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398" r:id="rId3"/>
    <p:sldId id="489" r:id="rId4"/>
    <p:sldId id="496" r:id="rId5"/>
    <p:sldId id="546" r:id="rId6"/>
    <p:sldId id="438" r:id="rId7"/>
    <p:sldId id="490" r:id="rId8"/>
    <p:sldId id="491" r:id="rId9"/>
    <p:sldId id="492" r:id="rId10"/>
    <p:sldId id="497" r:id="rId11"/>
    <p:sldId id="498" r:id="rId12"/>
    <p:sldId id="502" r:id="rId13"/>
    <p:sldId id="503" r:id="rId14"/>
    <p:sldId id="499" r:id="rId15"/>
    <p:sldId id="500" r:id="rId16"/>
    <p:sldId id="501" r:id="rId17"/>
    <p:sldId id="478" r:id="rId18"/>
    <p:sldId id="50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47" r:id="rId30"/>
    <p:sldId id="518" r:id="rId31"/>
    <p:sldId id="519" r:id="rId32"/>
    <p:sldId id="520" r:id="rId33"/>
    <p:sldId id="532" r:id="rId34"/>
    <p:sldId id="527" r:id="rId35"/>
    <p:sldId id="521" r:id="rId36"/>
    <p:sldId id="528" r:id="rId37"/>
    <p:sldId id="529" r:id="rId38"/>
    <p:sldId id="522" r:id="rId39"/>
    <p:sldId id="524" r:id="rId40"/>
    <p:sldId id="530" r:id="rId41"/>
    <p:sldId id="525" r:id="rId42"/>
    <p:sldId id="531" r:id="rId43"/>
    <p:sldId id="523" r:id="rId44"/>
    <p:sldId id="526" r:id="rId45"/>
    <p:sldId id="533" r:id="rId46"/>
    <p:sldId id="539" r:id="rId47"/>
    <p:sldId id="535" r:id="rId48"/>
    <p:sldId id="540" r:id="rId49"/>
    <p:sldId id="536" r:id="rId50"/>
    <p:sldId id="537" r:id="rId51"/>
    <p:sldId id="541" r:id="rId52"/>
    <p:sldId id="543" r:id="rId53"/>
    <p:sldId id="544" r:id="rId54"/>
    <p:sldId id="545" r:id="rId55"/>
    <p:sldId id="483" r:id="rId56"/>
  </p:sldIdLst>
  <p:sldSz cx="6858000" cy="5143500"/>
  <p:notesSz cx="6858000" cy="9144000"/>
  <p:embeddedFontLst>
    <p:embeddedFont>
      <p:font typeface="华文中宋" panose="02010600040101010101" pitchFamily="2" charset="-122"/>
      <p:regular r:id="rId58"/>
    </p:embeddedFont>
    <p:embeddedFont>
      <p:font typeface="Lato" panose="02010600030101010101" charset="0"/>
      <p:regular r:id="rId59"/>
      <p:bold r:id="rId60"/>
      <p:italic r:id="rId61"/>
      <p:boldItalic r:id="rId62"/>
    </p:embeddedFont>
    <p:embeddedFont>
      <p:font typeface="Montserrat" panose="02010600030101010101" charset="0"/>
      <p:regular r:id="rId63"/>
      <p:bold r:id="rId64"/>
      <p:italic r:id="rId65"/>
      <p:boldItalic r:id="rId66"/>
    </p:embeddedFont>
    <p:embeddedFont>
      <p:font typeface="微软雅黑" panose="020B0503020204020204" pitchFamily="34" charset="-122"/>
      <p:regular r:id="rId67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42" autoAdjust="0"/>
  </p:normalViewPr>
  <p:slideViewPr>
    <p:cSldViewPr snapToGrid="0">
      <p:cViewPr varScale="1">
        <p:scale>
          <a:sx n="118" d="100"/>
          <a:sy n="118" d="100"/>
        </p:scale>
        <p:origin x="22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88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9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67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Array</a:t>
            </a:r>
            <a:r>
              <a:rPr lang="en-US" altLang="zh-CN" baseline="0" dirty="0" smtClean="0"/>
              <a:t> A(n);</a:t>
            </a:r>
          </a:p>
          <a:p>
            <a:r>
              <a:rPr lang="en-US" baseline="0" dirty="0" smtClean="0"/>
              <a:t>A[</a:t>
            </a:r>
            <a:r>
              <a:rPr lang="en-US" baseline="0" dirty="0" err="1" smtClean="0"/>
              <a:t>i</a:t>
            </a:r>
            <a:r>
              <a:rPr lang="en-US" baseline="0" dirty="0" smtClean="0"/>
              <a:t>];</a:t>
            </a:r>
          </a:p>
          <a:p>
            <a:r>
              <a:rPr lang="en-US" baseline="0" dirty="0" smtClean="0"/>
              <a:t>A-&gt;I;</a:t>
            </a:r>
          </a:p>
          <a:p>
            <a:r>
              <a:rPr lang="en-US" baseline="0" dirty="0" smtClean="0"/>
              <a:t>A(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9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99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387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92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1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04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419763" y="205970"/>
            <a:ext cx="1643700" cy="12327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5"/>
            <a:ext cx="3865279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52863" y="1578400"/>
            <a:ext cx="376312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12963" y="3924925"/>
            <a:ext cx="26030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73127" y="1567550"/>
            <a:ext cx="5279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699916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2849175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73127" y="1972550"/>
            <a:ext cx="2849175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304800" y="0"/>
            <a:ext cx="35532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17888" y="866775"/>
            <a:ext cx="344025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73127" y="1658325"/>
            <a:ext cx="2277225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973127" y="3538000"/>
            <a:ext cx="22772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3486150" y="1696600"/>
            <a:ext cx="27576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7"/>
            <a:ext cx="52419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09544" y="4305375"/>
            <a:ext cx="5202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892" lvl="0" indent="-1714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304800" y="5"/>
            <a:ext cx="35532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617888" y="1284675"/>
            <a:ext cx="3582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617888" y="2643124"/>
            <a:ext cx="3582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52863" y="1826738"/>
            <a:ext cx="3763125" cy="118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Program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Design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4893" y="3567680"/>
            <a:ext cx="2603025" cy="379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sz="2000" dirty="0"/>
              <a:t>Session </a:t>
            </a:r>
            <a:r>
              <a:rPr lang="en" sz="2000" dirty="0" smtClean="0"/>
              <a:t>#</a:t>
            </a:r>
            <a:r>
              <a:rPr lang="en-US" altLang="zh-CN" sz="2000" dirty="0" smtClean="0"/>
              <a:t>8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/>
              <a:t>Developing an </a:t>
            </a:r>
            <a:r>
              <a:rPr lang="en-US" dirty="0" smtClean="0"/>
              <a:t>Operator Overloading </a:t>
            </a:r>
            <a:r>
              <a:rPr lang="en-US" dirty="0"/>
              <a:t>Example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557792" y="1513488"/>
            <a:ext cx="6028039" cy="2460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00B050"/>
                </a:solidFill>
              </a:rPr>
              <a:t>Time Time::Sum(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>
                <a:solidFill>
                  <a:srgbClr val="00B050"/>
                </a:solidFill>
              </a:rPr>
              <a:t> Time &amp; t) 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 </a:t>
            </a:r>
            <a:r>
              <a:rPr lang="en-US" altLang="zh-CN" sz="1800" dirty="0">
                <a:solidFill>
                  <a:schemeClr val="tx1"/>
                </a:solidFill>
              </a:rPr>
              <a:t>sum;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sum.minutes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= minutes + </a:t>
            </a:r>
            <a:r>
              <a:rPr lang="en-US" altLang="zh-CN" sz="1800" dirty="0" err="1">
                <a:solidFill>
                  <a:schemeClr val="tx1"/>
                </a:solidFill>
              </a:rPr>
              <a:t>t.minutes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sum.hours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= hours + </a:t>
            </a:r>
            <a:r>
              <a:rPr lang="en-US" altLang="zh-CN" sz="1800" dirty="0" err="1">
                <a:solidFill>
                  <a:schemeClr val="tx1"/>
                </a:solidFill>
              </a:rPr>
              <a:t>t.hours</a:t>
            </a:r>
            <a:r>
              <a:rPr lang="en-US" altLang="zh-CN" sz="1800" dirty="0">
                <a:solidFill>
                  <a:schemeClr val="tx1"/>
                </a:solidFill>
              </a:rPr>
              <a:t> + </a:t>
            </a:r>
            <a:r>
              <a:rPr lang="en-US" altLang="zh-CN" sz="1800" dirty="0" err="1">
                <a:solidFill>
                  <a:schemeClr val="tx1"/>
                </a:solidFill>
              </a:rPr>
              <a:t>sum.minutes</a:t>
            </a:r>
            <a:r>
              <a:rPr lang="en-US" altLang="zh-CN" sz="1800" dirty="0">
                <a:solidFill>
                  <a:schemeClr val="tx1"/>
                </a:solidFill>
              </a:rPr>
              <a:t> / 60;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sum.minutes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%= 60;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return </a:t>
            </a:r>
            <a:r>
              <a:rPr lang="en-US" altLang="zh-CN" sz="1800" dirty="0">
                <a:solidFill>
                  <a:schemeClr val="tx1"/>
                </a:solidFill>
              </a:rPr>
              <a:t>sum;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/>
              <a:t>Adding an Addition Operator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648658" y="894079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Time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pPr lvl="3"/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hours;</a:t>
            </a:r>
          </a:p>
          <a:p>
            <a:pPr lvl="3"/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minutes;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</a:t>
            </a:r>
            <a:r>
              <a:rPr lang="en-US" altLang="zh-CN" sz="1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 = 0);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 err="1">
                <a:solidFill>
                  <a:schemeClr val="tx1"/>
                </a:solidFill>
              </a:rPr>
              <a:t>AddMin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 err="1">
                <a:solidFill>
                  <a:schemeClr val="tx1"/>
                </a:solidFill>
              </a:rPr>
              <a:t>AddHr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h);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>
                <a:solidFill>
                  <a:schemeClr val="tx1"/>
                </a:solidFill>
              </a:rPr>
              <a:t>Reset(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h = 0,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 = 0);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>
                <a:solidFill>
                  <a:schemeClr val="tx1"/>
                </a:solidFill>
              </a:rPr>
              <a:t>Show()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B050"/>
                </a:solidFill>
              </a:rPr>
              <a:t>Time Sum(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>
                <a:solidFill>
                  <a:srgbClr val="00B050"/>
                </a:solidFill>
              </a:rPr>
              <a:t> Time &amp; t) 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>
                <a:solidFill>
                  <a:srgbClr val="00B050"/>
                </a:solidFill>
              </a:rPr>
              <a:t>;//OLD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/>
              <a:t>Adding an Addition Operator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648658" y="894079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Time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pPr lvl="3"/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hours;</a:t>
            </a:r>
          </a:p>
          <a:p>
            <a:pPr lvl="3"/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minutes;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</a:t>
            </a:r>
            <a:r>
              <a:rPr lang="en-US" altLang="zh-CN" sz="1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 = 0);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 err="1">
                <a:solidFill>
                  <a:schemeClr val="tx1"/>
                </a:solidFill>
              </a:rPr>
              <a:t>AddMin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 err="1">
                <a:solidFill>
                  <a:schemeClr val="tx1"/>
                </a:solidFill>
              </a:rPr>
              <a:t>AddHr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h);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>
                <a:solidFill>
                  <a:schemeClr val="tx1"/>
                </a:solidFill>
              </a:rPr>
              <a:t>Reset(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h = 0,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 = 0</a:t>
            </a:r>
            <a:r>
              <a:rPr lang="en-US" altLang="zh-CN" sz="18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	void Show()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B050"/>
                </a:solidFill>
              </a:rPr>
              <a:t>Time </a:t>
            </a:r>
            <a:r>
              <a:rPr lang="en-US" altLang="zh-CN" sz="1800" i="1" dirty="0">
                <a:solidFill>
                  <a:srgbClr val="FF0000"/>
                </a:solidFill>
              </a:rPr>
              <a:t>operator+</a:t>
            </a:r>
            <a:r>
              <a:rPr lang="en-US" altLang="zh-CN" sz="1800" dirty="0">
                <a:solidFill>
                  <a:srgbClr val="00B050"/>
                </a:solidFill>
              </a:rPr>
              <a:t>(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>
                <a:solidFill>
                  <a:srgbClr val="00B050"/>
                </a:solidFill>
              </a:rPr>
              <a:t> Time &amp; t) 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 smtClean="0">
                <a:solidFill>
                  <a:srgbClr val="00B050"/>
                </a:solidFill>
              </a:rPr>
              <a:t>;//NEW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altLang="zh-CN" dirty="0"/>
              <a:t>Adding an Addition Operator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557792" y="1539480"/>
            <a:ext cx="6028039" cy="2661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00B050"/>
                </a:solidFill>
              </a:rPr>
              <a:t>Time </a:t>
            </a:r>
            <a:r>
              <a:rPr lang="en-US" altLang="zh-CN" sz="1800" i="1" dirty="0">
                <a:solidFill>
                  <a:srgbClr val="FF0000"/>
                </a:solidFill>
              </a:rPr>
              <a:t>operator+</a:t>
            </a:r>
            <a:r>
              <a:rPr lang="en-US" altLang="zh-CN" sz="1800" dirty="0">
                <a:solidFill>
                  <a:srgbClr val="00B050"/>
                </a:solidFill>
              </a:rPr>
              <a:t>(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>
                <a:solidFill>
                  <a:srgbClr val="00B050"/>
                </a:solidFill>
              </a:rPr>
              <a:t> Time &amp; t)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const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 </a:t>
            </a:r>
            <a:r>
              <a:rPr lang="en-US" altLang="zh-CN" sz="1800" dirty="0">
                <a:solidFill>
                  <a:schemeClr val="tx1"/>
                </a:solidFill>
              </a:rPr>
              <a:t>sum;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sum.minutes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= minutes + </a:t>
            </a:r>
            <a:r>
              <a:rPr lang="en-US" altLang="zh-CN" sz="1800" dirty="0" err="1">
                <a:solidFill>
                  <a:schemeClr val="tx1"/>
                </a:solidFill>
              </a:rPr>
              <a:t>t.minutes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sum.hours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= hours + </a:t>
            </a:r>
            <a:r>
              <a:rPr lang="en-US" altLang="zh-CN" sz="1800" dirty="0" err="1">
                <a:solidFill>
                  <a:schemeClr val="tx1"/>
                </a:solidFill>
              </a:rPr>
              <a:t>t.hours</a:t>
            </a:r>
            <a:r>
              <a:rPr lang="en-US" altLang="zh-CN" sz="1800" dirty="0">
                <a:solidFill>
                  <a:schemeClr val="tx1"/>
                </a:solidFill>
              </a:rPr>
              <a:t> + </a:t>
            </a:r>
            <a:r>
              <a:rPr lang="en-US" altLang="zh-CN" sz="1800" dirty="0" err="1">
                <a:solidFill>
                  <a:schemeClr val="tx1"/>
                </a:solidFill>
              </a:rPr>
              <a:t>sum.minutes</a:t>
            </a:r>
            <a:r>
              <a:rPr lang="en-US" altLang="zh-CN" sz="1800" dirty="0">
                <a:solidFill>
                  <a:schemeClr val="tx1"/>
                </a:solidFill>
              </a:rPr>
              <a:t> / 60;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sum.minutes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%= 60;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return </a:t>
            </a:r>
            <a:r>
              <a:rPr lang="en-US" altLang="zh-CN" sz="1800" dirty="0">
                <a:solidFill>
                  <a:schemeClr val="tx1"/>
                </a:solidFill>
              </a:rPr>
              <a:t>sum;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/>
              <a:t>Adding an Addition Operator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283779" y="574827"/>
            <a:ext cx="6388781" cy="4568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main()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    Time </a:t>
            </a:r>
            <a:r>
              <a:rPr lang="en-US" altLang="zh-CN" sz="1600" dirty="0">
                <a:solidFill>
                  <a:schemeClr val="tx1"/>
                </a:solidFill>
              </a:rPr>
              <a:t>coding(2, 40);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Time </a:t>
            </a:r>
            <a:r>
              <a:rPr lang="en-US" altLang="zh-CN" sz="1600" dirty="0">
                <a:solidFill>
                  <a:schemeClr val="tx1"/>
                </a:solidFill>
              </a:rPr>
              <a:t>fixing(5, 55);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Time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morefixing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Time</a:t>
            </a:r>
            <a:r>
              <a:rPr lang="en-US" altLang="zh-CN" sz="1600" dirty="0">
                <a:solidFill>
                  <a:schemeClr val="tx1"/>
                </a:solidFill>
              </a:rPr>
              <a:t> total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</a:rPr>
              <a:t>total </a:t>
            </a:r>
            <a:r>
              <a:rPr lang="en-US" altLang="zh-CN" sz="1600" dirty="0">
                <a:solidFill>
                  <a:srgbClr val="FF0000"/>
                </a:solidFill>
              </a:rPr>
              <a:t>= coding </a:t>
            </a:r>
            <a:r>
              <a:rPr lang="en-US" altLang="zh-CN" sz="1600" dirty="0">
                <a:solidFill>
                  <a:srgbClr val="00B0F0"/>
                </a:solidFill>
              </a:rPr>
              <a:t>+</a:t>
            </a:r>
            <a:r>
              <a:rPr lang="en-US" altLang="zh-CN" sz="1600" dirty="0">
                <a:solidFill>
                  <a:srgbClr val="FF0000"/>
                </a:solidFill>
              </a:rPr>
              <a:t> fixing</a:t>
            </a:r>
            <a:r>
              <a:rPr lang="en-US" altLang="zh-CN" sz="1600" dirty="0" smtClean="0">
                <a:solidFill>
                  <a:srgbClr val="FF0000"/>
                </a:solidFill>
              </a:rPr>
              <a:t>;  // </a:t>
            </a:r>
            <a:r>
              <a:rPr lang="en-US" altLang="zh-CN" sz="1600" dirty="0">
                <a:solidFill>
                  <a:srgbClr val="FF0000"/>
                </a:solidFill>
              </a:rPr>
              <a:t>operator </a:t>
            </a:r>
            <a:r>
              <a:rPr lang="en-US" altLang="zh-CN" sz="1600" dirty="0" smtClean="0">
                <a:solidFill>
                  <a:srgbClr val="FF0000"/>
                </a:solidFill>
              </a:rPr>
              <a:t>overloading notation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&lt;&lt; "coding + fixing = ";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total.Show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&lt;&lt; </a:t>
            </a:r>
            <a:r>
              <a:rPr lang="en-US" altLang="zh-CN" sz="1600" dirty="0" err="1">
                <a:solidFill>
                  <a:schemeClr val="tx1"/>
                </a:solidFill>
              </a:rPr>
              <a:t>endl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B050"/>
                </a:solidFill>
              </a:rPr>
              <a:t>total </a:t>
            </a:r>
            <a:r>
              <a:rPr lang="en-US" altLang="zh-CN" sz="1600" dirty="0">
                <a:solidFill>
                  <a:srgbClr val="00B050"/>
                </a:solidFill>
              </a:rPr>
              <a:t>= </a:t>
            </a:r>
            <a:r>
              <a:rPr lang="en-US" altLang="zh-CN" sz="1600" dirty="0" err="1">
                <a:solidFill>
                  <a:srgbClr val="00B050"/>
                </a:solidFill>
              </a:rPr>
              <a:t>morefixing</a:t>
            </a:r>
            <a:r>
              <a:rPr lang="en-US" altLang="zh-CN" sz="1600" dirty="0" err="1">
                <a:solidFill>
                  <a:srgbClr val="00B0F0"/>
                </a:solidFill>
              </a:rPr>
              <a:t>.operator</a:t>
            </a:r>
            <a:r>
              <a:rPr lang="en-US" altLang="zh-CN" sz="1600" dirty="0">
                <a:solidFill>
                  <a:srgbClr val="00B0F0"/>
                </a:solidFill>
              </a:rPr>
              <a:t>+</a:t>
            </a:r>
            <a:r>
              <a:rPr lang="en-US" altLang="zh-CN" sz="1600" dirty="0">
                <a:solidFill>
                  <a:srgbClr val="00B050"/>
                </a:solidFill>
              </a:rPr>
              <a:t>(total</a:t>
            </a:r>
            <a:r>
              <a:rPr lang="en-US" altLang="zh-CN" sz="1600" dirty="0" smtClean="0">
                <a:solidFill>
                  <a:srgbClr val="00B050"/>
                </a:solidFill>
              </a:rPr>
              <a:t>);  // </a:t>
            </a:r>
            <a:r>
              <a:rPr lang="en-US" altLang="zh-CN" sz="1600" dirty="0">
                <a:solidFill>
                  <a:srgbClr val="00B050"/>
                </a:solidFill>
              </a:rPr>
              <a:t>function </a:t>
            </a:r>
            <a:r>
              <a:rPr lang="en-US" altLang="zh-CN" sz="1600" dirty="0" smtClean="0">
                <a:solidFill>
                  <a:srgbClr val="00B050"/>
                </a:solidFill>
              </a:rPr>
              <a:t>overloading notation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&lt;&lt; "</a:t>
            </a:r>
            <a:r>
              <a:rPr lang="en-US" altLang="zh-CN" sz="1600" dirty="0" err="1">
                <a:solidFill>
                  <a:schemeClr val="tx1"/>
                </a:solidFill>
              </a:rPr>
              <a:t>morefixing.operator</a:t>
            </a:r>
            <a:r>
              <a:rPr lang="en-US" altLang="zh-CN" sz="1600" dirty="0">
                <a:solidFill>
                  <a:schemeClr val="tx1"/>
                </a:solidFill>
              </a:rPr>
              <a:t>+(total) = ";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total.Show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&lt;&lt; </a:t>
            </a:r>
            <a:r>
              <a:rPr lang="en-US" altLang="zh-CN" sz="1600" dirty="0" err="1">
                <a:solidFill>
                  <a:schemeClr val="tx1"/>
                </a:solidFill>
              </a:rPr>
              <a:t>endl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return </a:t>
            </a:r>
            <a:r>
              <a:rPr lang="en-US" altLang="zh-CN" sz="1600" dirty="0">
                <a:solidFill>
                  <a:schemeClr val="tx1"/>
                </a:solidFill>
              </a:rPr>
              <a:t>0;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/>
              <a:t>Adding an Addition Operator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747426" y="1328244"/>
            <a:ext cx="5771615" cy="2502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main()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    Time t1, t2, t3, t4;</a:t>
            </a:r>
          </a:p>
          <a:p>
            <a:pPr lvl="1"/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    t4 </a:t>
            </a:r>
            <a:r>
              <a:rPr lang="en-US" altLang="zh-CN" sz="1600" dirty="0">
                <a:solidFill>
                  <a:schemeClr val="tx1"/>
                </a:solidFill>
              </a:rPr>
              <a:t>= t1 + t2 + t3</a:t>
            </a:r>
            <a:r>
              <a:rPr lang="en-US" altLang="zh-CN" sz="1600" dirty="0" smtClean="0">
                <a:solidFill>
                  <a:schemeClr val="tx1"/>
                </a:solidFill>
              </a:rPr>
              <a:t>;   </a:t>
            </a: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return </a:t>
            </a:r>
            <a:r>
              <a:rPr lang="en-US" altLang="zh-CN" sz="1600" dirty="0">
                <a:solidFill>
                  <a:schemeClr val="tx1"/>
                </a:solidFill>
              </a:rPr>
              <a:t>0;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7598" y="2504949"/>
            <a:ext cx="915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b="1" dirty="0">
                <a:solidFill>
                  <a:srgbClr val="FF0000"/>
                </a:solidFill>
              </a:rPr>
              <a:t>//Valid?</a:t>
            </a:r>
          </a:p>
        </p:txBody>
      </p:sp>
    </p:spTree>
    <p:extLst>
      <p:ext uri="{BB962C8B-B14F-4D97-AF65-F5344CB8AC3E}">
        <p14:creationId xmlns:p14="http://schemas.microsoft.com/office/powerpoint/2010/main" val="5318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/>
              <a:t>Adding an Addition Operator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2044939" y="1235449"/>
            <a:ext cx="24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t4 = t1 </a:t>
            </a:r>
            <a:r>
              <a:rPr lang="en-US" altLang="zh-CN" sz="2400" dirty="0">
                <a:solidFill>
                  <a:srgbClr val="FFFF00"/>
                </a:solidFill>
              </a:rPr>
              <a:t>+</a:t>
            </a:r>
            <a:r>
              <a:rPr lang="en-US" altLang="zh-CN" sz="2400" dirty="0">
                <a:solidFill>
                  <a:schemeClr val="bg1"/>
                </a:solidFill>
              </a:rPr>
              <a:t> t2 + t3;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9628" y="2247070"/>
            <a:ext cx="3611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t4 = t1</a:t>
            </a:r>
            <a:r>
              <a:rPr lang="en-US" altLang="zh-CN" sz="2400" dirty="0">
                <a:solidFill>
                  <a:srgbClr val="FFFF00"/>
                </a:solidFill>
              </a:rPr>
              <a:t>.operator+</a:t>
            </a:r>
            <a:r>
              <a:rPr lang="en-US" altLang="zh-CN" sz="2400" dirty="0">
                <a:solidFill>
                  <a:schemeClr val="bg1"/>
                </a:solidFill>
              </a:rPr>
              <a:t>(t2 </a:t>
            </a:r>
            <a:r>
              <a:rPr lang="en-US" altLang="zh-CN" sz="2400" dirty="0">
                <a:solidFill>
                  <a:srgbClr val="00B050"/>
                </a:solidFill>
              </a:rPr>
              <a:t>+</a:t>
            </a:r>
            <a:r>
              <a:rPr lang="en-US" altLang="zh-CN" sz="2400" dirty="0">
                <a:solidFill>
                  <a:schemeClr val="bg1"/>
                </a:solidFill>
              </a:rPr>
              <a:t> t3);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5640" y="3533365"/>
            <a:ext cx="4879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t4 = t1</a:t>
            </a:r>
            <a:r>
              <a:rPr lang="en-US" altLang="zh-CN" sz="2400" dirty="0">
                <a:solidFill>
                  <a:srgbClr val="FFFF00"/>
                </a:solidFill>
              </a:rPr>
              <a:t>.operator+</a:t>
            </a:r>
            <a:r>
              <a:rPr lang="en-US" altLang="zh-CN" sz="2400" dirty="0">
                <a:solidFill>
                  <a:schemeClr val="bg1"/>
                </a:solidFill>
              </a:rPr>
              <a:t>(t2</a:t>
            </a:r>
            <a:r>
              <a:rPr lang="en-US" altLang="zh-CN" sz="2400" dirty="0">
                <a:solidFill>
                  <a:srgbClr val="00B050"/>
                </a:solidFill>
              </a:rPr>
              <a:t>.operator+</a:t>
            </a:r>
            <a:r>
              <a:rPr lang="en-US" altLang="zh-CN" sz="2400" dirty="0">
                <a:solidFill>
                  <a:schemeClr val="bg1"/>
                </a:solidFill>
              </a:rPr>
              <a:t>(t3));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129455" y="1697114"/>
            <a:ext cx="299545" cy="549956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129455" y="2846072"/>
            <a:ext cx="299545" cy="549956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19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730" y="1153429"/>
            <a:ext cx="6328571" cy="2911200"/>
          </a:xfrm>
        </p:spPr>
        <p:txBody>
          <a:bodyPr/>
          <a:lstStyle/>
          <a:p>
            <a:r>
              <a:rPr lang="en-US" altLang="zh-CN" sz="2000" dirty="0"/>
              <a:t>Most C++ operators </a:t>
            </a:r>
            <a:r>
              <a:rPr lang="en-US" altLang="zh-CN" sz="2000" dirty="0" smtClean="0"/>
              <a:t>can </a:t>
            </a:r>
            <a:r>
              <a:rPr lang="en-US" altLang="zh-CN" sz="2000" dirty="0"/>
              <a:t>be </a:t>
            </a:r>
            <a:r>
              <a:rPr lang="en-US" altLang="zh-CN" sz="2000" dirty="0" smtClean="0"/>
              <a:t>overloaded.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4860"/>
            <a:ext cx="6857173" cy="1943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37793" y="4064629"/>
            <a:ext cx="104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Table 8.1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6723" y="1350498"/>
            <a:ext cx="6328571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(1)The </a:t>
            </a:r>
            <a:r>
              <a:rPr lang="en-US" altLang="zh-CN" sz="2000" dirty="0">
                <a:solidFill>
                  <a:srgbClr val="00B050"/>
                </a:solidFill>
              </a:rPr>
              <a:t>overloaded operator must have at least one operand that is a user-defined </a:t>
            </a:r>
            <a:r>
              <a:rPr lang="en-US" altLang="zh-CN" sz="2000" dirty="0" smtClean="0">
                <a:solidFill>
                  <a:srgbClr val="00B050"/>
                </a:solidFill>
              </a:rPr>
              <a:t>type.</a:t>
            </a:r>
          </a:p>
          <a:p>
            <a:r>
              <a:rPr lang="en-US" altLang="zh-CN" sz="2000" dirty="0" smtClean="0"/>
              <a:t>This </a:t>
            </a:r>
            <a:r>
              <a:rPr lang="en-US" altLang="zh-CN" sz="2000" dirty="0"/>
              <a:t>prevents you from overloading operators for the standard types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For example, </a:t>
            </a:r>
            <a:r>
              <a:rPr lang="en-US" altLang="zh-CN" sz="2000" dirty="0"/>
              <a:t>you </a:t>
            </a:r>
            <a:r>
              <a:rPr lang="en-US" altLang="zh-CN" sz="2000" dirty="0" smtClean="0"/>
              <a:t>can’t redefine </a:t>
            </a:r>
            <a:r>
              <a:rPr lang="en-US" altLang="zh-CN" sz="2000" dirty="0"/>
              <a:t>the minus operator (-) so that it yields the sum of two double </a:t>
            </a:r>
            <a:r>
              <a:rPr lang="en-US" altLang="zh-CN" sz="2000" dirty="0" smtClean="0"/>
              <a:t>values instead </a:t>
            </a:r>
            <a:r>
              <a:rPr lang="en-US" altLang="zh-CN" sz="2000" dirty="0"/>
              <a:t>of their difference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9737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5550" y="924829"/>
            <a:ext cx="6515511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(2)You </a:t>
            </a:r>
            <a:r>
              <a:rPr lang="en-US" altLang="zh-CN" sz="2000" dirty="0">
                <a:solidFill>
                  <a:srgbClr val="00B050"/>
                </a:solidFill>
              </a:rPr>
              <a:t>can’t use an operator in a manner that violates the syntax rules for the </a:t>
            </a:r>
            <a:r>
              <a:rPr lang="en-US" altLang="zh-CN" sz="2000" dirty="0" smtClean="0">
                <a:solidFill>
                  <a:srgbClr val="00B050"/>
                </a:solidFill>
              </a:rPr>
              <a:t>original operator</a:t>
            </a:r>
            <a:r>
              <a:rPr lang="en-US" altLang="zh-CN" sz="2000" dirty="0">
                <a:solidFill>
                  <a:srgbClr val="00B050"/>
                </a:solidFill>
              </a:rPr>
              <a:t>.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For </a:t>
            </a:r>
            <a:r>
              <a:rPr lang="en-US" altLang="zh-CN" sz="2000" dirty="0"/>
              <a:t>example, you can’t overload </a:t>
            </a:r>
            <a:r>
              <a:rPr lang="en-US" altLang="zh-CN" sz="2000" dirty="0" smtClean="0">
                <a:solidFill>
                  <a:srgbClr val="00B0F0"/>
                </a:solidFill>
              </a:rPr>
              <a:t>%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so that it can </a:t>
            </a:r>
            <a:r>
              <a:rPr lang="en-US" altLang="zh-CN" sz="2000" dirty="0" smtClean="0"/>
              <a:t>be used </a:t>
            </a:r>
            <a:r>
              <a:rPr lang="en-US" altLang="zh-CN" sz="2000" dirty="0"/>
              <a:t>with a single operand:</a:t>
            </a:r>
          </a:p>
          <a:p>
            <a:pPr marL="109535" indent="0">
              <a:spcAft>
                <a:spcPts val="600"/>
              </a:spcAft>
              <a:buNone/>
            </a:pPr>
            <a:r>
              <a:rPr lang="en-US" altLang="zh-CN" sz="1800" dirty="0" smtClean="0"/>
              <a:t>         </a:t>
            </a:r>
            <a:r>
              <a:rPr lang="en-US" altLang="zh-CN" sz="1800" b="1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x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;     </a:t>
            </a:r>
            <a:r>
              <a:rPr lang="en-US" altLang="zh-CN" sz="1800" b="1" dirty="0" smtClean="0">
                <a:solidFill>
                  <a:srgbClr val="00B0F0"/>
                </a:solidFill>
              </a:rPr>
              <a:t>%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x; </a:t>
            </a:r>
          </a:p>
          <a:p>
            <a:pPr marL="109535" indent="0">
              <a:buNone/>
            </a:pPr>
            <a:r>
              <a:rPr lang="en-US" altLang="zh-CN" sz="1800" dirty="0" smtClean="0"/>
              <a:t>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Time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shiva</a:t>
            </a:r>
            <a:r>
              <a:rPr lang="en-US" altLang="zh-CN" sz="1800" dirty="0" smtClean="0">
                <a:solidFill>
                  <a:srgbClr val="00B050"/>
                </a:solidFill>
              </a:rPr>
              <a:t>;     </a:t>
            </a:r>
            <a:r>
              <a:rPr lang="en-US" altLang="zh-CN" sz="1800" dirty="0" smtClean="0">
                <a:solidFill>
                  <a:srgbClr val="00B0F0"/>
                </a:solidFill>
              </a:rPr>
              <a:t>%</a:t>
            </a:r>
            <a:r>
              <a:rPr lang="en-US" altLang="zh-CN" sz="1800" dirty="0" smtClean="0">
                <a:solidFill>
                  <a:srgbClr val="00B05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shiva</a:t>
            </a:r>
            <a:r>
              <a:rPr lang="en-US" altLang="zh-CN" sz="1800" dirty="0" smtClean="0">
                <a:solidFill>
                  <a:srgbClr val="00B050"/>
                </a:solidFill>
              </a:rPr>
              <a:t>; 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Similarly, you can’t alter operator precedence. 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So </a:t>
            </a:r>
            <a:r>
              <a:rPr lang="en-US" altLang="zh-CN" sz="2000" dirty="0"/>
              <a:t>if you overload the addition operator to let you add two classes, the new operator has the same precedence as </a:t>
            </a:r>
            <a:r>
              <a:rPr lang="en-US" altLang="zh-CN" sz="2000" dirty="0" smtClean="0"/>
              <a:t>ordinary addition</a:t>
            </a:r>
            <a:r>
              <a:rPr lang="en-US" altLang="zh-CN" sz="2000" dirty="0"/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436146" y="2459256"/>
            <a:ext cx="268897" cy="382279"/>
            <a:chOff x="4915877" y="3501292"/>
            <a:chExt cx="711200" cy="80723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547166" y="2809052"/>
            <a:ext cx="268897" cy="382279"/>
            <a:chOff x="4915877" y="3501292"/>
            <a:chExt cx="711200" cy="807233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3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33792" y="378162"/>
            <a:ext cx="6073104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altLang="zh-CN" sz="3300" dirty="0" smtClean="0"/>
              <a:t>#8 </a:t>
            </a:r>
            <a:r>
              <a:rPr lang="en-US" altLang="zh-CN" sz="3300" dirty="0"/>
              <a:t>Operator </a:t>
            </a:r>
            <a:r>
              <a:rPr lang="en-US" altLang="zh-CN" sz="3300" dirty="0" smtClean="0"/>
              <a:t>overloading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40812" y="1490643"/>
            <a:ext cx="6259064" cy="91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Operator overloading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Overloading </a:t>
            </a:r>
            <a:r>
              <a:rPr lang="en-US" altLang="zh-CN" sz="2000" dirty="0"/>
              <a:t>the &lt;&lt; operator for output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Automatic </a:t>
            </a:r>
            <a:r>
              <a:rPr lang="en-US" altLang="zh-CN" sz="2000" dirty="0"/>
              <a:t>conversions and type casts for </a:t>
            </a:r>
            <a:r>
              <a:rPr lang="en-US" altLang="zh-CN" sz="2000" dirty="0" smtClean="0"/>
              <a:t>classes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Class </a:t>
            </a:r>
            <a:r>
              <a:rPr lang="en-US" altLang="zh-CN" sz="2000" dirty="0" smtClean="0"/>
              <a:t>conversion constructors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Class </a:t>
            </a:r>
            <a:r>
              <a:rPr lang="en-US" altLang="zh-CN" sz="2000" dirty="0"/>
              <a:t>conversion functions</a:t>
            </a:r>
          </a:p>
        </p:txBody>
      </p:sp>
    </p:spTree>
    <p:extLst>
      <p:ext uri="{BB962C8B-B14F-4D97-AF65-F5344CB8AC3E}">
        <p14:creationId xmlns:p14="http://schemas.microsoft.com/office/powerpoint/2010/main" val="39996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730" y="1153429"/>
            <a:ext cx="6328571" cy="2911200"/>
          </a:xfrm>
        </p:spPr>
        <p:txBody>
          <a:bodyPr/>
          <a:lstStyle/>
          <a:p>
            <a:r>
              <a:rPr lang="en-US" altLang="zh-CN" sz="2000" dirty="0">
                <a:solidFill>
                  <a:srgbClr val="00B050"/>
                </a:solidFill>
              </a:rPr>
              <a:t>(3) You can’t create new operator symbols.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For </a:t>
            </a:r>
            <a:r>
              <a:rPr lang="en-US" altLang="zh-CN" sz="2000" dirty="0">
                <a:solidFill>
                  <a:schemeClr val="bg1"/>
                </a:solidFill>
              </a:rPr>
              <a:t>example, you can’t define </a:t>
            </a:r>
            <a:r>
              <a:rPr lang="en-US" altLang="zh-CN" sz="2000" dirty="0" smtClean="0">
                <a:solidFill>
                  <a:schemeClr val="bg1"/>
                </a:solidFill>
              </a:rPr>
              <a:t>an operator</a:t>
            </a:r>
            <a:r>
              <a:rPr lang="en-US" altLang="zh-CN" sz="2000" dirty="0">
                <a:solidFill>
                  <a:schemeClr val="bg1"/>
                </a:solidFill>
              </a:rPr>
              <a:t>**() function to denote exponentiation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40842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730" y="668417"/>
            <a:ext cx="6328571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(4)You </a:t>
            </a:r>
            <a:r>
              <a:rPr lang="en-US" altLang="zh-CN" sz="2000" dirty="0">
                <a:solidFill>
                  <a:srgbClr val="00B050"/>
                </a:solidFill>
              </a:rPr>
              <a:t>cannot overload the following operators: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3" y="1168901"/>
            <a:ext cx="5902544" cy="39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730" y="739362"/>
            <a:ext cx="6328571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(</a:t>
            </a:r>
            <a:r>
              <a:rPr lang="en-US" altLang="zh-CN" sz="2000" dirty="0">
                <a:solidFill>
                  <a:srgbClr val="00B050"/>
                </a:solidFill>
              </a:rPr>
              <a:t>5) Most of the operators in Table </a:t>
            </a:r>
            <a:r>
              <a:rPr lang="en-US" altLang="zh-CN" sz="2000" dirty="0" smtClean="0">
                <a:solidFill>
                  <a:srgbClr val="00B050"/>
                </a:solidFill>
              </a:rPr>
              <a:t>8.1 </a:t>
            </a:r>
            <a:r>
              <a:rPr lang="en-US" altLang="zh-CN" sz="2000" dirty="0">
                <a:solidFill>
                  <a:srgbClr val="00B050"/>
                </a:solidFill>
              </a:rPr>
              <a:t>can be overloaded by using </a:t>
            </a:r>
            <a:r>
              <a:rPr lang="en-US" altLang="zh-CN" sz="2000" dirty="0">
                <a:solidFill>
                  <a:srgbClr val="FFFF00"/>
                </a:solidFill>
              </a:rPr>
              <a:t>either member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or </a:t>
            </a:r>
            <a:r>
              <a:rPr lang="en-US" altLang="zh-CN" sz="2000" dirty="0" smtClean="0">
                <a:solidFill>
                  <a:srgbClr val="FFFF00"/>
                </a:solidFill>
              </a:rPr>
              <a:t>nonmember </a:t>
            </a:r>
            <a:r>
              <a:rPr lang="en-US" altLang="zh-CN" sz="2000" dirty="0">
                <a:solidFill>
                  <a:srgbClr val="FFFF00"/>
                </a:solidFill>
              </a:rPr>
              <a:t>functions</a:t>
            </a:r>
            <a:r>
              <a:rPr lang="en-US" altLang="zh-CN" sz="2000" dirty="0">
                <a:solidFill>
                  <a:srgbClr val="00B050"/>
                </a:solidFill>
              </a:rPr>
              <a:t>.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</a:rPr>
              <a:t>However</a:t>
            </a:r>
            <a:r>
              <a:rPr lang="en-US" altLang="zh-CN" sz="2000" dirty="0">
                <a:solidFill>
                  <a:srgbClr val="00B0F0"/>
                </a:solidFill>
              </a:rPr>
              <a:t>, you can use only member functions to </a:t>
            </a:r>
            <a:r>
              <a:rPr lang="en-US" altLang="zh-CN" sz="2000" dirty="0" smtClean="0">
                <a:solidFill>
                  <a:srgbClr val="00B0F0"/>
                </a:solidFill>
              </a:rPr>
              <a:t>overload the </a:t>
            </a:r>
            <a:r>
              <a:rPr lang="en-US" altLang="zh-CN" sz="2000" dirty="0">
                <a:solidFill>
                  <a:srgbClr val="00B0F0"/>
                </a:solidFill>
              </a:rPr>
              <a:t>following operators: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0" y="2706249"/>
            <a:ext cx="6257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8255" y="823134"/>
            <a:ext cx="6328571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(6) </a:t>
            </a:r>
            <a:r>
              <a:rPr lang="en-US" altLang="zh-CN" sz="2000" dirty="0">
                <a:solidFill>
                  <a:srgbClr val="00B050"/>
                </a:solidFill>
              </a:rPr>
              <a:t>In addition to these formal restrictions, you should use sensible restraint in overloading operators.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For </a:t>
            </a:r>
            <a:r>
              <a:rPr lang="en-US" altLang="zh-CN" sz="2000" dirty="0">
                <a:solidFill>
                  <a:schemeClr val="bg1"/>
                </a:solidFill>
              </a:rPr>
              <a:t>example, you shouldn’t overload the * operator so that it swaps </a:t>
            </a:r>
            <a:r>
              <a:rPr lang="en-US" altLang="zh-CN" sz="2000" dirty="0" smtClean="0">
                <a:solidFill>
                  <a:schemeClr val="bg1"/>
                </a:solidFill>
              </a:rPr>
              <a:t>the data </a:t>
            </a:r>
            <a:r>
              <a:rPr lang="en-US" altLang="zh-CN" sz="2000" dirty="0">
                <a:solidFill>
                  <a:schemeClr val="bg1"/>
                </a:solidFill>
              </a:rPr>
              <a:t>members of two Time objects.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Nothing </a:t>
            </a:r>
            <a:r>
              <a:rPr lang="en-US" altLang="zh-CN" sz="2000" dirty="0">
                <a:solidFill>
                  <a:schemeClr val="bg1"/>
                </a:solidFill>
              </a:rPr>
              <a:t>in the notation would suggest what </a:t>
            </a:r>
            <a:r>
              <a:rPr lang="en-US" altLang="zh-CN" sz="2000" dirty="0" smtClean="0">
                <a:solidFill>
                  <a:schemeClr val="bg1"/>
                </a:solidFill>
              </a:rPr>
              <a:t>the operator </a:t>
            </a:r>
            <a:r>
              <a:rPr lang="en-US" altLang="zh-CN" sz="2000" dirty="0">
                <a:solidFill>
                  <a:schemeClr val="bg1"/>
                </a:solidFill>
              </a:rPr>
              <a:t>did, so it would be better to define a class method with an explanatory </a:t>
            </a:r>
            <a:r>
              <a:rPr lang="en-US" altLang="zh-CN" sz="2000" dirty="0" smtClean="0">
                <a:solidFill>
                  <a:schemeClr val="bg1"/>
                </a:solidFill>
              </a:rPr>
              <a:t>name such </a:t>
            </a:r>
            <a:r>
              <a:rPr lang="en-US" altLang="zh-CN" sz="2000" dirty="0">
                <a:solidFill>
                  <a:schemeClr val="bg1"/>
                </a:solidFill>
              </a:rPr>
              <a:t>as Swap().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Overloading Restrictions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8310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903" y="1351278"/>
            <a:ext cx="6328571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For many operators, you have a choice between using </a:t>
            </a:r>
            <a:r>
              <a:rPr lang="en-US" altLang="zh-CN" sz="2000" dirty="0">
                <a:solidFill>
                  <a:srgbClr val="00B050"/>
                </a:solidFill>
              </a:rPr>
              <a:t>member functions </a:t>
            </a:r>
            <a:r>
              <a:rPr lang="en-US" altLang="zh-CN" sz="2000" dirty="0">
                <a:solidFill>
                  <a:schemeClr val="bg1"/>
                </a:solidFill>
              </a:rPr>
              <a:t>or </a:t>
            </a:r>
            <a:r>
              <a:rPr lang="en-US" altLang="zh-CN" sz="2000" dirty="0" smtClean="0">
                <a:solidFill>
                  <a:srgbClr val="00B050"/>
                </a:solidFill>
              </a:rPr>
              <a:t>nonmember functions </a:t>
            </a:r>
            <a:r>
              <a:rPr lang="en-US" altLang="zh-CN" sz="2000" dirty="0">
                <a:solidFill>
                  <a:schemeClr val="bg1"/>
                </a:solidFill>
              </a:rPr>
              <a:t>to implement operator overloading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Typically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>
                <a:solidFill>
                  <a:srgbClr val="00B050"/>
                </a:solidFill>
              </a:rPr>
              <a:t>the nonmember version is a friend function</a:t>
            </a:r>
            <a:r>
              <a:rPr lang="en-US" altLang="zh-CN" sz="2000" dirty="0">
                <a:solidFill>
                  <a:schemeClr val="bg1"/>
                </a:solidFill>
              </a:rPr>
              <a:t> so that it can directly access the private data for a class.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Overloaded Operators: </a:t>
            </a:r>
            <a:r>
              <a:rPr lang="en-US" dirty="0"/>
              <a:t>Member </a:t>
            </a:r>
            <a:r>
              <a:rPr lang="en-US" dirty="0" smtClean="0"/>
              <a:t>Versus Nonmember </a:t>
            </a:r>
            <a:r>
              <a:rPr lang="en-US" dirty="0"/>
              <a:t>Functions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9263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258" y="972906"/>
            <a:ext cx="6537054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For </a:t>
            </a:r>
            <a:r>
              <a:rPr lang="en-US" altLang="zh-CN" sz="2000" dirty="0">
                <a:solidFill>
                  <a:schemeClr val="bg1"/>
                </a:solidFill>
              </a:rPr>
              <a:t>example, consider </a:t>
            </a:r>
            <a:r>
              <a:rPr lang="en-US" altLang="zh-CN" sz="2000" dirty="0" smtClean="0">
                <a:solidFill>
                  <a:schemeClr val="bg1"/>
                </a:solidFill>
              </a:rPr>
              <a:t>the </a:t>
            </a:r>
            <a:r>
              <a:rPr lang="en-US" altLang="zh-CN" sz="2000" dirty="0" smtClean="0">
                <a:solidFill>
                  <a:srgbClr val="FFFF00"/>
                </a:solidFill>
              </a:rPr>
              <a:t>+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operator for the Time </a:t>
            </a:r>
            <a:r>
              <a:rPr lang="en-US" altLang="zh-CN" sz="2000" dirty="0" smtClean="0">
                <a:solidFill>
                  <a:schemeClr val="bg1"/>
                </a:solidFill>
              </a:rPr>
              <a:t>class: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A) Class member declaration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</a:p>
          <a:p>
            <a:pPr marL="109535" indent="0" algn="ctr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Time operator+(</a:t>
            </a:r>
            <a:r>
              <a:rPr lang="en-US" altLang="zh-CN" sz="2000" dirty="0" err="1">
                <a:solidFill>
                  <a:srgbClr val="FFFF00"/>
                </a:solidFill>
              </a:rPr>
              <a:t>const</a:t>
            </a:r>
            <a:r>
              <a:rPr lang="en-US" altLang="zh-CN" sz="2000" dirty="0">
                <a:solidFill>
                  <a:srgbClr val="FFFF00"/>
                </a:solidFill>
              </a:rPr>
              <a:t> Time &amp; t) </a:t>
            </a:r>
            <a:r>
              <a:rPr lang="en-US" altLang="zh-CN" sz="2000" dirty="0" err="1">
                <a:solidFill>
                  <a:srgbClr val="FFFF00"/>
                </a:solidFill>
              </a:rPr>
              <a:t>const</a:t>
            </a:r>
            <a:r>
              <a:rPr lang="en-US" altLang="zh-CN" sz="2000" dirty="0">
                <a:solidFill>
                  <a:srgbClr val="FFFF00"/>
                </a:solidFill>
              </a:rPr>
              <a:t>; 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marL="109535" indent="0">
              <a:buNone/>
            </a:pP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B) </a:t>
            </a:r>
            <a:r>
              <a:rPr lang="en-US" altLang="zh-CN" sz="2000" dirty="0"/>
              <a:t>Nonmember </a:t>
            </a:r>
            <a:r>
              <a:rPr lang="en-US" altLang="zh-CN" sz="2000" dirty="0" smtClean="0"/>
              <a:t>friend function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declaration: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friend </a:t>
            </a:r>
            <a:r>
              <a:rPr lang="en-US" altLang="zh-CN" sz="2000" dirty="0">
                <a:solidFill>
                  <a:srgbClr val="FFFF00"/>
                </a:solidFill>
              </a:rPr>
              <a:t>Time operator+(</a:t>
            </a:r>
            <a:r>
              <a:rPr lang="en-US" altLang="zh-CN" sz="2000" dirty="0" err="1">
                <a:solidFill>
                  <a:srgbClr val="FFFF00"/>
                </a:solidFill>
              </a:rPr>
              <a:t>const</a:t>
            </a:r>
            <a:r>
              <a:rPr lang="en-US" altLang="zh-CN" sz="2000" dirty="0">
                <a:solidFill>
                  <a:srgbClr val="FFFF00"/>
                </a:solidFill>
              </a:rPr>
              <a:t> Time &amp; t1, </a:t>
            </a:r>
            <a:r>
              <a:rPr lang="en-US" altLang="zh-CN" sz="2000" dirty="0" err="1">
                <a:solidFill>
                  <a:srgbClr val="FFFF00"/>
                </a:solidFill>
              </a:rPr>
              <a:t>const</a:t>
            </a:r>
            <a:r>
              <a:rPr lang="en-US" altLang="zh-CN" sz="2000" dirty="0">
                <a:solidFill>
                  <a:srgbClr val="FFFF00"/>
                </a:solidFill>
              </a:rPr>
              <a:t> Time &amp; t2</a:t>
            </a:r>
            <a:r>
              <a:rPr lang="en-US" altLang="zh-CN" sz="2000" dirty="0" smtClean="0">
                <a:solidFill>
                  <a:srgbClr val="FFFF00"/>
                </a:solidFill>
              </a:rPr>
              <a:t>);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</a:rPr>
              <a:t>				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Overloaded Operators: </a:t>
            </a:r>
            <a:r>
              <a:rPr lang="en-US" dirty="0"/>
              <a:t>Member </a:t>
            </a:r>
            <a:r>
              <a:rPr lang="en-US" dirty="0" smtClean="0"/>
              <a:t>Versus Nonmember </a:t>
            </a:r>
            <a:r>
              <a:rPr lang="en-US" dirty="0"/>
              <a:t>Functions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580510" y="3679154"/>
            <a:ext cx="6148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</a:rPr>
              <a:t>NOTE: A </a:t>
            </a:r>
            <a:r>
              <a:rPr lang="en-US" altLang="zh-CN" sz="2000" dirty="0">
                <a:solidFill>
                  <a:srgbClr val="00B0F0"/>
                </a:solidFill>
              </a:rPr>
              <a:t>member version of the same operator requires </a:t>
            </a:r>
            <a:r>
              <a:rPr lang="en-US" altLang="zh-CN" sz="2000" dirty="0" smtClean="0">
                <a:solidFill>
                  <a:srgbClr val="00B0F0"/>
                </a:solidFill>
              </a:rPr>
              <a:t>one fewer </a:t>
            </a:r>
            <a:r>
              <a:rPr lang="en-US" altLang="zh-CN" sz="2000" dirty="0">
                <a:solidFill>
                  <a:srgbClr val="00B0F0"/>
                </a:solidFill>
              </a:rPr>
              <a:t>parameter because one operand is passed implicitly as the invoking object.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0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4139" y="1035943"/>
            <a:ext cx="6537054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The </a:t>
            </a:r>
            <a:r>
              <a:rPr lang="en-US" altLang="zh-CN" sz="2000" dirty="0">
                <a:solidFill>
                  <a:schemeClr val="bg1"/>
                </a:solidFill>
              </a:rPr>
              <a:t>compiler can convert the statement</a:t>
            </a:r>
          </a:p>
          <a:p>
            <a:pPr marL="109535" indent="0" algn="ctr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T1 = T2 + T3</a:t>
            </a:r>
            <a:r>
              <a:rPr lang="en-US" altLang="zh-CN" sz="2000" dirty="0" smtClean="0">
                <a:solidFill>
                  <a:schemeClr val="bg1"/>
                </a:solidFill>
              </a:rPr>
              <a:t>;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to either of the following: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T1 </a:t>
            </a:r>
            <a:r>
              <a:rPr lang="en-US" altLang="zh-CN" sz="2000" dirty="0">
                <a:solidFill>
                  <a:schemeClr val="bg1"/>
                </a:solidFill>
              </a:rPr>
              <a:t>= T2</a:t>
            </a:r>
            <a:r>
              <a:rPr lang="en-US" altLang="zh-CN" sz="2000" dirty="0">
                <a:solidFill>
                  <a:srgbClr val="00B050"/>
                </a:solidFill>
              </a:rPr>
              <a:t>.operator+</a:t>
            </a:r>
            <a:r>
              <a:rPr lang="en-US" altLang="zh-CN" sz="2000" dirty="0">
                <a:solidFill>
                  <a:schemeClr val="bg1"/>
                </a:solidFill>
              </a:rPr>
              <a:t>(T3); // member function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T1 </a:t>
            </a:r>
            <a:r>
              <a:rPr lang="en-US" altLang="zh-CN" sz="2000" dirty="0">
                <a:solidFill>
                  <a:schemeClr val="bg1"/>
                </a:solidFill>
              </a:rPr>
              <a:t>= </a:t>
            </a:r>
            <a:r>
              <a:rPr lang="en-US" altLang="zh-CN" sz="2000" dirty="0">
                <a:solidFill>
                  <a:srgbClr val="00B050"/>
                </a:solidFill>
              </a:rPr>
              <a:t>operator+</a:t>
            </a:r>
            <a:r>
              <a:rPr lang="en-US" altLang="zh-CN" sz="2000" dirty="0">
                <a:solidFill>
                  <a:schemeClr val="bg1"/>
                </a:solidFill>
              </a:rPr>
              <a:t>(T2, T3); // nonmember </a:t>
            </a:r>
            <a:r>
              <a:rPr lang="en-US" altLang="zh-CN" sz="2000" dirty="0" smtClean="0">
                <a:solidFill>
                  <a:schemeClr val="bg1"/>
                </a:solidFill>
              </a:rPr>
              <a:t>function</a:t>
            </a:r>
          </a:p>
          <a:p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Overloaded Operators: </a:t>
            </a:r>
            <a:r>
              <a:rPr lang="en-US" dirty="0"/>
              <a:t>Member </a:t>
            </a:r>
            <a:r>
              <a:rPr lang="en-US" dirty="0" smtClean="0"/>
              <a:t>Versus Nonmember </a:t>
            </a:r>
            <a:r>
              <a:rPr lang="en-US" dirty="0"/>
              <a:t>Functions</a:t>
            </a:r>
            <a:endParaRPr sz="1700" dirty="0"/>
          </a:p>
        </p:txBody>
      </p:sp>
      <p:sp>
        <p:nvSpPr>
          <p:cNvPr id="7" name="矩形 6"/>
          <p:cNvSpPr/>
          <p:nvPr/>
        </p:nvSpPr>
        <p:spPr>
          <a:xfrm>
            <a:off x="512381" y="3075894"/>
            <a:ext cx="61485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</a:rPr>
              <a:t>NOTE: Keep </a:t>
            </a:r>
            <a:r>
              <a:rPr lang="en-US" altLang="zh-CN" sz="2000" dirty="0">
                <a:solidFill>
                  <a:srgbClr val="00B0F0"/>
                </a:solidFill>
              </a:rPr>
              <a:t>in mind that you must choose one or the other form when defining a given operator, </a:t>
            </a:r>
            <a:r>
              <a:rPr lang="en-US" altLang="zh-CN" sz="2000" dirty="0">
                <a:solidFill>
                  <a:srgbClr val="FFFF00"/>
                </a:solidFill>
              </a:rPr>
              <a:t>but not both</a:t>
            </a:r>
            <a:r>
              <a:rPr lang="en-US" altLang="zh-CN" sz="2000" dirty="0" smtClean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1186355" y="4215131"/>
            <a:ext cx="4465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Which </a:t>
            </a:r>
            <a:r>
              <a:rPr lang="en-US" altLang="zh-CN" sz="2000" dirty="0">
                <a:solidFill>
                  <a:srgbClr val="00B050"/>
                </a:solidFill>
              </a:rPr>
              <a:t>form, then, is it best to use?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5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972906"/>
            <a:ext cx="6537054" cy="2911200"/>
          </a:xfrm>
        </p:spPr>
        <p:txBody>
          <a:bodyPr/>
          <a:lstStyle/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NOTE: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(1)To overload operators &lt;&lt; and &gt;&gt;, it </a:t>
            </a:r>
            <a:r>
              <a:rPr lang="en-US" altLang="zh-CN" sz="2000" dirty="0" smtClean="0">
                <a:solidFill>
                  <a:srgbClr val="FFFF00"/>
                </a:solidFill>
              </a:rPr>
              <a:t>must be declared as nonmember friend function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(2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Function type must be </a:t>
            </a:r>
            <a:r>
              <a:rPr lang="en-US" altLang="zh-CN" sz="2000" dirty="0" smtClean="0">
                <a:solidFill>
                  <a:srgbClr val="00B050"/>
                </a:solidFill>
              </a:rPr>
              <a:t>a reference of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ostream</a:t>
            </a:r>
            <a:r>
              <a:rPr lang="en-US" altLang="zh-CN" sz="2000" dirty="0" smtClean="0">
                <a:solidFill>
                  <a:srgbClr val="00B050"/>
                </a:solidFill>
              </a:rPr>
              <a:t>/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istream</a:t>
            </a:r>
            <a:r>
              <a:rPr lang="en-US" altLang="zh-CN" sz="2000" dirty="0" smtClean="0">
                <a:solidFill>
                  <a:srgbClr val="00B050"/>
                </a:solidFill>
              </a:rPr>
              <a:t> 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object</a:t>
            </a:r>
            <a:r>
              <a:rPr lang="en-US" altLang="zh-CN" sz="2000" dirty="0" smtClean="0">
                <a:solidFill>
                  <a:schemeClr val="bg1"/>
                </a:solidFill>
              </a:rPr>
              <a:t>, that is,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ostream</a:t>
            </a:r>
            <a:r>
              <a:rPr lang="en-US" altLang="zh-CN" sz="2000" dirty="0" smtClean="0">
                <a:solidFill>
                  <a:schemeClr val="bg1"/>
                </a:solidFill>
              </a:rPr>
              <a:t> &amp; or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istream</a:t>
            </a:r>
            <a:r>
              <a:rPr lang="en-US" altLang="zh-CN" sz="2000" dirty="0" smtClean="0">
                <a:solidFill>
                  <a:schemeClr val="bg1"/>
                </a:solidFill>
              </a:rPr>
              <a:t> &amp;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Overloaded Operators</a:t>
            </a:r>
            <a:r>
              <a:rPr lang="en-US" sz="2400" dirty="0" smtClean="0"/>
              <a:t>: &lt;&lt; and &gt;&gt;</a:t>
            </a:r>
            <a:endParaRPr sz="1700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424876" y="1397166"/>
            <a:ext cx="6031103" cy="896718"/>
            <a:chOff x="1094884" y="2159270"/>
            <a:chExt cx="2383187" cy="5912352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094884" y="2159270"/>
              <a:ext cx="2383187" cy="591235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7" name="文本框 1"/>
            <p:cNvSpPr txBox="1">
              <a:spLocks noChangeArrowheads="1"/>
            </p:cNvSpPr>
            <p:nvPr/>
          </p:nvSpPr>
          <p:spPr bwMode="auto">
            <a:xfrm>
              <a:off x="1115206" y="2887674"/>
              <a:ext cx="2312051" cy="4626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ostream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&amp; </a:t>
              </a:r>
              <a:r>
                <a:rPr lang="en-US" altLang="zh-CN" sz="1800" b="0" dirty="0" err="1">
                  <a:solidFill>
                    <a:srgbClr val="FF33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operateor</a:t>
              </a:r>
              <a:r>
                <a:rPr lang="en-US" altLang="zh-CN" sz="1800" b="0" dirty="0">
                  <a:solidFill>
                    <a:srgbClr val="FF33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&lt;&lt;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(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ostream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</a:t>
              </a:r>
              <a:r>
                <a:rPr lang="en-US" altLang="zh-CN" sz="1800" b="0" dirty="0" smtClean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&amp;,</a:t>
              </a:r>
              <a:r>
                <a:rPr lang="en-US" altLang="zh-CN" sz="1800" b="0" dirty="0" smtClean="0">
                  <a:solidFill>
                    <a:srgbClr val="00B0F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user-defined class</a:t>
              </a:r>
              <a:r>
                <a:rPr lang="en-US" altLang="zh-CN" sz="1800" b="0" dirty="0" smtClean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);</a:t>
              </a:r>
              <a:endParaRPr lang="en-US" altLang="zh-CN" sz="1800" b="0" dirty="0">
                <a:solidFill>
                  <a:srgbClr val="000000"/>
                </a:solidFill>
                <a:latin typeface="Lato" panose="02010600030101010101" charset="0"/>
                <a:ea typeface="华文中宋" panose="0201060004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None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istream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&amp; </a:t>
              </a:r>
              <a:r>
                <a:rPr lang="en-US" altLang="zh-CN" sz="1800" b="0" dirty="0" err="1">
                  <a:solidFill>
                    <a:srgbClr val="FF33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operateor</a:t>
              </a:r>
              <a:r>
                <a:rPr lang="en-US" altLang="zh-CN" sz="1800" b="0" dirty="0">
                  <a:solidFill>
                    <a:srgbClr val="FF33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&gt;&gt;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(</a:t>
              </a:r>
              <a:r>
                <a:rPr lang="en-US" altLang="zh-CN" sz="1800" b="0" dirty="0" err="1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istream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</a:t>
              </a:r>
              <a:r>
                <a:rPr lang="en-US" altLang="zh-CN" sz="1800" b="0" dirty="0" smtClean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&amp;,</a:t>
              </a:r>
              <a:r>
                <a:rPr lang="en-US" altLang="zh-CN" sz="1800" b="0" dirty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</a:t>
              </a:r>
              <a:r>
                <a:rPr lang="en-US" altLang="zh-CN" sz="1800" b="0" dirty="0">
                  <a:solidFill>
                    <a:srgbClr val="00B0F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user-defined class</a:t>
              </a:r>
              <a:r>
                <a:rPr lang="en-US" altLang="zh-CN" sz="1800" b="0" dirty="0" smtClean="0">
                  <a:solidFill>
                    <a:srgbClr val="0000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);</a:t>
              </a:r>
              <a:endParaRPr lang="en-US" altLang="zh-CN" sz="1800" b="0" dirty="0">
                <a:solidFill>
                  <a:srgbClr val="000000"/>
                </a:solidFill>
                <a:latin typeface="Lato" panose="02010600030101010101" charset="0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40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972906"/>
            <a:ext cx="6537054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Overloaded Operators: &lt;&lt; and &gt;&gt;</a:t>
            </a:r>
            <a:endParaRPr sz="2400" dirty="0"/>
          </a:p>
        </p:txBody>
      </p:sp>
      <p:sp>
        <p:nvSpPr>
          <p:cNvPr id="5" name="矩形 4"/>
          <p:cNvSpPr/>
          <p:nvPr/>
        </p:nvSpPr>
        <p:spPr>
          <a:xfrm>
            <a:off x="660715" y="574828"/>
            <a:ext cx="5846307" cy="230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ostream</a:t>
            </a:r>
            <a:r>
              <a:rPr lang="en-US" altLang="zh-CN" sz="1600" dirty="0">
                <a:solidFill>
                  <a:srgbClr val="FF0000"/>
                </a:solidFill>
              </a:rPr>
              <a:t>&amp; operator&lt;&lt;(</a:t>
            </a:r>
            <a:r>
              <a:rPr lang="en-US" altLang="zh-CN" sz="1600" dirty="0" err="1">
                <a:solidFill>
                  <a:srgbClr val="FF0000"/>
                </a:solidFill>
              </a:rPr>
              <a:t>ostream</a:t>
            </a:r>
            <a:r>
              <a:rPr lang="en-US" altLang="zh-CN" sz="1600" dirty="0">
                <a:solidFill>
                  <a:srgbClr val="FF0000"/>
                </a:solidFill>
              </a:rPr>
              <a:t> &amp;out, </a:t>
            </a:r>
            <a:r>
              <a:rPr lang="en-US" altLang="zh-CN" sz="1600" dirty="0" smtClean="0">
                <a:solidFill>
                  <a:srgbClr val="FF0000"/>
                </a:solidFill>
              </a:rPr>
              <a:t>Time </a:t>
            </a:r>
            <a:r>
              <a:rPr lang="en-US" altLang="zh-CN" sz="1600" dirty="0">
                <a:solidFill>
                  <a:srgbClr val="FF0000"/>
                </a:solidFill>
              </a:rPr>
              <a:t>&amp;t)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{  out &lt;&lt; </a:t>
            </a:r>
            <a:r>
              <a:rPr lang="en-US" altLang="zh-CN" sz="1600" dirty="0" err="1">
                <a:solidFill>
                  <a:schemeClr val="tx1"/>
                </a:solidFill>
              </a:rPr>
              <a:t>t.hours</a:t>
            </a:r>
            <a:r>
              <a:rPr lang="en-US" altLang="zh-CN" sz="1600" dirty="0">
                <a:solidFill>
                  <a:schemeClr val="tx1"/>
                </a:solidFill>
              </a:rPr>
              <a:t> &lt;&lt; "hours," &lt;&lt; </a:t>
            </a:r>
            <a:r>
              <a:rPr lang="en-US" altLang="zh-CN" sz="1600" dirty="0" err="1">
                <a:solidFill>
                  <a:schemeClr val="tx1"/>
                </a:solidFill>
              </a:rPr>
              <a:t>t.minutes</a:t>
            </a:r>
            <a:r>
              <a:rPr lang="en-US" altLang="zh-CN" sz="1600" dirty="0">
                <a:solidFill>
                  <a:schemeClr val="tx1"/>
                </a:solidFill>
              </a:rPr>
              <a:t> &lt;&lt; "minutes";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return out;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600" dirty="0" err="1" smtClean="0">
                <a:solidFill>
                  <a:srgbClr val="00B0F0"/>
                </a:solidFill>
              </a:rPr>
              <a:t>istream</a:t>
            </a:r>
            <a:r>
              <a:rPr lang="en-US" altLang="zh-CN" sz="1600" dirty="0">
                <a:solidFill>
                  <a:srgbClr val="00B0F0"/>
                </a:solidFill>
              </a:rPr>
              <a:t>&amp; operator&gt;&gt;(</a:t>
            </a:r>
            <a:r>
              <a:rPr lang="en-US" altLang="zh-CN" sz="1600" dirty="0" err="1">
                <a:solidFill>
                  <a:srgbClr val="00B0F0"/>
                </a:solidFill>
              </a:rPr>
              <a:t>istream</a:t>
            </a:r>
            <a:r>
              <a:rPr lang="en-US" altLang="zh-CN" sz="1600" dirty="0">
                <a:solidFill>
                  <a:srgbClr val="00B0F0"/>
                </a:solidFill>
              </a:rPr>
              <a:t> &amp;in, </a:t>
            </a:r>
            <a:r>
              <a:rPr lang="en-US" altLang="zh-CN" sz="1600" dirty="0" smtClean="0">
                <a:solidFill>
                  <a:srgbClr val="00B0F0"/>
                </a:solidFill>
              </a:rPr>
              <a:t>Time </a:t>
            </a:r>
            <a:r>
              <a:rPr lang="en-US" altLang="zh-CN" sz="1600" dirty="0">
                <a:solidFill>
                  <a:srgbClr val="00B0F0"/>
                </a:solidFill>
              </a:rPr>
              <a:t>&amp;t)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{  </a:t>
            </a:r>
            <a:r>
              <a:rPr lang="en-US" altLang="zh-CN" sz="1600" dirty="0" err="1">
                <a:solidFill>
                  <a:schemeClr val="tx1"/>
                </a:solidFill>
              </a:rPr>
              <a:t>cout</a:t>
            </a:r>
            <a:r>
              <a:rPr lang="en-US" altLang="zh-CN" sz="1600" dirty="0">
                <a:solidFill>
                  <a:schemeClr val="tx1"/>
                </a:solidFill>
              </a:rPr>
              <a:t> &lt;&lt; "Input hours and minutes:";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in &gt;&gt; </a:t>
            </a:r>
            <a:r>
              <a:rPr lang="en-US" altLang="zh-CN" sz="1600" dirty="0" err="1">
                <a:solidFill>
                  <a:schemeClr val="tx1"/>
                </a:solidFill>
              </a:rPr>
              <a:t>t.hours</a:t>
            </a:r>
            <a:r>
              <a:rPr lang="en-US" altLang="zh-CN" sz="1600" dirty="0">
                <a:solidFill>
                  <a:schemeClr val="tx1"/>
                </a:solidFill>
              </a:rPr>
              <a:t> &gt;&gt; </a:t>
            </a:r>
            <a:r>
              <a:rPr lang="en-US" altLang="zh-CN" sz="1600" dirty="0" err="1">
                <a:solidFill>
                  <a:schemeClr val="tx1"/>
                </a:solidFill>
              </a:rPr>
              <a:t>t.minutes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return in;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60714" y="2975617"/>
            <a:ext cx="5846307" cy="2116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main( 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{   </a:t>
            </a:r>
            <a:r>
              <a:rPr lang="en-US" altLang="zh-CN" sz="1600" dirty="0" smtClean="0">
                <a:solidFill>
                  <a:schemeClr val="tx1"/>
                </a:solidFill>
              </a:rPr>
              <a:t>Time </a:t>
            </a:r>
            <a:r>
              <a:rPr lang="en-US" altLang="zh-CN" sz="1600" dirty="0">
                <a:solidFill>
                  <a:schemeClr val="tx1"/>
                </a:solidFill>
              </a:rPr>
              <a:t>t1, t2, t3;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 err="1">
                <a:solidFill>
                  <a:srgbClr val="00B0F0"/>
                </a:solidFill>
              </a:rPr>
              <a:t>cin</a:t>
            </a:r>
            <a:r>
              <a:rPr lang="en-US" altLang="zh-CN" sz="1600" dirty="0">
                <a:solidFill>
                  <a:srgbClr val="00B0F0"/>
                </a:solidFill>
              </a:rPr>
              <a:t> &gt;&gt; t1 &gt;&gt; t2</a:t>
            </a:r>
            <a:r>
              <a:rPr lang="en-US" altLang="zh-CN" sz="1600" dirty="0">
                <a:solidFill>
                  <a:schemeClr val="tx1"/>
                </a:solidFill>
              </a:rPr>
              <a:t>;   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&lt;&lt; "t1 = " &lt;&lt; t1 &lt;&lt; "\n";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t3 = t1 + t2;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</a:rPr>
              <a:t>cout</a:t>
            </a:r>
            <a:r>
              <a:rPr lang="en-US" altLang="zh-CN" sz="1600" dirty="0">
                <a:solidFill>
                  <a:srgbClr val="FF0000"/>
                </a:solidFill>
              </a:rPr>
              <a:t> &lt;&lt; "t3 = t1 + t2 = " &lt;&lt; t3 &lt;&lt; "\n";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9674" y="1650823"/>
            <a:ext cx="6400799" cy="2911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C++ makes many type conversions </a:t>
            </a:r>
            <a:r>
              <a:rPr lang="en-US" altLang="zh-CN" sz="2000" dirty="0">
                <a:solidFill>
                  <a:srgbClr val="00B050"/>
                </a:solidFill>
              </a:rPr>
              <a:t>automatically</a:t>
            </a:r>
            <a:r>
              <a:rPr lang="en-US" altLang="zh-CN" sz="2000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long </a:t>
            </a:r>
            <a:r>
              <a:rPr lang="en-US" altLang="zh-CN" sz="2000" dirty="0"/>
              <a:t>count = 8; </a:t>
            </a:r>
          </a:p>
          <a:p>
            <a:pPr marL="0" indent="0">
              <a:buNone/>
            </a:pPr>
            <a:r>
              <a:rPr lang="en-US" altLang="zh-CN" sz="2000" dirty="0"/>
              <a:t>		double time = 11; 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side = 3.33;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7037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33792" y="378162"/>
            <a:ext cx="6073104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altLang="zh-CN" sz="3300" dirty="0"/>
              <a:t>#8 </a:t>
            </a:r>
            <a:r>
              <a:rPr lang="en-US" altLang="zh-CN" sz="3300" dirty="0"/>
              <a:t>Operator overloading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670556" y="1451230"/>
            <a:ext cx="5936340" cy="91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>
              <a:buNone/>
            </a:pPr>
            <a:r>
              <a:rPr lang="en-US" altLang="zh-CN" sz="2400" dirty="0"/>
              <a:t>Ease yourself into the language. Don’t feel you have to use all of the features, and don’t try to use them all on the first day</a:t>
            </a:r>
            <a:r>
              <a:rPr lang="en-US" altLang="zh-CN" sz="2400" dirty="0" smtClean="0"/>
              <a:t>.</a:t>
            </a:r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 smtClean="0"/>
              <a:t>				Bjarne </a:t>
            </a:r>
            <a:r>
              <a:rPr lang="en-US" altLang="zh-CN" sz="2000" dirty="0" err="1"/>
              <a:t>Stroustrup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229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6026" y="1374927"/>
            <a:ext cx="6400799" cy="2911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C++ </a:t>
            </a:r>
            <a:r>
              <a:rPr lang="en-US" altLang="zh-CN" sz="2000" dirty="0" smtClean="0"/>
              <a:t>automatic conversions happen when</a:t>
            </a:r>
          </a:p>
          <a:p>
            <a:pPr marL="0" indent="0">
              <a:buNone/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1)C++ converts values when you assign a value of one arithmetic type to a variable of another arithmetic type.</a:t>
            </a:r>
          </a:p>
          <a:p>
            <a:pPr marL="0" indent="0">
              <a:buNone/>
            </a:pPr>
            <a:r>
              <a:rPr lang="en-US" altLang="zh-CN" sz="2000" dirty="0"/>
              <a:t>(2) C++ converts values when you combine mixed types in expressions.</a:t>
            </a:r>
          </a:p>
          <a:p>
            <a:pPr marL="0" indent="0">
              <a:buNone/>
            </a:pPr>
            <a:r>
              <a:rPr lang="en-US" altLang="zh-CN" sz="2000" dirty="0"/>
              <a:t>(3)C++ converts values when you pass arguments to functions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6145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3781" y="1162092"/>
            <a:ext cx="6369268" cy="2911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C++ </a:t>
            </a:r>
            <a:r>
              <a:rPr lang="en-US" altLang="zh-CN" sz="2000" dirty="0" smtClean="0"/>
              <a:t>also allows explicit type conversion, that is, </a:t>
            </a:r>
            <a:r>
              <a:rPr lang="en-US" altLang="zh-CN" sz="2000" dirty="0"/>
              <a:t>type </a:t>
            </a:r>
            <a:r>
              <a:rPr lang="en-US" altLang="zh-CN" sz="2000" dirty="0" smtClean="0"/>
              <a:t>cast.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thorn=1;</a:t>
            </a:r>
          </a:p>
          <a:p>
            <a:pPr marL="0" indent="0">
              <a:buNone/>
            </a:pPr>
            <a:r>
              <a:rPr lang="en-US" altLang="zh-CN" sz="2000" dirty="0" smtClean="0"/>
              <a:t>		(</a:t>
            </a:r>
            <a:r>
              <a:rPr lang="en-US" altLang="zh-CN" sz="2000" dirty="0"/>
              <a:t>long) thorn //From C</a:t>
            </a:r>
          </a:p>
          <a:p>
            <a:pPr marL="0" indent="0">
              <a:buNone/>
            </a:pPr>
            <a:r>
              <a:rPr lang="en-US" altLang="zh-CN" sz="2000" dirty="0" smtClean="0"/>
              <a:t>		long </a:t>
            </a:r>
            <a:r>
              <a:rPr lang="en-US" altLang="zh-CN" sz="2000" dirty="0"/>
              <a:t>(thorn) // New C++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865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1477403"/>
            <a:ext cx="6537054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C++ allows to define </a:t>
            </a:r>
            <a:r>
              <a:rPr lang="en-US" altLang="zh-CN" sz="2000" dirty="0">
                <a:solidFill>
                  <a:schemeClr val="bg1"/>
                </a:solidFill>
              </a:rPr>
              <a:t>a </a:t>
            </a:r>
            <a:r>
              <a:rPr lang="en-US" altLang="zh-CN" sz="2000" dirty="0">
                <a:solidFill>
                  <a:srgbClr val="00B050"/>
                </a:solidFill>
              </a:rPr>
              <a:t>class</a:t>
            </a:r>
            <a:r>
              <a:rPr lang="en-US" altLang="zh-CN" sz="2000" dirty="0">
                <a:solidFill>
                  <a:schemeClr val="bg1"/>
                </a:solidFill>
              </a:rPr>
              <a:t> sufficiently related to a basic type or to another class that </a:t>
            </a:r>
            <a:r>
              <a:rPr lang="en-US" altLang="zh-CN" sz="2000" dirty="0" smtClean="0">
                <a:solidFill>
                  <a:schemeClr val="bg1"/>
                </a:solidFill>
              </a:rPr>
              <a:t>it makes </a:t>
            </a:r>
            <a:r>
              <a:rPr lang="en-US" altLang="zh-CN" sz="2000" dirty="0">
                <a:solidFill>
                  <a:schemeClr val="bg1"/>
                </a:solidFill>
              </a:rPr>
              <a:t>sense to </a:t>
            </a:r>
            <a:r>
              <a:rPr lang="en-US" altLang="zh-CN" sz="2000" dirty="0">
                <a:solidFill>
                  <a:srgbClr val="00B050"/>
                </a:solidFill>
              </a:rPr>
              <a:t>convert from one form to another</a:t>
            </a:r>
            <a:r>
              <a:rPr lang="en-US" altLang="zh-CN" sz="2000" dirty="0">
                <a:solidFill>
                  <a:schemeClr val="bg1"/>
                </a:solidFill>
              </a:rPr>
              <a:t>.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In </a:t>
            </a:r>
            <a:r>
              <a:rPr lang="en-US" altLang="zh-CN" sz="2000" dirty="0">
                <a:solidFill>
                  <a:schemeClr val="bg1"/>
                </a:solidFill>
              </a:rPr>
              <a:t>such a case, you can tell C++ </a:t>
            </a:r>
            <a:r>
              <a:rPr lang="en-US" altLang="zh-CN" sz="2000" dirty="0" smtClean="0">
                <a:solidFill>
                  <a:schemeClr val="bg1"/>
                </a:solidFill>
              </a:rPr>
              <a:t>how to </a:t>
            </a:r>
            <a:r>
              <a:rPr lang="en-US" altLang="zh-CN" sz="2000" dirty="0">
                <a:solidFill>
                  <a:schemeClr val="bg1"/>
                </a:solidFill>
              </a:rPr>
              <a:t>make such conversions automatically </a:t>
            </a:r>
            <a:r>
              <a:rPr lang="en-US" altLang="zh-CN" sz="2000" dirty="0" smtClean="0">
                <a:solidFill>
                  <a:schemeClr val="bg1"/>
                </a:solidFill>
              </a:rPr>
              <a:t>or via </a:t>
            </a:r>
            <a:r>
              <a:rPr lang="en-US" altLang="zh-CN" sz="2000" dirty="0">
                <a:solidFill>
                  <a:schemeClr val="bg1"/>
                </a:solidFill>
              </a:rPr>
              <a:t>a type cast.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6212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247" y="1288216"/>
            <a:ext cx="6537054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C++ provides the </a:t>
            </a:r>
            <a:r>
              <a:rPr lang="en-US" altLang="zh-CN" sz="2000" dirty="0" smtClean="0">
                <a:solidFill>
                  <a:schemeClr val="bg1"/>
                </a:solidFill>
              </a:rPr>
              <a:t>two kinds of type </a:t>
            </a:r>
            <a:r>
              <a:rPr lang="en-US" altLang="zh-CN" sz="2000" dirty="0">
                <a:solidFill>
                  <a:schemeClr val="bg1"/>
                </a:solidFill>
              </a:rPr>
              <a:t>conversions for classes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(1) A </a:t>
            </a:r>
            <a:r>
              <a:rPr lang="en-US" altLang="zh-CN" sz="2000" dirty="0">
                <a:solidFill>
                  <a:schemeClr val="bg1"/>
                </a:solidFill>
              </a:rPr>
              <a:t>class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conversion constructor </a:t>
            </a:r>
            <a:r>
              <a:rPr lang="en-US" altLang="zh-CN" sz="2000" dirty="0">
                <a:solidFill>
                  <a:srgbClr val="FFFF00"/>
                </a:solidFill>
              </a:rPr>
              <a:t>that has but a single argument</a:t>
            </a:r>
            <a:r>
              <a:rPr lang="en-US" altLang="zh-CN" sz="2000" dirty="0">
                <a:solidFill>
                  <a:schemeClr val="bg1"/>
                </a:solidFill>
              </a:rPr>
              <a:t> serves as an instruction for </a:t>
            </a:r>
            <a:r>
              <a:rPr lang="en-US" altLang="zh-CN" sz="2000" dirty="0">
                <a:solidFill>
                  <a:srgbClr val="00B0F0"/>
                </a:solidFill>
              </a:rPr>
              <a:t>converting a value of the argument type to the class type</a:t>
            </a:r>
            <a:r>
              <a:rPr lang="en-US" altLang="zh-CN" sz="2000" dirty="0">
                <a:solidFill>
                  <a:schemeClr val="bg1"/>
                </a:solidFill>
              </a:rPr>
              <a:t>.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(2) A special class </a:t>
            </a:r>
            <a:r>
              <a:rPr lang="en-US" altLang="zh-CN" sz="2000" dirty="0">
                <a:solidFill>
                  <a:srgbClr val="FFFF00"/>
                </a:solidFill>
              </a:rPr>
              <a:t>member operator function </a:t>
            </a:r>
            <a:r>
              <a:rPr lang="en-US" altLang="zh-CN" sz="2000" dirty="0">
                <a:solidFill>
                  <a:schemeClr val="bg1"/>
                </a:solidFill>
              </a:rPr>
              <a:t>called a </a:t>
            </a:r>
            <a:r>
              <a:rPr lang="en-US" altLang="zh-CN" sz="2000" dirty="0">
                <a:solidFill>
                  <a:srgbClr val="00B050"/>
                </a:solidFill>
              </a:rPr>
              <a:t>conversion function </a:t>
            </a:r>
            <a:r>
              <a:rPr lang="en-US" altLang="zh-CN" sz="2000" dirty="0">
                <a:solidFill>
                  <a:schemeClr val="bg1"/>
                </a:solidFill>
              </a:rPr>
              <a:t>serves as </a:t>
            </a:r>
            <a:r>
              <a:rPr lang="en-US" altLang="zh-CN" sz="2000" dirty="0" smtClean="0">
                <a:solidFill>
                  <a:schemeClr val="bg1"/>
                </a:solidFill>
              </a:rPr>
              <a:t>an instruction </a:t>
            </a:r>
            <a:r>
              <a:rPr lang="en-US" altLang="zh-CN" sz="2000" dirty="0">
                <a:solidFill>
                  <a:schemeClr val="bg1"/>
                </a:solidFill>
              </a:rPr>
              <a:t>for </a:t>
            </a:r>
            <a:r>
              <a:rPr lang="en-US" altLang="zh-CN" sz="2000" dirty="0">
                <a:solidFill>
                  <a:srgbClr val="00B0F0"/>
                </a:solidFill>
              </a:rPr>
              <a:t>converting a class object to some other type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0513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1477403"/>
            <a:ext cx="6537054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7263"/>
            <a:ext cx="6858000" cy="38246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2021" y="1702676"/>
            <a:ext cx="5793826" cy="74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2020" y="2499101"/>
            <a:ext cx="5793827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2020" y="2963795"/>
            <a:ext cx="6387281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2019" y="3255786"/>
            <a:ext cx="6387281" cy="209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1477403"/>
            <a:ext cx="6537054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7263"/>
            <a:ext cx="6858000" cy="38246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2021" y="1702676"/>
            <a:ext cx="5793826" cy="74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2020" y="2499101"/>
            <a:ext cx="5793827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2020" y="2963795"/>
            <a:ext cx="6387281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2019" y="3255786"/>
            <a:ext cx="6387281" cy="209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53" y="706639"/>
            <a:ext cx="2773147" cy="78919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287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1477403"/>
            <a:ext cx="6537054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7263"/>
            <a:ext cx="6858000" cy="38246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2021" y="1702676"/>
            <a:ext cx="5793826" cy="74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2020" y="2499101"/>
            <a:ext cx="5793827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2020" y="2963795"/>
            <a:ext cx="6387281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2019" y="3255786"/>
            <a:ext cx="6387281" cy="209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672" y="751344"/>
            <a:ext cx="1593278" cy="67199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411031" y="90303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539" y="1477403"/>
            <a:ext cx="6537054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endParaRPr sz="17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7263"/>
            <a:ext cx="6858000" cy="38246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2021" y="1702676"/>
            <a:ext cx="5793826" cy="74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2020" y="2499101"/>
            <a:ext cx="5793827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2020" y="2963795"/>
            <a:ext cx="6387281" cy="228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2019" y="3255786"/>
            <a:ext cx="6387281" cy="209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672" y="751344"/>
            <a:ext cx="1593278" cy="67199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grpSp>
        <p:nvGrpSpPr>
          <p:cNvPr id="11" name="组合 10"/>
          <p:cNvGrpSpPr/>
          <p:nvPr/>
        </p:nvGrpSpPr>
        <p:grpSpPr>
          <a:xfrm>
            <a:off x="6443722" y="1014962"/>
            <a:ext cx="359507" cy="319898"/>
            <a:chOff x="5164470" y="3529769"/>
            <a:chExt cx="994056" cy="75027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3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253" y="1416206"/>
            <a:ext cx="6537054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In C++, any constructor that takes </a:t>
            </a:r>
            <a:r>
              <a:rPr lang="en-US" altLang="zh-CN" sz="2000" dirty="0" smtClean="0">
                <a:solidFill>
                  <a:srgbClr val="00B050"/>
                </a:solidFill>
              </a:rPr>
              <a:t>only a </a:t>
            </a:r>
            <a:r>
              <a:rPr lang="en-US" altLang="zh-CN" sz="2000" dirty="0">
                <a:solidFill>
                  <a:srgbClr val="00B050"/>
                </a:solidFill>
              </a:rPr>
              <a:t>single argument </a:t>
            </a:r>
            <a:r>
              <a:rPr lang="en-US" altLang="zh-CN" sz="2000" dirty="0">
                <a:solidFill>
                  <a:schemeClr val="bg1"/>
                </a:solidFill>
              </a:rPr>
              <a:t>acts as a </a:t>
            </a:r>
            <a:r>
              <a:rPr lang="en-US" altLang="zh-CN" sz="2000" dirty="0">
                <a:solidFill>
                  <a:srgbClr val="00B050"/>
                </a:solidFill>
              </a:rPr>
              <a:t>blueprint</a:t>
            </a:r>
            <a:r>
              <a:rPr lang="en-US" altLang="zh-CN" sz="2000" dirty="0">
                <a:solidFill>
                  <a:schemeClr val="bg1"/>
                </a:solidFill>
              </a:rPr>
              <a:t> for converting a value of that argument type to the class </a:t>
            </a:r>
            <a:r>
              <a:rPr lang="en-US" altLang="zh-CN" sz="2000" dirty="0" smtClean="0">
                <a:solidFill>
                  <a:schemeClr val="bg1"/>
                </a:solidFill>
              </a:rPr>
              <a:t>type, that is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smtClean="0">
                <a:solidFill>
                  <a:srgbClr val="FFFF00"/>
                </a:solidFill>
              </a:rPr>
              <a:t>conversion </a:t>
            </a:r>
            <a:r>
              <a:rPr lang="en-US" altLang="zh-CN" sz="2000" dirty="0">
                <a:solidFill>
                  <a:srgbClr val="FFFF00"/>
                </a:solidFill>
              </a:rPr>
              <a:t>constructor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for Classes: </a:t>
            </a:r>
            <a:r>
              <a:rPr lang="en-US" sz="2000" dirty="0" smtClean="0"/>
              <a:t>Conversion </a:t>
            </a:r>
            <a:r>
              <a:rPr lang="en-US" sz="2000" dirty="0"/>
              <a:t>constructor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4090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373" y="1272451"/>
            <a:ext cx="6345620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Only a </a:t>
            </a:r>
            <a:r>
              <a:rPr lang="en-US" altLang="zh-CN" sz="2000" dirty="0" smtClean="0">
                <a:solidFill>
                  <a:schemeClr val="bg1"/>
                </a:solidFill>
              </a:rPr>
              <a:t>constructor </a:t>
            </a:r>
            <a:r>
              <a:rPr lang="en-US" altLang="zh-CN" sz="2000" dirty="0">
                <a:solidFill>
                  <a:schemeClr val="bg1"/>
                </a:solidFill>
              </a:rPr>
              <a:t>with just one argument works as a </a:t>
            </a:r>
            <a:r>
              <a:rPr lang="en-US" altLang="zh-CN" sz="2000" dirty="0" smtClean="0">
                <a:solidFill>
                  <a:schemeClr val="bg1"/>
                </a:solidFill>
              </a:rPr>
              <a:t>conversion, thus</a:t>
            </a:r>
          </a:p>
          <a:p>
            <a:pPr marL="109535" indent="0" algn="ctr">
              <a:buNone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stn</a:t>
            </a:r>
            <a:r>
              <a:rPr lang="en-US" altLang="zh-CN" sz="2000" dirty="0">
                <a:solidFill>
                  <a:schemeClr val="bg1"/>
                </a:solidFill>
              </a:rPr>
              <a:t>, double </a:t>
            </a:r>
            <a:r>
              <a:rPr lang="en-US" altLang="zh-CN" sz="2000" dirty="0" err="1">
                <a:solidFill>
                  <a:schemeClr val="bg1"/>
                </a:solidFill>
              </a:rPr>
              <a:t>lbs</a:t>
            </a:r>
            <a:r>
              <a:rPr lang="en-US" altLang="zh-CN" sz="2000" dirty="0">
                <a:solidFill>
                  <a:schemeClr val="bg1"/>
                </a:solidFill>
              </a:rPr>
              <a:t>);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535" indent="0" algn="r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//not a conversion constructor.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However, it would act as a guide to </a:t>
            </a:r>
            <a:r>
              <a:rPr lang="en-US" altLang="zh-CN" sz="2000" dirty="0" err="1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 conversion if it </a:t>
            </a:r>
            <a:r>
              <a:rPr lang="en-US" altLang="zh-CN" sz="2000" dirty="0">
                <a:solidFill>
                  <a:srgbClr val="FFFF00"/>
                </a:solidFill>
              </a:rPr>
              <a:t>provided a default value for </a:t>
            </a:r>
            <a:r>
              <a:rPr lang="en-US" altLang="zh-CN" sz="2000" dirty="0" smtClean="0">
                <a:solidFill>
                  <a:srgbClr val="FFFF00"/>
                </a:solidFill>
              </a:rPr>
              <a:t>the second </a:t>
            </a:r>
            <a:r>
              <a:rPr lang="en-US" altLang="zh-CN" sz="2000" dirty="0">
                <a:solidFill>
                  <a:srgbClr val="FFFF00"/>
                </a:solidFill>
              </a:rPr>
              <a:t>parameter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</a:p>
          <a:p>
            <a:pPr marL="109535" indent="0" algn="ctr">
              <a:buNone/>
            </a:pPr>
            <a:r>
              <a:rPr lang="en-US" altLang="zh-CN" sz="2000" dirty="0" err="1">
                <a:solidFill>
                  <a:schemeClr val="bg1"/>
                </a:solidFill>
              </a:rPr>
              <a:t>Stonewt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stn</a:t>
            </a:r>
            <a:r>
              <a:rPr lang="en-US" altLang="zh-CN" sz="2000" dirty="0">
                <a:solidFill>
                  <a:schemeClr val="bg1"/>
                </a:solidFill>
              </a:rPr>
              <a:t>, double </a:t>
            </a:r>
            <a:r>
              <a:rPr lang="en-US" altLang="zh-CN" sz="2000" dirty="0" err="1">
                <a:solidFill>
                  <a:schemeClr val="bg1"/>
                </a:solidFill>
              </a:rPr>
              <a:t>lbs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= 0</a:t>
            </a:r>
            <a:r>
              <a:rPr lang="en-US" altLang="zh-CN" sz="2000" dirty="0">
                <a:solidFill>
                  <a:schemeClr val="bg1"/>
                </a:solidFill>
              </a:rPr>
              <a:t>);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535" indent="0" algn="r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//is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000" dirty="0" smtClean="0">
                <a:solidFill>
                  <a:srgbClr val="00B050"/>
                </a:solidFill>
              </a:rPr>
              <a:t>-to-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Stonewt</a:t>
            </a:r>
            <a:r>
              <a:rPr lang="en-US" altLang="zh-CN" sz="2000" dirty="0" smtClean="0">
                <a:solidFill>
                  <a:srgbClr val="00B050"/>
                </a:solidFill>
              </a:rPr>
              <a:t> conversion.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r>
              <a:rPr lang="en-US" altLang="zh-CN" sz="2400" dirty="0" smtClean="0"/>
              <a:t>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constructor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076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624" y="1343396"/>
            <a:ext cx="6503677" cy="2911200"/>
          </a:xfrm>
        </p:spPr>
        <p:txBody>
          <a:bodyPr/>
          <a:lstStyle/>
          <a:p>
            <a:r>
              <a:rPr lang="en-US" altLang="zh-CN" sz="2000" dirty="0" smtClean="0"/>
              <a:t>(1)Let </a:t>
            </a:r>
            <a:r>
              <a:rPr lang="en-US" altLang="zh-CN" sz="2000" dirty="0"/>
              <a:t>you </a:t>
            </a:r>
            <a:r>
              <a:rPr lang="en-US" altLang="zh-CN" sz="2000" dirty="0">
                <a:solidFill>
                  <a:srgbClr val="00B050"/>
                </a:solidFill>
              </a:rPr>
              <a:t>assign multiple meanings to C++ operators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(2)Actually, </a:t>
            </a:r>
            <a:r>
              <a:rPr lang="en-US" altLang="zh-CN" sz="2000" dirty="0"/>
              <a:t>many C++ (and C) operators already are overloaded. 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000" dirty="0" smtClean="0"/>
              <a:t>For example</a:t>
            </a:r>
            <a:r>
              <a:rPr lang="en-US" altLang="zh-CN" sz="2000" dirty="0"/>
              <a:t>, the operator </a:t>
            </a:r>
            <a:r>
              <a:rPr lang="en-US" altLang="zh-CN" sz="2000" dirty="0">
                <a:solidFill>
                  <a:srgbClr val="00B050"/>
                </a:solidFill>
              </a:rPr>
              <a:t>*</a:t>
            </a:r>
            <a:r>
              <a:rPr lang="en-US" altLang="zh-CN" sz="2000" dirty="0"/>
              <a:t>. 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smtClean="0"/>
              <a:t>     C</a:t>
            </a:r>
            <a:r>
              <a:rPr lang="en-US" altLang="zh-CN" sz="2000" dirty="0"/>
              <a:t>++ uses </a:t>
            </a:r>
            <a:r>
              <a:rPr lang="en-US" altLang="zh-CN" sz="2000" dirty="0" smtClean="0"/>
              <a:t>the number </a:t>
            </a:r>
            <a:r>
              <a:rPr lang="en-US" altLang="zh-CN" sz="2000" dirty="0"/>
              <a:t>and type of operands to decide which action to take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Operator Overloading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6488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2376" y="1177033"/>
            <a:ext cx="6537054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(1)The program uses the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2000" dirty="0" smtClean="0">
                <a:solidFill>
                  <a:schemeClr val="bg1"/>
                </a:solidFill>
              </a:rPr>
              <a:t>(double) constructor to construct a </a:t>
            </a:r>
            <a:r>
              <a:rPr lang="en-US" altLang="zh-CN" sz="2000" dirty="0" smtClean="0">
                <a:solidFill>
                  <a:srgbClr val="FFFF00"/>
                </a:solidFill>
              </a:rPr>
              <a:t>temporary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2000" dirty="0" smtClean="0">
                <a:solidFill>
                  <a:schemeClr val="bg1"/>
                </a:solidFill>
              </a:rPr>
              <a:t> object, using 19.6 as the initialization value. 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(2)Then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memberwise</a:t>
            </a:r>
            <a:r>
              <a:rPr lang="en-US" altLang="zh-CN" sz="2000" dirty="0" smtClean="0">
                <a:solidFill>
                  <a:schemeClr val="bg1"/>
                </a:solidFill>
              </a:rPr>
              <a:t> assignment copies the contents of the temporary object into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myCat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constructor</a:t>
            </a:r>
            <a:endParaRPr sz="1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64" y="1163958"/>
            <a:ext cx="1593278" cy="67199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矩形 1"/>
          <p:cNvSpPr/>
          <p:nvPr/>
        </p:nvSpPr>
        <p:spPr>
          <a:xfrm>
            <a:off x="2171344" y="3954317"/>
            <a:ext cx="2702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Implicit </a:t>
            </a:r>
            <a:r>
              <a:rPr lang="en-US" altLang="zh-CN" sz="2400" dirty="0">
                <a:solidFill>
                  <a:srgbClr val="00B050"/>
                </a:solidFill>
              </a:rPr>
              <a:t>conversion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91" y="1272451"/>
            <a:ext cx="6487510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When </a:t>
            </a:r>
            <a:r>
              <a:rPr lang="en-US" altLang="zh-CN" sz="2000" dirty="0">
                <a:solidFill>
                  <a:schemeClr val="bg1"/>
                </a:solidFill>
              </a:rPr>
              <a:t>implicit conversion </a:t>
            </a:r>
            <a:r>
              <a:rPr lang="en-US" altLang="zh-CN" sz="2000" dirty="0" smtClean="0">
                <a:solidFill>
                  <a:schemeClr val="bg1"/>
                </a:solidFill>
              </a:rPr>
              <a:t>happened?</a:t>
            </a:r>
          </a:p>
          <a:p>
            <a:pPr marL="109535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(1)When </a:t>
            </a:r>
            <a:r>
              <a:rPr lang="en-US" altLang="zh-CN" sz="1900" dirty="0">
                <a:solidFill>
                  <a:schemeClr val="bg1"/>
                </a:solidFill>
              </a:rPr>
              <a:t>you </a:t>
            </a:r>
            <a:r>
              <a:rPr lang="en-US" altLang="zh-CN" sz="1900" dirty="0">
                <a:solidFill>
                  <a:srgbClr val="FFFF00"/>
                </a:solidFill>
              </a:rPr>
              <a:t>initialize</a:t>
            </a:r>
            <a:r>
              <a:rPr lang="en-US" altLang="zh-CN" sz="1900" dirty="0">
                <a:solidFill>
                  <a:schemeClr val="bg1"/>
                </a:solidFill>
              </a:rPr>
              <a:t> a </a:t>
            </a:r>
            <a:r>
              <a:rPr lang="en-US" altLang="zh-CN" sz="1900" dirty="0" err="1">
                <a:solidFill>
                  <a:schemeClr val="bg1"/>
                </a:solidFill>
              </a:rPr>
              <a:t>Stonewt</a:t>
            </a:r>
            <a:r>
              <a:rPr lang="en-US" altLang="zh-CN" sz="1900" dirty="0">
                <a:solidFill>
                  <a:schemeClr val="bg1"/>
                </a:solidFill>
              </a:rPr>
              <a:t> object </a:t>
            </a:r>
            <a:r>
              <a:rPr lang="en-US" altLang="zh-CN" sz="1900" dirty="0" smtClean="0">
                <a:solidFill>
                  <a:schemeClr val="bg1"/>
                </a:solidFill>
              </a:rPr>
              <a:t>to a </a:t>
            </a:r>
            <a:r>
              <a:rPr lang="en-US" altLang="zh-CN" sz="1900" dirty="0" smtClean="0">
                <a:solidFill>
                  <a:schemeClr val="bg1"/>
                </a:solidFill>
              </a:rPr>
              <a:t>double value;</a:t>
            </a:r>
          </a:p>
          <a:p>
            <a:pPr marL="109535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(2)When you </a:t>
            </a:r>
            <a:r>
              <a:rPr lang="en-US" altLang="zh-CN" sz="1900" dirty="0" smtClean="0">
                <a:solidFill>
                  <a:srgbClr val="FFFF00"/>
                </a:solidFill>
              </a:rPr>
              <a:t>assign</a:t>
            </a:r>
            <a:r>
              <a:rPr lang="en-US" altLang="zh-CN" sz="1900" dirty="0" smtClean="0">
                <a:solidFill>
                  <a:schemeClr val="bg1"/>
                </a:solidFill>
              </a:rPr>
              <a:t> a double value to a </a:t>
            </a:r>
            <a:r>
              <a:rPr lang="en-US" altLang="zh-CN" sz="19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1900" dirty="0" smtClean="0">
                <a:solidFill>
                  <a:schemeClr val="bg1"/>
                </a:solidFill>
              </a:rPr>
              <a:t> object;</a:t>
            </a:r>
          </a:p>
          <a:p>
            <a:pPr marL="109535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(3)When </a:t>
            </a:r>
            <a:r>
              <a:rPr lang="en-US" altLang="zh-CN" sz="1900" dirty="0">
                <a:solidFill>
                  <a:schemeClr val="bg1"/>
                </a:solidFill>
              </a:rPr>
              <a:t>you </a:t>
            </a:r>
            <a:r>
              <a:rPr lang="en-US" altLang="zh-CN" sz="1900" dirty="0">
                <a:solidFill>
                  <a:srgbClr val="FFFF00"/>
                </a:solidFill>
              </a:rPr>
              <a:t>pass</a:t>
            </a:r>
            <a:r>
              <a:rPr lang="en-US" altLang="zh-CN" sz="1900" dirty="0">
                <a:solidFill>
                  <a:schemeClr val="bg1"/>
                </a:solidFill>
              </a:rPr>
              <a:t> a </a:t>
            </a:r>
            <a:r>
              <a:rPr lang="en-US" altLang="zh-CN" sz="1900" dirty="0" smtClean="0">
                <a:solidFill>
                  <a:schemeClr val="bg1"/>
                </a:solidFill>
              </a:rPr>
              <a:t>double </a:t>
            </a:r>
            <a:r>
              <a:rPr lang="en-US" altLang="zh-CN" sz="1900" dirty="0">
                <a:solidFill>
                  <a:schemeClr val="bg1"/>
                </a:solidFill>
              </a:rPr>
              <a:t>value to a function that expects a </a:t>
            </a:r>
            <a:r>
              <a:rPr lang="en-US" altLang="zh-CN" sz="1900" dirty="0" err="1">
                <a:solidFill>
                  <a:schemeClr val="bg1"/>
                </a:solidFill>
              </a:rPr>
              <a:t>Stonewt</a:t>
            </a:r>
            <a:r>
              <a:rPr lang="en-US" altLang="zh-CN" sz="1900" dirty="0">
                <a:solidFill>
                  <a:schemeClr val="bg1"/>
                </a:solidFill>
              </a:rPr>
              <a:t> </a:t>
            </a:r>
            <a:r>
              <a:rPr lang="en-US" altLang="zh-CN" sz="1900" dirty="0" smtClean="0">
                <a:solidFill>
                  <a:schemeClr val="bg1"/>
                </a:solidFill>
              </a:rPr>
              <a:t>argument;</a:t>
            </a:r>
            <a:endParaRPr lang="en-US" altLang="zh-CN" sz="1900" dirty="0">
              <a:solidFill>
                <a:schemeClr val="bg1"/>
              </a:solidFill>
            </a:endParaRPr>
          </a:p>
          <a:p>
            <a:pPr marL="109535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(4)When </a:t>
            </a:r>
            <a:r>
              <a:rPr lang="en-US" altLang="zh-CN" sz="1900" dirty="0">
                <a:solidFill>
                  <a:schemeClr val="bg1"/>
                </a:solidFill>
              </a:rPr>
              <a:t>a function that’s declared to </a:t>
            </a:r>
            <a:r>
              <a:rPr lang="en-US" altLang="zh-CN" sz="1900" dirty="0">
                <a:solidFill>
                  <a:srgbClr val="FFFF00"/>
                </a:solidFill>
              </a:rPr>
              <a:t>return</a:t>
            </a:r>
            <a:r>
              <a:rPr lang="en-US" altLang="zh-CN" sz="1900" dirty="0">
                <a:solidFill>
                  <a:schemeClr val="bg1"/>
                </a:solidFill>
              </a:rPr>
              <a:t> a </a:t>
            </a:r>
            <a:r>
              <a:rPr lang="en-US" altLang="zh-CN" sz="1900" dirty="0" err="1">
                <a:solidFill>
                  <a:schemeClr val="bg1"/>
                </a:solidFill>
              </a:rPr>
              <a:t>Stonewt</a:t>
            </a:r>
            <a:r>
              <a:rPr lang="en-US" altLang="zh-CN" sz="1900" dirty="0">
                <a:solidFill>
                  <a:schemeClr val="bg1"/>
                </a:solidFill>
              </a:rPr>
              <a:t> value tries to return </a:t>
            </a:r>
            <a:r>
              <a:rPr lang="en-US" altLang="zh-CN" sz="1900" dirty="0" smtClean="0">
                <a:solidFill>
                  <a:schemeClr val="bg1"/>
                </a:solidFill>
              </a:rPr>
              <a:t>a double value.</a:t>
            </a:r>
            <a:endParaRPr lang="en-US" altLang="zh-CN" sz="19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constructor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8693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7654" y="1239361"/>
            <a:ext cx="6526924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When </a:t>
            </a:r>
            <a:r>
              <a:rPr lang="en-US" altLang="zh-CN" sz="2000" dirty="0">
                <a:solidFill>
                  <a:schemeClr val="bg1"/>
                </a:solidFill>
              </a:rPr>
              <a:t>implicit conversion </a:t>
            </a:r>
            <a:r>
              <a:rPr lang="en-US" altLang="zh-CN" sz="2000" dirty="0" smtClean="0">
                <a:solidFill>
                  <a:schemeClr val="bg1"/>
                </a:solidFill>
              </a:rPr>
              <a:t>happened?</a:t>
            </a:r>
          </a:p>
          <a:p>
            <a:pPr marL="109535" indent="0">
              <a:buNone/>
            </a:pPr>
            <a:r>
              <a:rPr lang="en-US" altLang="zh-CN" sz="1900" b="1" dirty="0" smtClean="0">
                <a:solidFill>
                  <a:srgbClr val="FFFF00"/>
                </a:solidFill>
              </a:rPr>
              <a:t>(5)When </a:t>
            </a:r>
            <a:r>
              <a:rPr lang="en-US" altLang="zh-CN" sz="1900" b="1" dirty="0">
                <a:solidFill>
                  <a:srgbClr val="FFFF00"/>
                </a:solidFill>
              </a:rPr>
              <a:t>any of the preceding situations use a built-in type that can unambiguously </a:t>
            </a:r>
            <a:r>
              <a:rPr lang="en-US" altLang="zh-CN" sz="1900" b="1" dirty="0" smtClean="0">
                <a:solidFill>
                  <a:srgbClr val="FFFF00"/>
                </a:solidFill>
              </a:rPr>
              <a:t>be converted </a:t>
            </a:r>
            <a:r>
              <a:rPr lang="en-US" altLang="zh-CN" sz="1900" b="1" dirty="0">
                <a:solidFill>
                  <a:srgbClr val="FFFF00"/>
                </a:solidFill>
              </a:rPr>
              <a:t>to type </a:t>
            </a:r>
            <a:r>
              <a:rPr lang="en-US" altLang="zh-CN" sz="1900" b="1" dirty="0" smtClean="0">
                <a:solidFill>
                  <a:srgbClr val="FFFF00"/>
                </a:solidFill>
              </a:rPr>
              <a:t>double</a:t>
            </a:r>
          </a:p>
          <a:p>
            <a:pPr marL="109535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For example:</a:t>
            </a:r>
          </a:p>
          <a:p>
            <a:pPr marL="109535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	</a:t>
            </a:r>
            <a:r>
              <a:rPr lang="en-US" altLang="zh-CN" sz="19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1900" dirty="0" smtClean="0">
                <a:solidFill>
                  <a:schemeClr val="bg1"/>
                </a:solidFill>
              </a:rPr>
              <a:t> </a:t>
            </a:r>
            <a:r>
              <a:rPr lang="en-US" altLang="zh-CN" sz="1900" dirty="0">
                <a:solidFill>
                  <a:schemeClr val="bg1"/>
                </a:solidFill>
              </a:rPr>
              <a:t>Jumbo(7000); </a:t>
            </a:r>
            <a:r>
              <a:rPr lang="en-US" altLang="zh-CN" sz="1900" dirty="0">
                <a:solidFill>
                  <a:srgbClr val="FFFF00"/>
                </a:solidFill>
              </a:rPr>
              <a:t>// </a:t>
            </a:r>
            <a:r>
              <a:rPr lang="en-US" altLang="zh-CN" sz="1900" dirty="0" smtClean="0">
                <a:solidFill>
                  <a:srgbClr val="FFFF00"/>
                </a:solidFill>
              </a:rPr>
              <a:t>uses </a:t>
            </a:r>
            <a:r>
              <a:rPr lang="en-US" altLang="zh-CN" sz="1900" dirty="0" err="1" smtClean="0">
                <a:solidFill>
                  <a:srgbClr val="FFFF00"/>
                </a:solidFill>
              </a:rPr>
              <a:t>Stonewt</a:t>
            </a:r>
            <a:r>
              <a:rPr lang="en-US" altLang="zh-CN" sz="1900" dirty="0" smtClean="0">
                <a:solidFill>
                  <a:srgbClr val="FFFF00"/>
                </a:solidFill>
              </a:rPr>
              <a:t>(double)</a:t>
            </a:r>
            <a:endParaRPr lang="en-US" altLang="zh-CN" sz="1900" dirty="0">
              <a:solidFill>
                <a:srgbClr val="FFFF00"/>
              </a:solidFill>
            </a:endParaRPr>
          </a:p>
          <a:p>
            <a:pPr marL="109535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</a:rPr>
              <a:t>	Jumbo </a:t>
            </a:r>
            <a:r>
              <a:rPr lang="en-US" altLang="zh-CN" sz="1900" dirty="0">
                <a:solidFill>
                  <a:schemeClr val="bg1"/>
                </a:solidFill>
              </a:rPr>
              <a:t>= 7300; </a:t>
            </a:r>
            <a:r>
              <a:rPr lang="en-US" altLang="zh-CN" sz="1900" dirty="0">
                <a:solidFill>
                  <a:srgbClr val="FFFF00"/>
                </a:solidFill>
              </a:rPr>
              <a:t>// uses </a:t>
            </a:r>
            <a:r>
              <a:rPr lang="en-US" altLang="zh-CN" sz="1900" dirty="0" err="1" smtClean="0">
                <a:solidFill>
                  <a:srgbClr val="FFFF00"/>
                </a:solidFill>
              </a:rPr>
              <a:t>Stonewt</a:t>
            </a:r>
            <a:r>
              <a:rPr lang="en-US" altLang="zh-CN" sz="1900" dirty="0" smtClean="0">
                <a:solidFill>
                  <a:srgbClr val="FFFF00"/>
                </a:solidFill>
              </a:rPr>
              <a:t>(double)</a:t>
            </a:r>
          </a:p>
          <a:p>
            <a:pPr marL="109535" indent="0">
              <a:buNone/>
            </a:pPr>
            <a:endParaRPr lang="en-US" altLang="zh-CN" sz="19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constructor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157654" y="3488841"/>
            <a:ext cx="65091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</a:rPr>
              <a:t>NOTE: This conversion </a:t>
            </a:r>
            <a:r>
              <a:rPr lang="en-US" altLang="zh-CN" sz="2000" dirty="0">
                <a:solidFill>
                  <a:srgbClr val="00B0F0"/>
                </a:solidFill>
              </a:rPr>
              <a:t>process works only if there is an </a:t>
            </a:r>
            <a:r>
              <a:rPr lang="en-US" altLang="zh-CN" sz="2000" dirty="0" smtClean="0">
                <a:solidFill>
                  <a:srgbClr val="FFFF00"/>
                </a:solidFill>
              </a:rPr>
              <a:t>unambiguous</a:t>
            </a:r>
            <a:r>
              <a:rPr lang="en-US" altLang="zh-CN" sz="2000" dirty="0" smtClean="0">
                <a:solidFill>
                  <a:srgbClr val="00B0F0"/>
                </a:solidFill>
              </a:rPr>
              <a:t> choice. 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</a:rPr>
              <a:t>    That </a:t>
            </a:r>
            <a:r>
              <a:rPr lang="en-US" altLang="zh-CN" sz="2000" dirty="0">
                <a:solidFill>
                  <a:srgbClr val="00B0F0"/>
                </a:solidFill>
              </a:rPr>
              <a:t>is, if the class also defined a </a:t>
            </a:r>
            <a:r>
              <a:rPr lang="en-US" altLang="zh-CN" sz="2000" dirty="0" err="1">
                <a:solidFill>
                  <a:srgbClr val="00B0F0"/>
                </a:solidFill>
              </a:rPr>
              <a:t>Stonewt</a:t>
            </a:r>
            <a:r>
              <a:rPr lang="en-US" altLang="zh-CN" sz="2000" dirty="0">
                <a:solidFill>
                  <a:srgbClr val="00B0F0"/>
                </a:solidFill>
              </a:rPr>
              <a:t>(</a:t>
            </a:r>
            <a:r>
              <a:rPr lang="en-US" altLang="zh-CN" sz="2000" dirty="0">
                <a:solidFill>
                  <a:srgbClr val="00B050"/>
                </a:solidFill>
              </a:rPr>
              <a:t>long</a:t>
            </a:r>
            <a:r>
              <a:rPr lang="en-US" altLang="zh-CN" sz="2000" dirty="0">
                <a:solidFill>
                  <a:srgbClr val="00B0F0"/>
                </a:solidFill>
              </a:rPr>
              <a:t>) constructor, the compiler </a:t>
            </a:r>
            <a:r>
              <a:rPr lang="en-US" altLang="zh-CN" sz="2000" dirty="0" smtClean="0">
                <a:solidFill>
                  <a:srgbClr val="00B0F0"/>
                </a:solidFill>
              </a:rPr>
              <a:t>would reject </a:t>
            </a:r>
            <a:r>
              <a:rPr lang="en-US" altLang="zh-CN" sz="2000" dirty="0">
                <a:solidFill>
                  <a:srgbClr val="00B0F0"/>
                </a:solidFill>
              </a:rPr>
              <a:t>these </a:t>
            </a:r>
            <a:r>
              <a:rPr lang="en-US" altLang="zh-CN" sz="2000" dirty="0" smtClean="0">
                <a:solidFill>
                  <a:srgbClr val="00B0F0"/>
                </a:solidFill>
              </a:rPr>
              <a:t>statements.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5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0560" y="1327867"/>
            <a:ext cx="6558741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C++ added a new keyword, </a:t>
            </a:r>
            <a:r>
              <a:rPr lang="en-US" altLang="zh-CN" sz="2000" dirty="0">
                <a:solidFill>
                  <a:srgbClr val="00B050"/>
                </a:solidFill>
              </a:rPr>
              <a:t>explicit</a:t>
            </a:r>
            <a:r>
              <a:rPr lang="en-US" altLang="zh-CN" sz="2000" dirty="0">
                <a:solidFill>
                  <a:schemeClr val="bg1"/>
                </a:solidFill>
              </a:rPr>
              <a:t>, to turn off the automatic </a:t>
            </a:r>
            <a:r>
              <a:rPr lang="en-US" altLang="zh-CN" sz="2000" dirty="0" smtClean="0"/>
              <a:t>conversions and turn </a:t>
            </a:r>
            <a:r>
              <a:rPr lang="en-US" altLang="zh-CN" sz="2000" dirty="0"/>
              <a:t>on </a:t>
            </a:r>
            <a:r>
              <a:rPr lang="en-US" altLang="zh-CN" sz="2000" dirty="0">
                <a:solidFill>
                  <a:srgbClr val="00B050"/>
                </a:solidFill>
              </a:rPr>
              <a:t>explicit type </a:t>
            </a:r>
            <a:r>
              <a:rPr lang="en-US" altLang="zh-CN" sz="2000" dirty="0" smtClean="0">
                <a:solidFill>
                  <a:srgbClr val="00B050"/>
                </a:solidFill>
              </a:rPr>
              <a:t>casts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For example, you </a:t>
            </a:r>
            <a:r>
              <a:rPr lang="en-US" altLang="zh-CN" sz="2000" dirty="0">
                <a:solidFill>
                  <a:schemeClr val="bg1"/>
                </a:solidFill>
              </a:rPr>
              <a:t>can declare the constructor </a:t>
            </a:r>
            <a:r>
              <a:rPr lang="en-US" altLang="zh-CN" sz="2000" dirty="0" smtClean="0">
                <a:solidFill>
                  <a:schemeClr val="bg1"/>
                </a:solidFill>
              </a:rPr>
              <a:t>as :</a:t>
            </a:r>
          </a:p>
          <a:p>
            <a:pPr marL="109535" indent="0" algn="ctr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explicit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Stonewt</a:t>
            </a:r>
            <a:r>
              <a:rPr lang="en-US" altLang="zh-CN" sz="2000" dirty="0">
                <a:solidFill>
                  <a:schemeClr val="bg1"/>
                </a:solidFill>
              </a:rPr>
              <a:t>(double </a:t>
            </a:r>
            <a:r>
              <a:rPr lang="en-US" altLang="zh-CN" sz="2000" dirty="0" err="1">
                <a:solidFill>
                  <a:schemeClr val="bg1"/>
                </a:solidFill>
              </a:rPr>
              <a:t>lbs</a:t>
            </a:r>
            <a:r>
              <a:rPr lang="en-US" altLang="zh-CN" sz="2000" dirty="0">
                <a:solidFill>
                  <a:schemeClr val="bg1"/>
                </a:solidFill>
              </a:rPr>
              <a:t>); 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Using explicit type casts: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myCat</a:t>
            </a:r>
            <a:r>
              <a:rPr lang="en-US" altLang="zh-CN" sz="2000" dirty="0">
                <a:solidFill>
                  <a:schemeClr val="bg1"/>
                </a:solidFill>
              </a:rPr>
              <a:t>; 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myCat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= 19.6;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                   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mycat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= </a:t>
            </a:r>
            <a:r>
              <a:rPr lang="en-US" altLang="zh-CN" sz="2000" dirty="0" err="1">
                <a:solidFill>
                  <a:schemeClr val="bg1"/>
                </a:solidFill>
              </a:rPr>
              <a:t>Stonewt</a:t>
            </a:r>
            <a:r>
              <a:rPr lang="en-US" altLang="zh-CN" sz="2000" dirty="0">
                <a:solidFill>
                  <a:schemeClr val="bg1"/>
                </a:solidFill>
              </a:rPr>
              <a:t>(19.6</a:t>
            </a:r>
            <a:r>
              <a:rPr lang="en-US" altLang="zh-CN" sz="2000" dirty="0" smtClean="0">
                <a:solidFill>
                  <a:schemeClr val="bg1"/>
                </a:solidFill>
              </a:rPr>
              <a:t>);  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mycat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= (</a:t>
            </a:r>
            <a:r>
              <a:rPr lang="en-US" altLang="zh-CN" sz="2000" dirty="0" err="1">
                <a:solidFill>
                  <a:schemeClr val="bg1"/>
                </a:solidFill>
              </a:rPr>
              <a:t>Stonewt</a:t>
            </a:r>
            <a:r>
              <a:rPr lang="en-US" altLang="zh-CN" sz="2000" dirty="0">
                <a:solidFill>
                  <a:schemeClr val="bg1"/>
                </a:solidFill>
              </a:rPr>
              <a:t>) 19.6</a:t>
            </a:r>
            <a:r>
              <a:rPr lang="en-US" altLang="zh-CN" sz="2000" dirty="0" smtClean="0">
                <a:solidFill>
                  <a:schemeClr val="bg1"/>
                </a:solidFill>
              </a:rPr>
              <a:t>;  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constructor</a:t>
            </a:r>
            <a:endParaRPr sz="17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58424" y="3505260"/>
            <a:ext cx="268897" cy="382279"/>
            <a:chOff x="4915877" y="3501292"/>
            <a:chExt cx="711200" cy="80723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734584" y="3824476"/>
            <a:ext cx="359507" cy="319898"/>
            <a:chOff x="5164470" y="3529769"/>
            <a:chExt cx="994056" cy="750278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784010" y="4173811"/>
            <a:ext cx="359507" cy="319898"/>
            <a:chOff x="5164470" y="3529769"/>
            <a:chExt cx="994056" cy="75027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9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Automatic Conversions and Type Casts </a:t>
            </a:r>
            <a:r>
              <a:rPr lang="en-US" sz="2400" dirty="0" smtClean="0"/>
              <a:t>for Classes</a:t>
            </a:r>
            <a:r>
              <a:rPr lang="en-US" sz="2400" dirty="0"/>
              <a:t>: </a:t>
            </a:r>
            <a:r>
              <a:rPr lang="en-US" sz="2000" dirty="0"/>
              <a:t>Conversion </a:t>
            </a:r>
            <a:r>
              <a:rPr lang="en-US" sz="2000" dirty="0" smtClean="0"/>
              <a:t>function</a:t>
            </a:r>
            <a:endParaRPr sz="1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98" y="1485219"/>
            <a:ext cx="1593278" cy="67199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95796" y="1617470"/>
            <a:ext cx="2820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Conversion constructor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471" y="2811916"/>
            <a:ext cx="2396022" cy="60131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574191" y="2912520"/>
            <a:ext cx="2451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Conversion </a:t>
            </a:r>
            <a:r>
              <a:rPr lang="en-US" altLang="zh-CN" sz="2000" dirty="0" smtClean="0">
                <a:solidFill>
                  <a:schemeClr val="bg1"/>
                </a:solidFill>
              </a:rPr>
              <a:t>function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215799" y="1729315"/>
            <a:ext cx="461672" cy="18466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120651" y="3020242"/>
            <a:ext cx="461672" cy="18466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5409" y="1099030"/>
            <a:ext cx="6702591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To convert to type </a:t>
            </a:r>
            <a:r>
              <a:rPr lang="en-US" altLang="zh-CN" sz="2000" dirty="0" err="1">
                <a:solidFill>
                  <a:schemeClr val="bg1"/>
                </a:solidFill>
              </a:rPr>
              <a:t>typeName</a:t>
            </a:r>
            <a:r>
              <a:rPr lang="en-US" altLang="zh-CN" sz="2000" dirty="0">
                <a:solidFill>
                  <a:schemeClr val="bg1"/>
                </a:solidFill>
              </a:rPr>
              <a:t>, you use </a:t>
            </a:r>
            <a:r>
              <a:rPr lang="en-US" altLang="zh-CN" sz="2000" dirty="0" smtClean="0">
                <a:solidFill>
                  <a:schemeClr val="bg1"/>
                </a:solidFill>
              </a:rPr>
              <a:t>a conversion </a:t>
            </a:r>
            <a:r>
              <a:rPr lang="en-US" altLang="zh-CN" sz="2000" dirty="0">
                <a:solidFill>
                  <a:schemeClr val="bg1"/>
                </a:solidFill>
              </a:rPr>
              <a:t>function in </a:t>
            </a:r>
            <a:r>
              <a:rPr lang="en-US" altLang="zh-CN" sz="2000" dirty="0" smtClean="0">
                <a:solidFill>
                  <a:schemeClr val="bg1"/>
                </a:solidFill>
              </a:rPr>
              <a:t>the following </a:t>
            </a:r>
            <a:r>
              <a:rPr lang="en-US" altLang="zh-CN" sz="2000" dirty="0">
                <a:solidFill>
                  <a:schemeClr val="bg1"/>
                </a:solidFill>
              </a:rPr>
              <a:t>form:</a:t>
            </a:r>
          </a:p>
          <a:p>
            <a:pPr marL="109535" indent="0" algn="ctr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operator </a:t>
            </a:r>
            <a:r>
              <a:rPr lang="en-US" altLang="zh-CN" sz="2000" dirty="0" err="1">
                <a:solidFill>
                  <a:srgbClr val="FFFF00"/>
                </a:solidFill>
              </a:rPr>
              <a:t>typeName</a:t>
            </a:r>
            <a:r>
              <a:rPr lang="en-US" altLang="zh-CN" sz="2000" dirty="0" smtClean="0">
                <a:solidFill>
                  <a:srgbClr val="FFFF00"/>
                </a:solidFill>
              </a:rPr>
              <a:t>();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For example: </a:t>
            </a:r>
          </a:p>
          <a:p>
            <a:pPr marL="109535" indent="0" algn="ctr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operator double</a:t>
            </a:r>
            <a:r>
              <a:rPr lang="en-US" altLang="zh-CN" sz="2000" dirty="0" smtClean="0">
                <a:solidFill>
                  <a:srgbClr val="FFFF00"/>
                </a:solidFill>
              </a:rPr>
              <a:t>();</a:t>
            </a:r>
          </a:p>
          <a:p>
            <a:pPr marL="109535" indent="0" algn="ctr">
              <a:buNone/>
            </a:pP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Note </a:t>
            </a:r>
            <a:r>
              <a:rPr lang="en-US" altLang="zh-CN" sz="2000" dirty="0">
                <a:solidFill>
                  <a:schemeClr val="bg1"/>
                </a:solidFill>
              </a:rPr>
              <a:t>the following points: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(1)The </a:t>
            </a:r>
            <a:r>
              <a:rPr lang="en-US" altLang="zh-CN" sz="2000" dirty="0">
                <a:solidFill>
                  <a:schemeClr val="bg1"/>
                </a:solidFill>
              </a:rPr>
              <a:t>conversion function must be </a:t>
            </a:r>
            <a:r>
              <a:rPr lang="en-US" altLang="zh-CN" sz="2000" dirty="0">
                <a:solidFill>
                  <a:srgbClr val="00B050"/>
                </a:solidFill>
              </a:rPr>
              <a:t>a class method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(2)The </a:t>
            </a:r>
            <a:r>
              <a:rPr lang="en-US" altLang="zh-CN" sz="2000" dirty="0">
                <a:solidFill>
                  <a:schemeClr val="bg1"/>
                </a:solidFill>
              </a:rPr>
              <a:t>conversion function must </a:t>
            </a:r>
            <a:r>
              <a:rPr lang="en-US" altLang="zh-CN" sz="2000" dirty="0">
                <a:solidFill>
                  <a:srgbClr val="00B050"/>
                </a:solidFill>
              </a:rPr>
              <a:t>not specify a return type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(3)The </a:t>
            </a:r>
            <a:r>
              <a:rPr lang="en-US" altLang="zh-CN" sz="2000" dirty="0">
                <a:solidFill>
                  <a:schemeClr val="bg1"/>
                </a:solidFill>
              </a:rPr>
              <a:t>conversion function must </a:t>
            </a:r>
            <a:r>
              <a:rPr lang="en-US" altLang="zh-CN" sz="2000" dirty="0">
                <a:solidFill>
                  <a:srgbClr val="00B050"/>
                </a:solidFill>
              </a:rPr>
              <a:t>have no arguments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function</a:t>
            </a:r>
            <a:endParaRPr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3095" y="1020202"/>
            <a:ext cx="6306206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function</a:t>
            </a:r>
            <a:endParaRPr sz="17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3095" y="1020202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</a:t>
            </a:r>
            <a:r>
              <a:rPr lang="en-US" altLang="zh-CN" sz="1600" dirty="0" err="1">
                <a:solidFill>
                  <a:schemeClr val="tx1"/>
                </a:solidFill>
              </a:rPr>
              <a:t>Stonewt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enum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{</a:t>
            </a:r>
            <a:r>
              <a:rPr lang="en-US" altLang="zh-CN" sz="1600" dirty="0" err="1">
                <a:solidFill>
                  <a:schemeClr val="tx1"/>
                </a:solidFill>
              </a:rPr>
              <a:t>Lbs_per_stn</a:t>
            </a:r>
            <a:r>
              <a:rPr lang="en-US" altLang="zh-CN" sz="1600" dirty="0">
                <a:solidFill>
                  <a:schemeClr val="tx1"/>
                </a:solidFill>
              </a:rPr>
              <a:t> = 14}; // pounds per stone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stone; // whole stones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double </a:t>
            </a:r>
            <a:r>
              <a:rPr lang="en-US" altLang="zh-CN" sz="1600" dirty="0" err="1">
                <a:solidFill>
                  <a:schemeClr val="tx1"/>
                </a:solidFill>
              </a:rPr>
              <a:t>pds_left</a:t>
            </a:r>
            <a:r>
              <a:rPr lang="en-US" altLang="zh-CN" sz="1600" dirty="0">
                <a:solidFill>
                  <a:schemeClr val="tx1"/>
                </a:solidFill>
              </a:rPr>
              <a:t>; // fractional pounds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double </a:t>
            </a:r>
            <a:r>
              <a:rPr lang="en-US" altLang="zh-CN" sz="1600" dirty="0">
                <a:solidFill>
                  <a:schemeClr val="tx1"/>
                </a:solidFill>
              </a:rPr>
              <a:t>pounds; // entire weight in pounds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Stonewt</a:t>
            </a:r>
            <a:r>
              <a:rPr lang="en-US" altLang="zh-CN" sz="1600" dirty="0" smtClean="0">
                <a:solidFill>
                  <a:schemeClr val="tx1"/>
                </a:solidFill>
              </a:rPr>
              <a:t>(double </a:t>
            </a:r>
            <a:r>
              <a:rPr lang="en-US" altLang="zh-CN" sz="1600" dirty="0" err="1">
                <a:solidFill>
                  <a:schemeClr val="tx1"/>
                </a:solidFill>
              </a:rPr>
              <a:t>lbs</a:t>
            </a:r>
            <a:r>
              <a:rPr lang="en-US" altLang="zh-CN" sz="1600" dirty="0">
                <a:solidFill>
                  <a:schemeClr val="tx1"/>
                </a:solidFill>
              </a:rPr>
              <a:t>); // construct from double pounds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Stonewt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stn</a:t>
            </a:r>
            <a:r>
              <a:rPr lang="en-US" altLang="zh-CN" sz="1600" dirty="0">
                <a:solidFill>
                  <a:schemeClr val="tx1"/>
                </a:solidFill>
              </a:rPr>
              <a:t>, double </a:t>
            </a:r>
            <a:r>
              <a:rPr lang="en-US" altLang="zh-CN" sz="1600" dirty="0" err="1">
                <a:solidFill>
                  <a:schemeClr val="tx1"/>
                </a:solidFill>
              </a:rPr>
              <a:t>lbs</a:t>
            </a:r>
            <a:r>
              <a:rPr lang="en-US" altLang="zh-CN" sz="1600" dirty="0">
                <a:solidFill>
                  <a:schemeClr val="tx1"/>
                </a:solidFill>
              </a:rPr>
              <a:t>); // construct from stone, </a:t>
            </a:r>
            <a:r>
              <a:rPr lang="en-US" altLang="zh-CN" sz="1600" dirty="0" err="1">
                <a:solidFill>
                  <a:schemeClr val="tx1"/>
                </a:solidFill>
              </a:rPr>
              <a:t>lbs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Stonewt</a:t>
            </a:r>
            <a:r>
              <a:rPr lang="en-US" altLang="zh-CN" sz="1600" dirty="0">
                <a:solidFill>
                  <a:schemeClr val="tx1"/>
                </a:solidFill>
              </a:rPr>
              <a:t>(); // default constructor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~</a:t>
            </a:r>
            <a:r>
              <a:rPr lang="en-US" altLang="zh-CN" sz="1600" dirty="0" err="1">
                <a:solidFill>
                  <a:schemeClr val="tx1"/>
                </a:solidFill>
              </a:rPr>
              <a:t>Stonewt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// </a:t>
            </a:r>
            <a:r>
              <a:rPr lang="en-US" altLang="zh-CN" sz="1600" dirty="0">
                <a:solidFill>
                  <a:schemeClr val="tx1"/>
                </a:solidFill>
              </a:rPr>
              <a:t>conversion functions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operator </a:t>
            </a:r>
            <a:r>
              <a:rPr lang="en-US" altLang="zh-CN" sz="1600" dirty="0" err="1">
                <a:solidFill>
                  <a:srgbClr val="7030A0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() 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operator </a:t>
            </a:r>
            <a:r>
              <a:rPr lang="en-US" altLang="zh-CN" sz="1600" dirty="0">
                <a:solidFill>
                  <a:srgbClr val="7030A0"/>
                </a:solidFill>
              </a:rPr>
              <a:t>double</a:t>
            </a:r>
            <a:r>
              <a:rPr lang="en-US" altLang="zh-CN" sz="1600" dirty="0">
                <a:solidFill>
                  <a:schemeClr val="tx1"/>
                </a:solidFill>
              </a:rPr>
              <a:t>() 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5526" y="3988676"/>
            <a:ext cx="5130778" cy="74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8862" y="2993519"/>
            <a:ext cx="5147442" cy="5064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3095" y="1020202"/>
            <a:ext cx="6306206" cy="2911200"/>
          </a:xfrm>
        </p:spPr>
        <p:txBody>
          <a:bodyPr/>
          <a:lstStyle/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function</a:t>
            </a:r>
            <a:endParaRPr sz="17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57" y="1134460"/>
            <a:ext cx="45148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3095" y="1209389"/>
            <a:ext cx="6306206" cy="2911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bg1"/>
                </a:solidFill>
              </a:rPr>
              <a:t>For </a:t>
            </a:r>
            <a:r>
              <a:rPr lang="en-US" altLang="zh-CN" sz="2000" dirty="0" smtClean="0"/>
              <a:t>conversion function, </a:t>
            </a:r>
            <a:r>
              <a:rPr lang="en-US" altLang="zh-CN" sz="2000" dirty="0" smtClean="0">
                <a:solidFill>
                  <a:srgbClr val="00B050"/>
                </a:solidFill>
              </a:rPr>
              <a:t>you can use explicit conversion, </a:t>
            </a:r>
            <a:r>
              <a:rPr lang="en-US" altLang="zh-CN" sz="2000" dirty="0" smtClean="0">
                <a:solidFill>
                  <a:schemeClr val="bg1"/>
                </a:solidFill>
              </a:rPr>
              <a:t>that is, </a:t>
            </a:r>
            <a:r>
              <a:rPr lang="en-US" altLang="zh-CN" sz="2000" dirty="0" smtClean="0">
                <a:solidFill>
                  <a:srgbClr val="00B050"/>
                </a:solidFill>
              </a:rPr>
              <a:t>type cast: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Stonewt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wolfe</a:t>
            </a:r>
            <a:r>
              <a:rPr lang="en-US" altLang="zh-CN" sz="2000" dirty="0">
                <a:solidFill>
                  <a:schemeClr val="bg1"/>
                </a:solidFill>
              </a:rPr>
              <a:t>(285.7);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double </a:t>
            </a:r>
            <a:r>
              <a:rPr lang="en-US" altLang="zh-CN" sz="2000" dirty="0">
                <a:solidFill>
                  <a:schemeClr val="bg1"/>
                </a:solidFill>
              </a:rPr>
              <a:t>host = double (</a:t>
            </a:r>
            <a:r>
              <a:rPr lang="en-US" altLang="zh-CN" sz="2000" dirty="0" err="1">
                <a:solidFill>
                  <a:schemeClr val="bg1"/>
                </a:solidFill>
              </a:rPr>
              <a:t>wolfe</a:t>
            </a:r>
            <a:r>
              <a:rPr lang="en-US" altLang="zh-CN" sz="2000" dirty="0">
                <a:solidFill>
                  <a:schemeClr val="bg1"/>
                </a:solidFill>
              </a:rPr>
              <a:t>); // </a:t>
            </a:r>
            <a:r>
              <a:rPr lang="en-US" altLang="zh-CN" sz="2000" dirty="0" smtClean="0">
                <a:solidFill>
                  <a:schemeClr val="bg1"/>
                </a:solidFill>
              </a:rPr>
              <a:t>From C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double </a:t>
            </a:r>
            <a:r>
              <a:rPr lang="en-US" altLang="zh-CN" sz="2000" dirty="0">
                <a:solidFill>
                  <a:schemeClr val="bg1"/>
                </a:solidFill>
              </a:rPr>
              <a:t>thinker = (double) </a:t>
            </a:r>
            <a:r>
              <a:rPr lang="en-US" altLang="zh-CN" sz="2000" dirty="0" err="1">
                <a:solidFill>
                  <a:schemeClr val="bg1"/>
                </a:solidFill>
              </a:rPr>
              <a:t>wolfe</a:t>
            </a:r>
            <a:r>
              <a:rPr lang="en-US" altLang="zh-CN" sz="2000" dirty="0">
                <a:solidFill>
                  <a:schemeClr val="bg1"/>
                </a:solidFill>
              </a:rPr>
              <a:t>; // </a:t>
            </a:r>
            <a:r>
              <a:rPr lang="en-US" altLang="zh-CN" sz="2000" dirty="0" smtClean="0">
                <a:solidFill>
                  <a:schemeClr val="bg1"/>
                </a:solidFill>
              </a:rPr>
              <a:t>New C++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function</a:t>
            </a:r>
            <a:endParaRPr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2151" y="972906"/>
            <a:ext cx="6306206" cy="2911200"/>
          </a:xfrm>
        </p:spPr>
        <p:txBody>
          <a:bodyPr/>
          <a:lstStyle/>
          <a:p>
            <a:r>
              <a:rPr lang="en-US" altLang="zh-CN" sz="2000" dirty="0" smtClean="0"/>
              <a:t>And </a:t>
            </a:r>
            <a:r>
              <a:rPr lang="en-US" altLang="zh-CN" sz="2000" dirty="0" smtClean="0">
                <a:solidFill>
                  <a:schemeClr val="bg1"/>
                </a:solidFill>
              </a:rPr>
              <a:t>you </a:t>
            </a:r>
            <a:r>
              <a:rPr lang="en-US" altLang="zh-CN" sz="2000" dirty="0">
                <a:solidFill>
                  <a:schemeClr val="bg1"/>
                </a:solidFill>
              </a:rPr>
              <a:t>can </a:t>
            </a:r>
            <a:r>
              <a:rPr lang="en-US" altLang="zh-CN" sz="2000" dirty="0" smtClean="0">
                <a:solidFill>
                  <a:schemeClr val="bg1"/>
                </a:solidFill>
              </a:rPr>
              <a:t>also use </a:t>
            </a:r>
            <a:r>
              <a:rPr lang="en-US" altLang="zh-CN" sz="2000" dirty="0" smtClean="0">
                <a:solidFill>
                  <a:srgbClr val="00B050"/>
                </a:solidFill>
              </a:rPr>
              <a:t>implicit </a:t>
            </a:r>
            <a:r>
              <a:rPr lang="en-US" altLang="zh-CN" sz="2000" dirty="0">
                <a:solidFill>
                  <a:srgbClr val="00B050"/>
                </a:solidFill>
              </a:rPr>
              <a:t>conversion</a:t>
            </a:r>
            <a:r>
              <a:rPr lang="en-US" altLang="zh-CN" sz="2000" dirty="0">
                <a:solidFill>
                  <a:schemeClr val="bg1"/>
                </a:solidFill>
              </a:rPr>
              <a:t>, that is, </a:t>
            </a:r>
            <a:r>
              <a:rPr lang="en-US" altLang="zh-CN" sz="2000" dirty="0" smtClean="0">
                <a:solidFill>
                  <a:srgbClr val="00B050"/>
                </a:solidFill>
              </a:rPr>
              <a:t>automatic type conversion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</a:p>
          <a:p>
            <a:pPr marL="109535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Stonewt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wells(20, 3);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star = wells;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But for the following statement: 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long </a:t>
            </a:r>
            <a:r>
              <a:rPr lang="en-US" altLang="zh-CN" sz="2000" dirty="0">
                <a:solidFill>
                  <a:schemeClr val="bg1"/>
                </a:solidFill>
              </a:rPr>
              <a:t>gone = wells; </a:t>
            </a:r>
            <a:r>
              <a:rPr lang="en-US" altLang="zh-CN" sz="2000" dirty="0" smtClean="0">
                <a:solidFill>
                  <a:schemeClr val="bg1"/>
                </a:solidFill>
              </a:rPr>
              <a:t>//ambiguous</a:t>
            </a:r>
          </a:p>
          <a:p>
            <a:pPr marL="109535" indent="0">
              <a:buNone/>
            </a:pPr>
            <a:r>
              <a:rPr lang="en-US" altLang="zh-CN" sz="2000" dirty="0" smtClean="0"/>
              <a:t>	</a:t>
            </a:r>
          </a:p>
          <a:p>
            <a:pPr marL="109535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function</a:t>
            </a:r>
            <a:endParaRPr sz="17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18760" y="2836491"/>
            <a:ext cx="268897" cy="382279"/>
            <a:chOff x="4915877" y="3501292"/>
            <a:chExt cx="711200" cy="80723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4267335" y="1884285"/>
            <a:ext cx="359507" cy="319898"/>
            <a:chOff x="5164470" y="3529769"/>
            <a:chExt cx="994056" cy="75027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324003" y="3382335"/>
            <a:ext cx="6276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In this case, you </a:t>
            </a:r>
            <a:r>
              <a:rPr lang="en-US" altLang="zh-CN" sz="2000" dirty="0">
                <a:solidFill>
                  <a:schemeClr val="bg1"/>
                </a:solidFill>
              </a:rPr>
              <a:t>can </a:t>
            </a:r>
            <a:r>
              <a:rPr lang="en-US" altLang="zh-CN" sz="2000" dirty="0" smtClean="0">
                <a:solidFill>
                  <a:schemeClr val="bg1"/>
                </a:solidFill>
              </a:rPr>
              <a:t>use </a:t>
            </a:r>
            <a:r>
              <a:rPr lang="en-US" altLang="zh-CN" sz="2000" dirty="0">
                <a:solidFill>
                  <a:schemeClr val="bg1"/>
                </a:solidFill>
              </a:rPr>
              <a:t>an </a:t>
            </a:r>
            <a:r>
              <a:rPr lang="en-US" altLang="zh-CN" sz="2000" dirty="0">
                <a:solidFill>
                  <a:srgbClr val="00B0F0"/>
                </a:solidFill>
              </a:rPr>
              <a:t>explicit type cast </a:t>
            </a:r>
            <a:r>
              <a:rPr lang="en-US" altLang="zh-CN" sz="2000" dirty="0" smtClean="0">
                <a:solidFill>
                  <a:schemeClr val="bg1"/>
                </a:solidFill>
              </a:rPr>
              <a:t>to indicate </a:t>
            </a:r>
            <a:r>
              <a:rPr lang="en-US" altLang="zh-CN" sz="2000" dirty="0">
                <a:solidFill>
                  <a:schemeClr val="bg1"/>
                </a:solidFill>
              </a:rPr>
              <a:t>which conversion function to use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long gone = </a:t>
            </a:r>
            <a:r>
              <a:rPr lang="en-US" altLang="zh-CN" sz="2000" dirty="0">
                <a:solidFill>
                  <a:srgbClr val="FFFF00"/>
                </a:solidFill>
              </a:rPr>
              <a:t>(double) </a:t>
            </a:r>
            <a:r>
              <a:rPr lang="en-US" altLang="zh-CN" sz="2000" dirty="0">
                <a:solidFill>
                  <a:srgbClr val="00B050"/>
                </a:solidFill>
              </a:rPr>
              <a:t>wells</a:t>
            </a:r>
            <a:r>
              <a:rPr lang="en-US" altLang="zh-CN" sz="2000" dirty="0" smtClean="0">
                <a:solidFill>
                  <a:srgbClr val="00B050"/>
                </a:solidFill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</a:rPr>
              <a:t>// use double conversion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long gone = </a:t>
            </a:r>
            <a:r>
              <a:rPr lang="en-US" altLang="zh-CN" sz="2000" dirty="0" err="1">
                <a:solidFill>
                  <a:srgbClr val="FFFF00"/>
                </a:solidFill>
              </a:rPr>
              <a:t>int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</a:rPr>
              <a:t>(</a:t>
            </a:r>
            <a:r>
              <a:rPr lang="en-US" altLang="zh-CN" sz="2000" dirty="0">
                <a:solidFill>
                  <a:srgbClr val="00B050"/>
                </a:solidFill>
              </a:rPr>
              <a:t>wells</a:t>
            </a:r>
            <a:r>
              <a:rPr lang="en-US" altLang="zh-CN" sz="2000" dirty="0" smtClean="0">
                <a:solidFill>
                  <a:srgbClr val="FFFF00"/>
                </a:solidFill>
              </a:rPr>
              <a:t>)</a:t>
            </a:r>
            <a:r>
              <a:rPr lang="en-US" altLang="zh-CN" sz="2000" dirty="0" smtClean="0">
                <a:solidFill>
                  <a:srgbClr val="00B050"/>
                </a:solidFill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</a:rPr>
              <a:t>// use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 conversion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3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624" y="1493168"/>
            <a:ext cx="6503677" cy="2911200"/>
          </a:xfrm>
        </p:spPr>
        <p:txBody>
          <a:bodyPr/>
          <a:lstStyle/>
          <a:p>
            <a:r>
              <a:rPr lang="en-US" altLang="zh-CN" sz="2000" dirty="0" smtClean="0"/>
              <a:t>(3)C</a:t>
            </a:r>
            <a:r>
              <a:rPr lang="en-US" altLang="zh-CN" sz="2000" dirty="0"/>
              <a:t>++ lets you </a:t>
            </a:r>
            <a:r>
              <a:rPr lang="en-US" altLang="zh-CN" sz="2000" dirty="0">
                <a:solidFill>
                  <a:srgbClr val="00B050"/>
                </a:solidFill>
              </a:rPr>
              <a:t>extend operator overloading to user-defined types</a:t>
            </a:r>
            <a:r>
              <a:rPr lang="en-US" altLang="zh-CN" sz="2000" dirty="0"/>
              <a:t>.</a:t>
            </a:r>
          </a:p>
          <a:p>
            <a:pPr marL="109535" indent="0">
              <a:buNone/>
            </a:pPr>
            <a:r>
              <a:rPr lang="en-US" altLang="zh-CN" sz="2000" dirty="0"/>
              <a:t>     For example, to use the </a:t>
            </a:r>
            <a:r>
              <a:rPr lang="en-US" altLang="zh-CN" sz="2000" dirty="0">
                <a:solidFill>
                  <a:srgbClr val="00B050"/>
                </a:solidFill>
              </a:rPr>
              <a:t>+ </a:t>
            </a:r>
            <a:r>
              <a:rPr lang="en-US" altLang="zh-CN" sz="2000" dirty="0"/>
              <a:t>symbol to add </a:t>
            </a:r>
            <a:r>
              <a:rPr lang="en-US" altLang="zh-CN" sz="2000" dirty="0">
                <a:solidFill>
                  <a:srgbClr val="00B050"/>
                </a:solidFill>
              </a:rPr>
              <a:t>two objects</a:t>
            </a:r>
            <a:r>
              <a:rPr lang="en-US" altLang="zh-CN" sz="2000" dirty="0"/>
              <a:t>.</a:t>
            </a:r>
          </a:p>
          <a:p>
            <a:pPr marL="109535" indent="0">
              <a:buNone/>
            </a:pPr>
            <a:r>
              <a:rPr lang="en-US" altLang="zh-CN" sz="2000" dirty="0"/>
              <a:t>     The compiler uses the number and type of operands to determine which definition of addition to use.</a:t>
            </a:r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Operator Overloading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443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3095" y="1020202"/>
            <a:ext cx="6306206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In </a:t>
            </a:r>
            <a:r>
              <a:rPr lang="en-US" altLang="zh-CN" sz="2000" dirty="0">
                <a:solidFill>
                  <a:srgbClr val="00B050"/>
                </a:solidFill>
              </a:rPr>
              <a:t>C++98</a:t>
            </a:r>
            <a:r>
              <a:rPr lang="en-US" altLang="zh-CN" sz="2000" dirty="0">
                <a:solidFill>
                  <a:schemeClr val="bg1"/>
                </a:solidFill>
              </a:rPr>
              <a:t>, the keyword </a:t>
            </a:r>
            <a:r>
              <a:rPr lang="en-US" altLang="zh-CN" sz="2000" dirty="0">
                <a:solidFill>
                  <a:srgbClr val="FFFF00"/>
                </a:solidFill>
              </a:rPr>
              <a:t>explicit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doesn’t work </a:t>
            </a:r>
            <a:r>
              <a:rPr lang="en-US" altLang="zh-CN" sz="2000" dirty="0">
                <a:solidFill>
                  <a:schemeClr val="bg1"/>
                </a:solidFill>
              </a:rPr>
              <a:t>with </a:t>
            </a:r>
            <a:r>
              <a:rPr lang="en-US" altLang="zh-CN" sz="2000" dirty="0" smtClean="0">
                <a:solidFill>
                  <a:schemeClr val="bg1"/>
                </a:solidFill>
              </a:rPr>
              <a:t>conversion functions</a:t>
            </a:r>
            <a:r>
              <a:rPr lang="en-US" altLang="zh-CN" sz="2000" dirty="0">
                <a:solidFill>
                  <a:schemeClr val="bg1"/>
                </a:solidFill>
              </a:rPr>
              <a:t>, but </a:t>
            </a:r>
            <a:r>
              <a:rPr lang="en-US" altLang="zh-CN" sz="2000" dirty="0">
                <a:solidFill>
                  <a:srgbClr val="00B050"/>
                </a:solidFill>
              </a:rPr>
              <a:t>C++11 removes that limitation</a:t>
            </a:r>
            <a:r>
              <a:rPr lang="en-US" altLang="zh-CN" sz="2000" dirty="0">
                <a:solidFill>
                  <a:schemeClr val="bg1"/>
                </a:solidFill>
              </a:rPr>
              <a:t>.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With </a:t>
            </a:r>
            <a:r>
              <a:rPr lang="en-US" altLang="zh-CN" sz="2000" dirty="0">
                <a:solidFill>
                  <a:srgbClr val="00B050"/>
                </a:solidFill>
              </a:rPr>
              <a:t>C++11</a:t>
            </a:r>
            <a:r>
              <a:rPr lang="en-US" altLang="zh-CN" sz="2000" dirty="0">
                <a:solidFill>
                  <a:schemeClr val="bg1"/>
                </a:solidFill>
              </a:rPr>
              <a:t>, you can declare a conversion operator as explicit: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Automatic Conversions and Type Casts for Classes: </a:t>
            </a:r>
            <a:r>
              <a:rPr lang="en-US" altLang="zh-CN" sz="2000" dirty="0" smtClean="0"/>
              <a:t>Conversion </a:t>
            </a:r>
            <a:r>
              <a:rPr lang="en-US" altLang="zh-CN" sz="2000" dirty="0"/>
              <a:t>function</a:t>
            </a:r>
            <a:endParaRPr sz="17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41" y="2936039"/>
            <a:ext cx="4486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2" y="137559"/>
            <a:ext cx="6173637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Conversions and Operator Overloading</a:t>
            </a:r>
            <a:endParaRPr sz="1700" dirty="0">
              <a:solidFill>
                <a:schemeClr val="bg1"/>
              </a:solidFill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05288" y="1387953"/>
            <a:ext cx="6752711" cy="3478077"/>
            <a:chOff x="1068681" y="1879348"/>
            <a:chExt cx="2181961" cy="3248465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068681" y="1879348"/>
              <a:ext cx="2174931" cy="32473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8" name="文本框 1"/>
            <p:cNvSpPr txBox="1">
              <a:spLocks noChangeArrowheads="1"/>
            </p:cNvSpPr>
            <p:nvPr/>
          </p:nvSpPr>
          <p:spPr bwMode="auto">
            <a:xfrm>
              <a:off x="1176685" y="1974397"/>
              <a:ext cx="2073957" cy="315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class Rational            </a:t>
              </a: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{  public:</a:t>
              </a: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      Rational();                      </a:t>
              </a:r>
              <a:endParaRPr lang="zh-CN" altLang="en-US" sz="2000" dirty="0">
                <a:solidFill>
                  <a:srgbClr val="008000"/>
                </a:solidFill>
                <a:latin typeface="Lato" panose="02010600030101010101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Lato" panose="02010600030101010101" charset="0"/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Rational(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10600030101010101" charset="0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10600030101010101" charset="0"/>
                </a:rPr>
                <a:t>x,int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y);      </a:t>
              </a:r>
              <a:endParaRPr lang="zh-CN" altLang="en-US" sz="2000" dirty="0">
                <a:solidFill>
                  <a:srgbClr val="008000"/>
                </a:solidFill>
                <a:latin typeface="Lato" panose="02010600030101010101" charset="0"/>
              </a:endParaRPr>
            </a:p>
            <a:p>
              <a:pPr lvl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Lato" panose="02010600030101010101" charset="0"/>
                </a:rPr>
                <a:t> 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Lato" panose="02010600030101010101" charset="0"/>
                </a:rPr>
                <a:t>      </a:t>
              </a:r>
              <a:r>
                <a:rPr lang="en-US" altLang="zh-CN" sz="2000" dirty="0" smtClean="0">
                  <a:solidFill>
                    <a:srgbClr val="008000"/>
                  </a:solidFill>
                  <a:latin typeface="Lato" panose="02010600030101010101" charset="0"/>
                </a:rPr>
                <a:t>Rational(</a:t>
              </a:r>
              <a:r>
                <a:rPr lang="en-US" altLang="zh-CN" sz="2000" dirty="0" err="1" smtClean="0">
                  <a:solidFill>
                    <a:srgbClr val="008000"/>
                  </a:solidFill>
                  <a:latin typeface="Lato" panose="02010600030101010101" charset="0"/>
                </a:rPr>
                <a:t>int</a:t>
              </a:r>
              <a:r>
                <a:rPr lang="en-US" altLang="zh-CN" sz="2000" dirty="0" smtClean="0">
                  <a:solidFill>
                    <a:srgbClr val="008000"/>
                  </a:solidFill>
                  <a:latin typeface="Lato" panose="02010600030101010101" charset="0"/>
                </a:rPr>
                <a:t> </a:t>
              </a:r>
              <a:r>
                <a:rPr lang="en-US" altLang="zh-CN" sz="2000" dirty="0">
                  <a:solidFill>
                    <a:srgbClr val="008000"/>
                  </a:solidFill>
                  <a:latin typeface="Lato" panose="02010600030101010101" charset="0"/>
                </a:rPr>
                <a:t>x) { </a:t>
              </a:r>
              <a:r>
                <a:rPr lang="en-US" altLang="zh-CN" sz="2000" dirty="0" err="1">
                  <a:solidFill>
                    <a:srgbClr val="008000"/>
                  </a:solidFill>
                  <a:latin typeface="Lato" panose="02010600030101010101" charset="0"/>
                </a:rPr>
                <a:t>num</a:t>
              </a:r>
              <a:r>
                <a:rPr lang="en-US" altLang="zh-CN" sz="2000" dirty="0">
                  <a:solidFill>
                    <a:srgbClr val="008000"/>
                  </a:solidFill>
                  <a:latin typeface="Lato" panose="02010600030101010101" charset="0"/>
                </a:rPr>
                <a:t>=x;  den=1; } //</a:t>
              </a:r>
              <a:r>
                <a:rPr lang="en-US" altLang="zh-CN" sz="1400" dirty="0">
                  <a:solidFill>
                    <a:srgbClr val="008000"/>
                  </a:solidFill>
                  <a:latin typeface="Lato" panose="02010600030101010101" charset="0"/>
                </a:rPr>
                <a:t>conversion constructor</a:t>
              </a:r>
              <a:endParaRPr lang="zh-CN" altLang="en-US" sz="2000" dirty="0">
                <a:solidFill>
                  <a:srgbClr val="FF0000"/>
                </a:solidFill>
                <a:latin typeface="Lato" panose="02010600030101010101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      </a:t>
              </a:r>
              <a:r>
                <a:rPr lang="en-US" altLang="zh-CN" sz="2000" dirty="0">
                  <a:solidFill>
                    <a:srgbClr val="CC00FF"/>
                  </a:solidFill>
                  <a:latin typeface="Lato" panose="02010600030101010101" charset="0"/>
                </a:rPr>
                <a:t>friend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Rational </a:t>
              </a:r>
              <a:r>
                <a:rPr lang="en-US" altLang="zh-CN" sz="2000" dirty="0">
                  <a:solidFill>
                    <a:srgbClr val="CC00FF"/>
                  </a:solidFill>
                  <a:latin typeface="Lato" panose="02010600030101010101" charset="0"/>
                </a:rPr>
                <a:t>operator+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(Rational a, Rational b); </a:t>
              </a: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   private:</a:t>
              </a: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 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10600030101010101" charset="0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10600030101010101" charset="0"/>
                </a:rPr>
                <a:t>num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Lato" panose="02010600030101010101" charset="0"/>
                </a:rPr>
                <a:t>, den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;</a:t>
              </a: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};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297337" y="576617"/>
            <a:ext cx="3420153" cy="2174466"/>
            <a:chOff x="1094884" y="2159271"/>
            <a:chExt cx="1931472" cy="933071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094884" y="2159271"/>
              <a:ext cx="1931472" cy="93307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198275" y="2939503"/>
              <a:ext cx="1816093" cy="71982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int main()</a:t>
              </a: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{   Rational r1(3,5), r2, r3;   </a:t>
              </a:r>
              <a:endParaRPr lang="pt-BR" altLang="zh-CN" sz="2000" dirty="0" smtClean="0">
                <a:solidFill>
                  <a:schemeClr val="tx1"/>
                </a:solidFill>
                <a:latin typeface="Lato" panose="02010600030101010101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</a:t>
              </a:r>
              <a:r>
                <a:rPr lang="pt-BR" altLang="zh-CN" sz="2000" dirty="0" smtClean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  int </a:t>
              </a: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n=3;</a:t>
              </a: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   </a:t>
              </a:r>
              <a:r>
                <a:rPr lang="pt-BR" altLang="zh-CN" sz="2000" dirty="0">
                  <a:solidFill>
                    <a:srgbClr val="CC00FF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r2=r1+n;</a:t>
              </a: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</a:t>
              </a:r>
              <a:endParaRPr lang="pt-BR" altLang="zh-CN" sz="2000" dirty="0" smtClean="0">
                <a:solidFill>
                  <a:schemeClr val="tx1"/>
                </a:solidFill>
                <a:latin typeface="Lato" panose="02010600030101010101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</a:t>
              </a:r>
              <a:r>
                <a:rPr lang="pt-BR" altLang="zh-CN" sz="2000" dirty="0" smtClean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  return </a:t>
              </a: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0;</a:t>
              </a: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 smtClean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}</a:t>
              </a:r>
              <a:endParaRPr lang="pt-BR" altLang="zh-CN" sz="2000" dirty="0">
                <a:solidFill>
                  <a:schemeClr val="tx1"/>
                </a:solidFill>
                <a:latin typeface="Lato" panose="02010600030101010101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8218" y="1682214"/>
            <a:ext cx="359507" cy="319898"/>
            <a:chOff x="5164470" y="3529769"/>
            <a:chExt cx="994056" cy="75027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9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2" y="137559"/>
            <a:ext cx="6173637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Conversions and Operator Overloading</a:t>
            </a:r>
            <a:endParaRPr sz="1700" dirty="0">
              <a:solidFill>
                <a:schemeClr val="bg1"/>
              </a:solidFill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07744" y="1380070"/>
            <a:ext cx="6750256" cy="3763430"/>
            <a:chOff x="1068681" y="1879348"/>
            <a:chExt cx="2188991" cy="3343326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068681" y="1879348"/>
              <a:ext cx="2174931" cy="32473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8" name="文本框 1"/>
            <p:cNvSpPr txBox="1">
              <a:spLocks noChangeArrowheads="1"/>
            </p:cNvSpPr>
            <p:nvPr/>
          </p:nvSpPr>
          <p:spPr bwMode="auto">
            <a:xfrm>
              <a:off x="1176685" y="1974397"/>
              <a:ext cx="2080987" cy="324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class Rational            </a:t>
              </a: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{  public:</a:t>
              </a: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      Rational();                      </a:t>
              </a:r>
              <a:endParaRPr lang="zh-CN" altLang="en-US" sz="2000" dirty="0">
                <a:solidFill>
                  <a:srgbClr val="008000"/>
                </a:solidFill>
                <a:latin typeface="Lato" panose="02010600030101010101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Lato" panose="02010600030101010101" charset="0"/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Rational(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10600030101010101" charset="0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10600030101010101" charset="0"/>
                </a:rPr>
                <a:t>x,int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y);      </a:t>
              </a:r>
              <a:endParaRPr lang="zh-CN" altLang="en-US" sz="2000" dirty="0">
                <a:solidFill>
                  <a:srgbClr val="008000"/>
                </a:solidFill>
                <a:latin typeface="Lato" panose="02010600030101010101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Lato" panose="02010600030101010101" charset="0"/>
                </a:rPr>
                <a:t>       </a:t>
              </a:r>
              <a:r>
                <a:rPr lang="en-US" altLang="zh-CN" sz="2000" dirty="0">
                  <a:solidFill>
                    <a:srgbClr val="FF3300"/>
                  </a:solidFill>
                  <a:latin typeface="Lato" panose="02010600030101010101" charset="0"/>
                </a:rPr>
                <a:t>operator </a:t>
              </a:r>
              <a:r>
                <a:rPr lang="en-US" altLang="zh-CN" sz="2000" dirty="0" err="1">
                  <a:solidFill>
                    <a:srgbClr val="FF3300"/>
                  </a:solidFill>
                  <a:latin typeface="Lato" panose="02010600030101010101" charset="0"/>
                </a:rPr>
                <a:t>int</a:t>
              </a:r>
              <a:r>
                <a:rPr lang="en-US" altLang="zh-CN" sz="2000" dirty="0">
                  <a:solidFill>
                    <a:srgbClr val="FF3300"/>
                  </a:solidFill>
                  <a:latin typeface="Lato" panose="02010600030101010101" charset="0"/>
                </a:rPr>
                <a:t>() { return </a:t>
              </a:r>
              <a:r>
                <a:rPr lang="en-US" altLang="zh-CN" sz="2000" dirty="0" err="1">
                  <a:solidFill>
                    <a:srgbClr val="FF3300"/>
                  </a:solidFill>
                  <a:latin typeface="Lato" panose="02010600030101010101" charset="0"/>
                </a:rPr>
                <a:t>num</a:t>
              </a:r>
              <a:r>
                <a:rPr lang="en-US" altLang="zh-CN" sz="2000" dirty="0">
                  <a:solidFill>
                    <a:srgbClr val="FF3300"/>
                  </a:solidFill>
                  <a:latin typeface="Lato" panose="02010600030101010101" charset="0"/>
                </a:rPr>
                <a:t>;} </a:t>
              </a:r>
              <a:r>
                <a:rPr lang="en-US" altLang="zh-CN" sz="2000" dirty="0" smtClean="0">
                  <a:solidFill>
                    <a:srgbClr val="FF3300"/>
                  </a:solidFill>
                  <a:latin typeface="Lato" panose="02010600030101010101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Lato" panose="02010600030101010101" charset="0"/>
                </a:rPr>
                <a:t>//conversion function</a:t>
              </a:r>
            </a:p>
            <a:p>
              <a:pPr lvl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000" dirty="0" smtClean="0">
                  <a:solidFill>
                    <a:srgbClr val="008000"/>
                  </a:solidFill>
                  <a:latin typeface="Lato" panose="02010600030101010101" charset="0"/>
                </a:rPr>
                <a:t>       Rational(</a:t>
              </a:r>
              <a:r>
                <a:rPr lang="en-US" altLang="zh-CN" sz="2000" dirty="0" err="1" smtClean="0">
                  <a:solidFill>
                    <a:srgbClr val="008000"/>
                  </a:solidFill>
                  <a:latin typeface="Lato" panose="02010600030101010101" charset="0"/>
                </a:rPr>
                <a:t>int</a:t>
              </a:r>
              <a:r>
                <a:rPr lang="en-US" altLang="zh-CN" sz="2000" dirty="0" smtClean="0">
                  <a:solidFill>
                    <a:srgbClr val="008000"/>
                  </a:solidFill>
                  <a:latin typeface="Lato" panose="02010600030101010101" charset="0"/>
                </a:rPr>
                <a:t> </a:t>
              </a:r>
              <a:r>
                <a:rPr lang="en-US" altLang="zh-CN" sz="2000" dirty="0">
                  <a:solidFill>
                    <a:srgbClr val="008000"/>
                  </a:solidFill>
                  <a:latin typeface="Lato" panose="02010600030101010101" charset="0"/>
                </a:rPr>
                <a:t>x) { </a:t>
              </a:r>
              <a:r>
                <a:rPr lang="en-US" altLang="zh-CN" sz="2000" dirty="0" err="1">
                  <a:solidFill>
                    <a:srgbClr val="008000"/>
                  </a:solidFill>
                  <a:latin typeface="Lato" panose="02010600030101010101" charset="0"/>
                </a:rPr>
                <a:t>num</a:t>
              </a:r>
              <a:r>
                <a:rPr lang="en-US" altLang="zh-CN" sz="2000" dirty="0">
                  <a:solidFill>
                    <a:srgbClr val="008000"/>
                  </a:solidFill>
                  <a:latin typeface="Lato" panose="02010600030101010101" charset="0"/>
                </a:rPr>
                <a:t>=x;  den=1; } </a:t>
              </a:r>
              <a:r>
                <a:rPr lang="en-US" altLang="zh-CN" sz="2000" dirty="0" smtClean="0">
                  <a:solidFill>
                    <a:srgbClr val="008000"/>
                  </a:solidFill>
                  <a:latin typeface="Lato" panose="02010600030101010101" charset="0"/>
                </a:rPr>
                <a:t>//</a:t>
              </a:r>
              <a:r>
                <a:rPr lang="en-US" altLang="zh-CN" sz="1400" dirty="0" smtClean="0">
                  <a:solidFill>
                    <a:srgbClr val="008000"/>
                  </a:solidFill>
                  <a:latin typeface="Lato" panose="02010600030101010101" charset="0"/>
                </a:rPr>
                <a:t>conversion constructor</a:t>
              </a:r>
              <a:endParaRPr lang="zh-CN" altLang="en-US" sz="2000" dirty="0">
                <a:solidFill>
                  <a:srgbClr val="008000"/>
                </a:solidFill>
                <a:latin typeface="Lato" panose="02010600030101010101" charset="0"/>
              </a:endParaRP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 smtClean="0">
                  <a:solidFill>
                    <a:schemeClr val="tx1"/>
                  </a:solidFill>
                  <a:latin typeface="Lato" panose="02010600030101010101" charset="0"/>
                </a:rPr>
                <a:t>       </a:t>
              </a:r>
              <a:r>
                <a:rPr lang="en-US" altLang="zh-CN" sz="2000" dirty="0">
                  <a:solidFill>
                    <a:srgbClr val="CC00FF"/>
                  </a:solidFill>
                  <a:latin typeface="Lato" panose="02010600030101010101" charset="0"/>
                </a:rPr>
                <a:t>friend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Rational </a:t>
              </a:r>
              <a:r>
                <a:rPr lang="en-US" altLang="zh-CN" sz="2000" dirty="0">
                  <a:solidFill>
                    <a:srgbClr val="CC00FF"/>
                  </a:solidFill>
                  <a:latin typeface="Lato" panose="02010600030101010101" charset="0"/>
                </a:rPr>
                <a:t>operator+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(Rational a, Rational b); </a:t>
              </a: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   private:</a:t>
              </a: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 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10600030101010101" charset="0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Lato" panose="02010600030101010101" charset="0"/>
                </a:rPr>
                <a:t>num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Lato" panose="02010600030101010101" charset="0"/>
                </a:rPr>
                <a:t>, den</a:t>
              </a: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;</a:t>
              </a:r>
            </a:p>
            <a:p>
              <a:pPr marL="0" lvl="1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Lato" panose="02010600030101010101" charset="0"/>
                </a:rPr>
                <a:t>};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297337" y="576617"/>
            <a:ext cx="3420153" cy="2174466"/>
            <a:chOff x="1094884" y="2159271"/>
            <a:chExt cx="1931472" cy="933071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094884" y="2159271"/>
              <a:ext cx="1931472" cy="93307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198275" y="2939501"/>
              <a:ext cx="1816093" cy="832028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int main()</a:t>
              </a: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{   Rational r1(3,5), r2, r3;   </a:t>
              </a:r>
              <a:endParaRPr lang="pt-BR" altLang="zh-CN" sz="2000" dirty="0" smtClean="0">
                <a:solidFill>
                  <a:schemeClr val="tx1"/>
                </a:solidFill>
                <a:latin typeface="Lato" panose="02010600030101010101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</a:t>
              </a:r>
              <a:r>
                <a:rPr lang="pt-BR" altLang="zh-CN" sz="2000" dirty="0" smtClean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  int </a:t>
              </a: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n=3;</a:t>
              </a: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   </a:t>
              </a:r>
              <a:r>
                <a:rPr lang="pt-BR" altLang="zh-CN" sz="2000" dirty="0">
                  <a:solidFill>
                    <a:srgbClr val="CC00FF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r2=r1+n;</a:t>
              </a:r>
              <a:r>
                <a:rPr lang="pt-BR" altLang="zh-CN" sz="20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</a:t>
              </a:r>
              <a:endParaRPr lang="pt-BR" altLang="zh-CN" sz="2000" dirty="0" smtClean="0">
                <a:solidFill>
                  <a:srgbClr val="C00000"/>
                </a:solidFill>
                <a:latin typeface="Lato" panose="02010600030101010101" charset="0"/>
                <a:ea typeface="华文中宋" panose="02010600040101010101" pitchFamily="2" charset="-122"/>
              </a:endParaRP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 smtClean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   return 0;</a:t>
              </a:r>
            </a:p>
            <a:p>
              <a:pPr marL="0" lvl="1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2000" dirty="0" smtClean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}</a:t>
              </a:r>
              <a:endParaRPr lang="pt-BR" altLang="zh-CN" sz="2000" dirty="0">
                <a:solidFill>
                  <a:schemeClr val="tx1"/>
                </a:solidFill>
                <a:latin typeface="Lato" panose="02010600030101010101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932953" y="1696998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1800" b="1" dirty="0">
                <a:solidFill>
                  <a:srgbClr val="C00000"/>
                </a:solidFill>
                <a:latin typeface="Lato" panose="02010600030101010101" charset="0"/>
                <a:ea typeface="华文中宋" panose="02010600040101010101" pitchFamily="2" charset="-122"/>
              </a:rPr>
              <a:t>//ambiguous</a:t>
            </a:r>
            <a:endParaRPr lang="zh-CN" altLang="en-US" sz="18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360967" y="1684051"/>
            <a:ext cx="268897" cy="382279"/>
            <a:chOff x="4915877" y="3501292"/>
            <a:chExt cx="711200" cy="80723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1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019" y="1193623"/>
            <a:ext cx="7155298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built-in </a:t>
            </a:r>
            <a:r>
              <a:rPr lang="zh-CN" altLang="en-US" sz="2000" dirty="0" smtClean="0">
                <a:solidFill>
                  <a:schemeClr val="bg1"/>
                </a:solidFill>
              </a:rPr>
              <a:t>→</a:t>
            </a:r>
            <a:r>
              <a:rPr lang="en-US" altLang="zh-CN" sz="2000" dirty="0" smtClean="0">
                <a:solidFill>
                  <a:schemeClr val="bg1"/>
                </a:solidFill>
              </a:rPr>
              <a:t> built-in: System conversions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built-in </a:t>
            </a:r>
            <a:r>
              <a:rPr lang="zh-CN" altLang="en-US" sz="2000" dirty="0" smtClean="0">
                <a:solidFill>
                  <a:schemeClr val="bg1"/>
                </a:solidFill>
              </a:rPr>
              <a:t>→</a:t>
            </a:r>
            <a:r>
              <a:rPr lang="en-US" altLang="zh-CN" sz="2000" dirty="0" smtClean="0">
                <a:solidFill>
                  <a:schemeClr val="bg1"/>
                </a:solidFill>
              </a:rPr>
              <a:t> user-defined: Conversion constructor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user-defined </a:t>
            </a:r>
            <a:r>
              <a:rPr lang="zh-CN" altLang="en-US" sz="2000" dirty="0" smtClean="0">
                <a:solidFill>
                  <a:schemeClr val="bg1"/>
                </a:solidFill>
              </a:rPr>
              <a:t>→</a:t>
            </a:r>
            <a:r>
              <a:rPr lang="en-US" altLang="zh-CN" sz="2000" dirty="0" smtClean="0">
                <a:solidFill>
                  <a:schemeClr val="bg1"/>
                </a:solidFill>
              </a:rPr>
              <a:t> built-in: Conversion function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user-defined </a:t>
            </a:r>
            <a:r>
              <a:rPr lang="zh-CN" altLang="en-US" sz="2000" dirty="0" smtClean="0">
                <a:solidFill>
                  <a:srgbClr val="00B050"/>
                </a:solidFill>
              </a:rPr>
              <a:t>→</a:t>
            </a:r>
            <a:r>
              <a:rPr lang="en-US" altLang="zh-CN" sz="2000" dirty="0" smtClean="0">
                <a:solidFill>
                  <a:srgbClr val="00B050"/>
                </a:solidFill>
              </a:rPr>
              <a:t> user-defined: 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</a:t>
            </a:r>
            <a:r>
              <a:rPr lang="en-US" altLang="zh-CN" sz="2000" dirty="0" smtClean="0">
                <a:solidFill>
                  <a:srgbClr val="00B050"/>
                </a:solidFill>
              </a:rPr>
              <a:t>conversion function/constructor</a:t>
            </a:r>
            <a:endParaRPr lang="zh-CN" altLang="en-US" sz="2000" dirty="0" smtClean="0">
              <a:solidFill>
                <a:srgbClr val="00B050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Conversion Summary</a:t>
            </a:r>
            <a:endParaRPr sz="1700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26253" y="3067009"/>
            <a:ext cx="5409009" cy="1836067"/>
            <a:chOff x="1094884" y="2159274"/>
            <a:chExt cx="1931472" cy="789023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094884" y="2159274"/>
              <a:ext cx="1931472" cy="78902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8" name="文本框 1"/>
            <p:cNvSpPr txBox="1">
              <a:spLocks noChangeArrowheads="1"/>
            </p:cNvSpPr>
            <p:nvPr/>
          </p:nvSpPr>
          <p:spPr bwMode="auto">
            <a:xfrm>
              <a:off x="1152361" y="2276798"/>
              <a:ext cx="1873995" cy="75389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 b="1">
                  <a:solidFill>
                    <a:srgbClr val="006600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1800" dirty="0" smtClean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class </a:t>
              </a:r>
              <a:r>
                <a:rPr lang="pt-BR" altLang="zh-CN" sz="1800" dirty="0" smtClean="0">
                  <a:solidFill>
                    <a:srgbClr val="FF3300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Teacher</a:t>
              </a:r>
            </a:p>
            <a:p>
              <a:pPr marL="0" lvl="1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1800" dirty="0" smtClean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{  public:</a:t>
              </a:r>
            </a:p>
            <a:p>
              <a:pPr marL="0" lvl="1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1800" dirty="0" smtClean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       Teacher </a:t>
              </a:r>
              <a:r>
                <a:rPr lang="pt-BR" altLang="zh-CN" sz="1800" dirty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(Student &amp;s</a:t>
              </a:r>
              <a:r>
                <a:rPr lang="pt-BR" altLang="zh-CN" sz="1800" dirty="0" smtClean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);</a:t>
              </a:r>
            </a:p>
            <a:p>
              <a:pPr marL="0" lvl="1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1800" dirty="0" smtClean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        operator Student ( );</a:t>
              </a:r>
              <a:endParaRPr lang="pt-BR" altLang="zh-CN" sz="1800" dirty="0">
                <a:solidFill>
                  <a:schemeClr val="tx1"/>
                </a:solidFill>
                <a:latin typeface="Lato" panose="02010600030101010101" charset="0"/>
                <a:ea typeface="华文中宋" panose="02010600040101010101" pitchFamily="2" charset="-122"/>
              </a:endParaRPr>
            </a:p>
            <a:p>
              <a:pPr marL="0" lvl="1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pt-BR" altLang="zh-CN" sz="1800" dirty="0" smtClean="0">
                  <a:solidFill>
                    <a:schemeClr val="tx1"/>
                  </a:solidFill>
                  <a:latin typeface="Lato" panose="02010600030101010101" charset="0"/>
                  <a:ea typeface="华文中宋" panose="02010600040101010101" pitchFamily="2" charset="-122"/>
                </a:rPr>
                <a:t>};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671403" y="4132171"/>
            <a:ext cx="2066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//conversion </a:t>
            </a:r>
            <a:r>
              <a:rPr lang="en-US" altLang="zh-CN" sz="1600" dirty="0">
                <a:solidFill>
                  <a:srgbClr val="FF0000"/>
                </a:solidFill>
              </a:rPr>
              <a:t>function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729668" y="3766269"/>
            <a:ext cx="13163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/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en-US" altLang="zh-CN" sz="1600" dirty="0" smtClean="0">
                <a:solidFill>
                  <a:srgbClr val="FF0000"/>
                </a:solidFill>
              </a:rPr>
              <a:t>constructor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1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5786" y="1396437"/>
            <a:ext cx="6116234" cy="21739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6.2 </a:t>
            </a:r>
            <a:r>
              <a:rPr lang="en-US" altLang="zh-CN" sz="2000" dirty="0"/>
              <a:t>Rewrite the </a:t>
            </a:r>
            <a:r>
              <a:rPr lang="en-US" altLang="zh-CN" sz="2000" dirty="0" err="1"/>
              <a:t>Stonewt</a:t>
            </a:r>
            <a:r>
              <a:rPr lang="en-US" altLang="zh-CN" sz="2000" dirty="0"/>
              <a:t> class </a:t>
            </a:r>
            <a:r>
              <a:rPr lang="en-US" altLang="zh-CN" sz="2000" dirty="0" smtClean="0"/>
              <a:t>so </a:t>
            </a:r>
            <a:r>
              <a:rPr lang="en-US" altLang="zh-CN" sz="2000" dirty="0"/>
              <a:t>that it overloads all </a:t>
            </a:r>
            <a:r>
              <a:rPr lang="en-US" altLang="zh-CN" sz="2000" dirty="0" smtClean="0"/>
              <a:t>six relational </a:t>
            </a:r>
            <a:r>
              <a:rPr lang="en-US" altLang="zh-CN" sz="2000" dirty="0" smtClean="0"/>
              <a:t>operators(&gt;,&lt;,==,!=,&lt;=,&gt;=). </a:t>
            </a:r>
            <a:r>
              <a:rPr lang="en-US" altLang="zh-CN" sz="2000" dirty="0" smtClean="0"/>
              <a:t>The </a:t>
            </a:r>
            <a:r>
              <a:rPr lang="en-US" altLang="zh-CN" sz="2000" dirty="0"/>
              <a:t>operators should compare the pounds members and </a:t>
            </a:r>
            <a:r>
              <a:rPr lang="en-US" altLang="zh-CN" sz="2000" dirty="0" smtClean="0"/>
              <a:t>return a </a:t>
            </a:r>
            <a:r>
              <a:rPr lang="en-US" altLang="zh-CN" sz="2000" dirty="0"/>
              <a:t>type bool value</a:t>
            </a:r>
            <a:r>
              <a:rPr lang="en-US" altLang="zh-CN" sz="2000" dirty="0" smtClean="0"/>
              <a:t>. Write </a:t>
            </a:r>
            <a:r>
              <a:rPr lang="en-US" altLang="zh-CN" sz="2000" dirty="0"/>
              <a:t>a program that declares an array of six </a:t>
            </a:r>
            <a:r>
              <a:rPr lang="en-US" altLang="zh-CN" sz="2000" dirty="0" err="1"/>
              <a:t>Stonewt</a:t>
            </a:r>
            <a:r>
              <a:rPr lang="en-US" altLang="zh-CN" sz="2000" dirty="0"/>
              <a:t> objects </a:t>
            </a:r>
            <a:r>
              <a:rPr lang="en-US" altLang="zh-CN" sz="2000" dirty="0" smtClean="0"/>
              <a:t>and initializes </a:t>
            </a:r>
            <a:r>
              <a:rPr lang="en-US" altLang="zh-CN" sz="2000" dirty="0"/>
              <a:t>the first three objects in the array declaration</a:t>
            </a:r>
            <a:r>
              <a:rPr lang="en-US" altLang="zh-CN" sz="2000" dirty="0" smtClean="0"/>
              <a:t>. Then </a:t>
            </a:r>
            <a:r>
              <a:rPr lang="en-US" altLang="zh-CN" sz="2000" dirty="0"/>
              <a:t>it should use a </a:t>
            </a:r>
            <a:r>
              <a:rPr lang="en-US" altLang="zh-CN" sz="2000" dirty="0" smtClean="0"/>
              <a:t>loop to </a:t>
            </a:r>
            <a:r>
              <a:rPr lang="en-US" altLang="zh-CN" sz="2000" dirty="0" smtClean="0"/>
              <a:t>input values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to set the remaining three array </a:t>
            </a:r>
            <a:r>
              <a:rPr lang="en-US" altLang="zh-CN" sz="2000" dirty="0" smtClean="0"/>
              <a:t>elements.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897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7200" y="1380671"/>
            <a:ext cx="6195848" cy="21739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6.2 Continued:</a:t>
            </a:r>
          </a:p>
          <a:p>
            <a:pPr marL="0" indent="0">
              <a:buNone/>
            </a:pPr>
            <a:r>
              <a:rPr lang="en-US" altLang="zh-CN" sz="2000" dirty="0" smtClean="0"/>
              <a:t>Then </a:t>
            </a:r>
            <a:r>
              <a:rPr lang="en-US" altLang="zh-CN" sz="2000" dirty="0"/>
              <a:t>it </a:t>
            </a:r>
            <a:r>
              <a:rPr lang="en-US" altLang="zh-CN" sz="2000" dirty="0" smtClean="0"/>
              <a:t>should report </a:t>
            </a:r>
            <a:r>
              <a:rPr lang="en-US" altLang="zh-CN" sz="2000" dirty="0"/>
              <a:t>the smallest element, the largest element, and how many elements are </a:t>
            </a:r>
            <a:r>
              <a:rPr lang="en-US" altLang="zh-CN" sz="2000" dirty="0" smtClean="0"/>
              <a:t>greater or </a:t>
            </a:r>
            <a:r>
              <a:rPr lang="en-US" altLang="zh-CN" sz="2000" dirty="0"/>
              <a:t>equal to 11 stone. </a:t>
            </a:r>
            <a:r>
              <a:rPr lang="en-US" altLang="zh-CN" sz="2000" dirty="0" smtClean="0"/>
              <a:t>(Tip: The </a:t>
            </a:r>
            <a:r>
              <a:rPr lang="en-US" altLang="zh-CN" sz="2000" dirty="0"/>
              <a:t>simplest approach is to create a </a:t>
            </a:r>
            <a:r>
              <a:rPr lang="en-US" altLang="zh-CN" sz="2000" dirty="0" err="1"/>
              <a:t>Stonewt</a:t>
            </a:r>
            <a:r>
              <a:rPr lang="en-US" altLang="zh-CN" sz="2000" dirty="0"/>
              <a:t> object initialized to 11 stone and to compare the other objects with that object</a:t>
            </a:r>
            <a:r>
              <a:rPr lang="en-US" altLang="zh-CN" sz="2000" dirty="0" smtClean="0"/>
              <a:t>. Can you provide another method?)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811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4195" y="1525808"/>
            <a:ext cx="6366278" cy="2911200"/>
          </a:xfrm>
        </p:spPr>
        <p:txBody>
          <a:bodyPr/>
          <a:lstStyle/>
          <a:p>
            <a:r>
              <a:rPr lang="en-US" altLang="zh-CN" sz="2000" dirty="0" smtClean="0"/>
              <a:t>(4)A </a:t>
            </a:r>
            <a:r>
              <a:rPr lang="en-US" altLang="zh-CN" sz="2000" dirty="0"/>
              <a:t>kind of C++ </a:t>
            </a:r>
            <a:r>
              <a:rPr lang="en-US" altLang="zh-CN" sz="2000" dirty="0">
                <a:solidFill>
                  <a:srgbClr val="00B050"/>
                </a:solidFill>
              </a:rPr>
              <a:t>polymorphism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 smtClean="0"/>
              <a:t>(5)Operator </a:t>
            </a:r>
            <a:r>
              <a:rPr lang="en-US" altLang="zh-CN" sz="2000" dirty="0"/>
              <a:t>overloading is essentially</a:t>
            </a:r>
            <a:r>
              <a:rPr lang="en-US" altLang="zh-CN" sz="2000" dirty="0">
                <a:solidFill>
                  <a:srgbClr val="00B050"/>
                </a:solidFill>
              </a:rPr>
              <a:t> function overloading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 smtClean="0"/>
              <a:t>(6)Overloaded </a:t>
            </a:r>
            <a:r>
              <a:rPr lang="en-US" altLang="zh-CN" sz="2000" dirty="0"/>
              <a:t>operators </a:t>
            </a:r>
            <a:r>
              <a:rPr lang="en-US" altLang="zh-CN" sz="2000" dirty="0" smtClean="0"/>
              <a:t>can often </a:t>
            </a:r>
            <a:r>
              <a:rPr lang="en-US" altLang="zh-CN" sz="2000" dirty="0"/>
              <a:t>make code look more natural. 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Operator Overloading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7518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942483"/>
            <a:ext cx="6434977" cy="2911200"/>
          </a:xfrm>
        </p:spPr>
        <p:txBody>
          <a:bodyPr/>
          <a:lstStyle/>
          <a:p>
            <a:r>
              <a:rPr lang="en-US" altLang="zh-CN" sz="2000" dirty="0"/>
              <a:t>To overload an operator, you use a special function form called an </a:t>
            </a:r>
            <a:r>
              <a:rPr lang="en-US" altLang="zh-CN" sz="2000" i="1" dirty="0">
                <a:solidFill>
                  <a:srgbClr val="00B050"/>
                </a:solidFill>
              </a:rPr>
              <a:t>operator 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function</a:t>
            </a:r>
            <a:r>
              <a:rPr lang="en-US" altLang="zh-CN" sz="2000" i="1" dirty="0" smtClean="0"/>
              <a:t>, whose form is </a:t>
            </a:r>
            <a:endParaRPr lang="en-US" altLang="zh-CN" sz="2000" dirty="0" smtClean="0"/>
          </a:p>
          <a:p>
            <a:pPr marL="109535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 err="1"/>
              <a:t>returntype</a:t>
            </a:r>
            <a:r>
              <a:rPr lang="en-US" altLang="zh-CN" sz="2000" dirty="0"/>
              <a:t>  </a:t>
            </a:r>
            <a:r>
              <a:rPr lang="en-US" altLang="zh-CN" sz="2000" dirty="0" err="1" smtClean="0"/>
              <a:t>operator</a:t>
            </a:r>
            <a:r>
              <a:rPr lang="en-US" altLang="zh-CN" sz="2000" i="1" dirty="0" err="1" smtClean="0">
                <a:solidFill>
                  <a:srgbClr val="00B050"/>
                </a:solidFill>
              </a:rPr>
              <a:t>op</a:t>
            </a:r>
            <a:r>
              <a:rPr lang="en-US" altLang="zh-CN" sz="2000" dirty="0" smtClean="0"/>
              <a:t>(argument-list)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op is a operator</a:t>
            </a:r>
          </a:p>
          <a:p>
            <a:r>
              <a:rPr lang="en-US" altLang="zh-CN" sz="2000" dirty="0" smtClean="0"/>
              <a:t>Examples:</a:t>
            </a:r>
          </a:p>
          <a:p>
            <a:pPr marL="109535" indent="0">
              <a:buNone/>
            </a:pPr>
            <a:r>
              <a:rPr lang="en-US" altLang="zh-CN" sz="2000" dirty="0" smtClean="0"/>
              <a:t>	operator</a:t>
            </a:r>
            <a:r>
              <a:rPr lang="en-US" altLang="zh-CN" sz="2000" dirty="0" smtClean="0">
                <a:solidFill>
                  <a:srgbClr val="00B050"/>
                </a:solidFill>
              </a:rPr>
              <a:t>+</a:t>
            </a:r>
            <a:r>
              <a:rPr lang="en-US" altLang="zh-CN" sz="2000" dirty="0" smtClean="0"/>
              <a:t>(…)   overloads </a:t>
            </a: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B050"/>
                </a:solidFill>
              </a:rPr>
              <a:t>+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operator</a:t>
            </a:r>
          </a:p>
          <a:p>
            <a:pPr marL="109535" indent="0">
              <a:buNone/>
            </a:pPr>
            <a:r>
              <a:rPr lang="en-US" altLang="zh-CN" sz="2000" dirty="0" smtClean="0"/>
              <a:t>	operator</a:t>
            </a:r>
            <a:r>
              <a:rPr lang="en-US" altLang="zh-CN" sz="2000" dirty="0" smtClean="0">
                <a:solidFill>
                  <a:srgbClr val="00B050"/>
                </a:solidFill>
              </a:rPr>
              <a:t>*</a:t>
            </a:r>
            <a:r>
              <a:rPr lang="en-US" altLang="zh-CN" sz="2000" dirty="0" smtClean="0"/>
              <a:t>(…)    overloads </a:t>
            </a:r>
            <a:r>
              <a:rPr lang="en-US" altLang="zh-CN" sz="2000" dirty="0"/>
              <a:t>the </a:t>
            </a:r>
            <a:r>
              <a:rPr lang="en-US" altLang="zh-CN" sz="2000" dirty="0" smtClean="0">
                <a:solidFill>
                  <a:srgbClr val="00B050"/>
                </a:solidFill>
              </a:rPr>
              <a:t>*</a:t>
            </a:r>
            <a:r>
              <a:rPr lang="en-US" altLang="zh-CN" sz="2000" dirty="0" smtClean="0"/>
              <a:t> operator</a:t>
            </a:r>
            <a:endParaRPr lang="en-US" altLang="zh-CN" sz="2000" dirty="0"/>
          </a:p>
          <a:p>
            <a:r>
              <a:rPr lang="en-US" altLang="zh-CN" sz="2000" dirty="0"/>
              <a:t>The </a:t>
            </a:r>
            <a:r>
              <a:rPr lang="en-US" altLang="zh-CN" sz="2000" i="1" dirty="0">
                <a:solidFill>
                  <a:srgbClr val="00B050"/>
                </a:solidFill>
              </a:rPr>
              <a:t>op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/>
              <a:t>has to be a valid C++ operator; </a:t>
            </a:r>
            <a:r>
              <a:rPr lang="en-US" altLang="zh-CN" sz="2000" dirty="0" smtClean="0">
                <a:solidFill>
                  <a:srgbClr val="FFFF00"/>
                </a:solidFill>
              </a:rPr>
              <a:t>you </a:t>
            </a:r>
            <a:r>
              <a:rPr lang="en-US" altLang="zh-CN" sz="2000" dirty="0">
                <a:solidFill>
                  <a:srgbClr val="FFFF00"/>
                </a:solidFill>
              </a:rPr>
              <a:t>can’t just make up a new symbol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Operator </a:t>
            </a:r>
            <a:r>
              <a:rPr lang="en-US" sz="2400" dirty="0" smtClean="0"/>
              <a:t>Overloading: </a:t>
            </a:r>
            <a:r>
              <a:rPr lang="en-US" sz="2000" dirty="0" smtClean="0"/>
              <a:t>Implementation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8899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3023" y="823134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For example of a </a:t>
            </a:r>
            <a:r>
              <a:rPr lang="en-US" altLang="zh-CN" sz="2000" dirty="0">
                <a:solidFill>
                  <a:srgbClr val="FFFF00"/>
                </a:solidFill>
              </a:rPr>
              <a:t>Salesperson </a:t>
            </a:r>
            <a:r>
              <a:rPr lang="en-US" altLang="zh-CN" sz="2000" dirty="0" smtClean="0">
                <a:solidFill>
                  <a:srgbClr val="FFFF00"/>
                </a:solidFill>
              </a:rPr>
              <a:t>class</a:t>
            </a:r>
            <a:r>
              <a:rPr lang="en-US" altLang="zh-CN" sz="2000" dirty="0" smtClean="0"/>
              <a:t>, define </a:t>
            </a:r>
            <a:r>
              <a:rPr lang="en-US" altLang="zh-CN" sz="2000" dirty="0"/>
              <a:t>an operator</a:t>
            </a:r>
            <a:r>
              <a:rPr lang="en-US" altLang="zh-CN" sz="2000" dirty="0">
                <a:solidFill>
                  <a:srgbClr val="00B050"/>
                </a:solidFill>
              </a:rPr>
              <a:t>+</a:t>
            </a:r>
            <a:r>
              <a:rPr lang="en-US" altLang="zh-CN" sz="2000" dirty="0"/>
              <a:t>() member function to overload the </a:t>
            </a:r>
            <a:r>
              <a:rPr lang="en-US" altLang="zh-CN" sz="2000" dirty="0">
                <a:solidFill>
                  <a:srgbClr val="00B050"/>
                </a:solidFill>
              </a:rPr>
              <a:t>+</a:t>
            </a:r>
            <a:r>
              <a:rPr lang="en-US" altLang="zh-CN" sz="2000" dirty="0"/>
              <a:t> operator so that it </a:t>
            </a:r>
            <a:r>
              <a:rPr lang="en-US" altLang="zh-CN" sz="2000" dirty="0" smtClean="0"/>
              <a:t>adds sales </a:t>
            </a:r>
            <a:r>
              <a:rPr lang="en-US" altLang="zh-CN" sz="2000" dirty="0"/>
              <a:t>figures of one salesperson object to another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Then</a:t>
            </a:r>
            <a:r>
              <a:rPr lang="en-US" altLang="zh-CN" sz="2000" dirty="0"/>
              <a:t>, if district2, </a:t>
            </a:r>
            <a:r>
              <a:rPr lang="en-US" altLang="zh-CN" sz="2000" dirty="0" err="1"/>
              <a:t>sid</a:t>
            </a:r>
            <a:r>
              <a:rPr lang="en-US" altLang="zh-CN" sz="2000" dirty="0"/>
              <a:t>, and </a:t>
            </a:r>
            <a:r>
              <a:rPr lang="en-US" altLang="zh-CN" sz="2000" dirty="0" err="1"/>
              <a:t>sara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are all </a:t>
            </a:r>
            <a:r>
              <a:rPr lang="en-US" altLang="zh-CN" sz="2000" dirty="0"/>
              <a:t>objects of the Salesperson class, </a:t>
            </a:r>
            <a:r>
              <a:rPr lang="en-US" altLang="zh-CN" sz="2000" dirty="0" smtClean="0"/>
              <a:t>we </a:t>
            </a:r>
            <a:r>
              <a:rPr lang="en-US" altLang="zh-CN" sz="2000" dirty="0"/>
              <a:t>can write this equation:</a:t>
            </a:r>
          </a:p>
          <a:p>
            <a:pPr marL="109535" indent="0" algn="ctr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district2 = </a:t>
            </a:r>
            <a:r>
              <a:rPr lang="en-US" altLang="zh-CN" sz="2000" dirty="0" err="1">
                <a:solidFill>
                  <a:srgbClr val="FFFF00"/>
                </a:solidFill>
              </a:rPr>
              <a:t>sid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+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sara</a:t>
            </a:r>
            <a:r>
              <a:rPr lang="en-US" altLang="zh-CN" sz="2000" dirty="0">
                <a:solidFill>
                  <a:srgbClr val="FFFF00"/>
                </a:solidFill>
              </a:rPr>
              <a:t>;</a:t>
            </a:r>
          </a:p>
          <a:p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B050"/>
                </a:solidFill>
              </a:rPr>
              <a:t>compiler</a:t>
            </a:r>
            <a:r>
              <a:rPr lang="en-US" altLang="zh-CN" sz="2000" dirty="0"/>
              <a:t>, recognizing the operands as belonging to the Salesperson </a:t>
            </a:r>
            <a:r>
              <a:rPr lang="en-US" altLang="zh-CN" sz="2000" dirty="0" smtClean="0"/>
              <a:t>class, replaces </a:t>
            </a:r>
            <a:r>
              <a:rPr lang="en-US" altLang="zh-CN" sz="2000" dirty="0"/>
              <a:t>the operator with the corresponding operator function:</a:t>
            </a:r>
          </a:p>
          <a:p>
            <a:pPr marL="109535" indent="0" algn="ctr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district2 = </a:t>
            </a:r>
            <a:r>
              <a:rPr lang="en-US" altLang="zh-CN" sz="2000" dirty="0" err="1">
                <a:solidFill>
                  <a:srgbClr val="FFFF00"/>
                </a:solidFill>
              </a:rPr>
              <a:t>sid</a:t>
            </a:r>
            <a:r>
              <a:rPr lang="en-US" altLang="zh-CN" sz="2000" dirty="0" err="1">
                <a:solidFill>
                  <a:srgbClr val="00B050"/>
                </a:solidFill>
              </a:rPr>
              <a:t>.operator</a:t>
            </a:r>
            <a:r>
              <a:rPr lang="en-US" altLang="zh-CN" sz="2000" dirty="0">
                <a:solidFill>
                  <a:srgbClr val="00B050"/>
                </a:solidFill>
              </a:rPr>
              <a:t>+</a:t>
            </a:r>
            <a:r>
              <a:rPr lang="en-US" altLang="zh-CN" sz="2000" dirty="0">
                <a:solidFill>
                  <a:srgbClr val="FFFF00"/>
                </a:solidFill>
              </a:rPr>
              <a:t>(</a:t>
            </a:r>
            <a:r>
              <a:rPr lang="en-US" altLang="zh-CN" sz="2000" dirty="0" err="1">
                <a:solidFill>
                  <a:srgbClr val="FFFF00"/>
                </a:solidFill>
              </a:rPr>
              <a:t>sara</a:t>
            </a:r>
            <a:r>
              <a:rPr lang="en-US" altLang="zh-CN" sz="2000" dirty="0">
                <a:solidFill>
                  <a:srgbClr val="FFFF00"/>
                </a:solidFill>
              </a:rPr>
              <a:t>);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Operator </a:t>
            </a:r>
            <a:r>
              <a:rPr lang="en-US" sz="2400" dirty="0" smtClean="0"/>
              <a:t>Overloading: An example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27952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Time on Our Hands: </a:t>
            </a:r>
            <a:r>
              <a:rPr lang="en-US" dirty="0" smtClean="0"/>
              <a:t>Developing an Operator Overloading Example</a:t>
            </a:r>
            <a:endParaRPr sz="1400" dirty="0"/>
          </a:p>
        </p:txBody>
      </p:sp>
      <p:sp>
        <p:nvSpPr>
          <p:cNvPr id="5" name="矩形 4"/>
          <p:cNvSpPr/>
          <p:nvPr/>
        </p:nvSpPr>
        <p:spPr>
          <a:xfrm>
            <a:off x="648658" y="894079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Time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pPr lvl="3"/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hours;</a:t>
            </a:r>
          </a:p>
          <a:p>
            <a:pPr lvl="3"/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minutes;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</a:t>
            </a:r>
            <a:r>
              <a:rPr lang="en-US" altLang="zh-CN" sz="1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Time(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 = 0);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 err="1">
                <a:solidFill>
                  <a:schemeClr val="tx1"/>
                </a:solidFill>
              </a:rPr>
              <a:t>AddMin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 err="1">
                <a:solidFill>
                  <a:schemeClr val="tx1"/>
                </a:solidFill>
              </a:rPr>
              <a:t>AddHr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h);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void </a:t>
            </a:r>
            <a:r>
              <a:rPr lang="en-US" altLang="zh-CN" sz="1800" dirty="0">
                <a:solidFill>
                  <a:schemeClr val="tx1"/>
                </a:solidFill>
              </a:rPr>
              <a:t>Reset(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h = 0,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 = 0</a:t>
            </a:r>
            <a:r>
              <a:rPr lang="en-US" altLang="zh-CN" sz="18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	void Show()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rgbClr val="00B050"/>
                </a:solidFill>
              </a:rPr>
              <a:t>Time </a:t>
            </a:r>
            <a:r>
              <a:rPr lang="en-US" altLang="zh-CN" sz="1800" dirty="0">
                <a:solidFill>
                  <a:srgbClr val="00B050"/>
                </a:solidFill>
              </a:rPr>
              <a:t>Sum(</a:t>
            </a:r>
            <a:r>
              <a:rPr lang="en-US" altLang="zh-CN" sz="1800" dirty="0" err="1">
                <a:solidFill>
                  <a:srgbClr val="00B050"/>
                </a:solidFill>
              </a:rPr>
              <a:t>const</a:t>
            </a:r>
            <a:r>
              <a:rPr lang="en-US" altLang="zh-CN" sz="1800" dirty="0">
                <a:solidFill>
                  <a:srgbClr val="00B050"/>
                </a:solidFill>
              </a:rPr>
              <a:t> Time &amp; t)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1800" dirty="0" smtClean="0">
                <a:solidFill>
                  <a:srgbClr val="00B050"/>
                </a:solidFill>
              </a:rPr>
              <a:t>;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2072</TotalTime>
  <Words>3012</Words>
  <Application>Microsoft Office PowerPoint</Application>
  <PresentationFormat>Custom</PresentationFormat>
  <Paragraphs>382</Paragraphs>
  <Slides>55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仿宋_GB2312</vt:lpstr>
      <vt:lpstr>华文中宋</vt:lpstr>
      <vt:lpstr>Lato</vt:lpstr>
      <vt:lpstr>Montserrat</vt:lpstr>
      <vt:lpstr>微软雅黑</vt:lpstr>
      <vt:lpstr>宋体</vt:lpstr>
      <vt:lpstr>Arial</vt:lpstr>
      <vt:lpstr>Wingdings</vt:lpstr>
      <vt:lpstr>Focus</vt:lpstr>
      <vt:lpstr>C++ Programming Design</vt:lpstr>
      <vt:lpstr>#8 Operator overloading</vt:lpstr>
      <vt:lpstr>#8 Operator overloading</vt:lpstr>
      <vt:lpstr>Operator Overloading</vt:lpstr>
      <vt:lpstr>Operator Overloading</vt:lpstr>
      <vt:lpstr>Operator Overloading</vt:lpstr>
      <vt:lpstr>Operator Overloading: Implementation</vt:lpstr>
      <vt:lpstr>Operator Overloading: An example</vt:lpstr>
      <vt:lpstr>Time on Our Hands: Developing an Operator Overloading Example</vt:lpstr>
      <vt:lpstr>Time on Our Hands: Developing an Operator Overloading Example</vt:lpstr>
      <vt:lpstr>Time on Our Hands: Adding an Addition Operator</vt:lpstr>
      <vt:lpstr>Time on Our Hands: Adding an Addition Operator</vt:lpstr>
      <vt:lpstr>Time on Our Hands: Adding an Addition Operator</vt:lpstr>
      <vt:lpstr>Time on Our Hands: Adding an Addition Operator</vt:lpstr>
      <vt:lpstr>Time on Our Hands: Adding an Addition Operator</vt:lpstr>
      <vt:lpstr>Time on Our Hands: Adding an Addition Operator</vt:lpstr>
      <vt:lpstr>Overloading Restrictions</vt:lpstr>
      <vt:lpstr>Overloading Restrictions</vt:lpstr>
      <vt:lpstr>Overloading Restrictions</vt:lpstr>
      <vt:lpstr>Overloading Restrictions</vt:lpstr>
      <vt:lpstr>Overloading Restrictions</vt:lpstr>
      <vt:lpstr>Overloading Restrictions</vt:lpstr>
      <vt:lpstr>Overloading Restrictions</vt:lpstr>
      <vt:lpstr>Overloaded Operators: Member Versus Nonmember Functions</vt:lpstr>
      <vt:lpstr>Overloaded Operators: Member Versus Nonmember Functions</vt:lpstr>
      <vt:lpstr>Overloaded Operators: Member Versus Nonmember Functions</vt:lpstr>
      <vt:lpstr>Overloaded Operators: &lt;&lt; and &gt;&gt;</vt:lpstr>
      <vt:lpstr>Overloaded Operators: &lt;&lt; and &gt;&gt;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</vt:lpstr>
      <vt:lpstr>Automatic Conversions and Type Casts for Classes: Conversion constructor</vt:lpstr>
      <vt:lpstr>Automatic Conversions and Type Casts for Classes: Conversion constructor</vt:lpstr>
      <vt:lpstr>Automatic Conversions and Type Casts for Classes: Conversion constructor</vt:lpstr>
      <vt:lpstr>Automatic Conversions and Type Casts for Classes: Conversion constructor</vt:lpstr>
      <vt:lpstr>Automatic Conversions and Type Casts for Classes: Conversion constructor</vt:lpstr>
      <vt:lpstr>Automatic Conversions and Type Casts for Classes: Conversion constructor</vt:lpstr>
      <vt:lpstr>Automatic Conversions and Type Casts for Classes: Conversion function</vt:lpstr>
      <vt:lpstr>Automatic Conversions and Type Casts for Classes: Conversion function</vt:lpstr>
      <vt:lpstr>Automatic Conversions and Type Casts for Classes: Conversion function</vt:lpstr>
      <vt:lpstr>Automatic Conversions and Type Casts for Classes: Conversion function</vt:lpstr>
      <vt:lpstr>Automatic Conversions and Type Casts for Classes: Conversion function</vt:lpstr>
      <vt:lpstr>Automatic Conversions and Type Casts for Classes: Conversion function</vt:lpstr>
      <vt:lpstr>Automatic Conversions and Type Casts for Classes: Conversion function</vt:lpstr>
      <vt:lpstr>Conversions and Operator Overloading</vt:lpstr>
      <vt:lpstr>Conversions and Operator Overloading</vt:lpstr>
      <vt:lpstr>Conversion Summary</vt:lpstr>
      <vt:lpstr>Programming Exercises</vt:lpstr>
      <vt:lpstr>Programming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lizonghui</dc:creator>
  <cp:lastModifiedBy>lizonghui</cp:lastModifiedBy>
  <cp:revision>190</cp:revision>
  <dcterms:modified xsi:type="dcterms:W3CDTF">2022-10-28T12:11:41Z</dcterms:modified>
</cp:coreProperties>
</file>