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98" r:id="rId3"/>
    <p:sldId id="496" r:id="rId4"/>
    <p:sldId id="497" r:id="rId5"/>
    <p:sldId id="498" r:id="rId6"/>
    <p:sldId id="499" r:id="rId7"/>
    <p:sldId id="508" r:id="rId8"/>
    <p:sldId id="513" r:id="rId9"/>
    <p:sldId id="506" r:id="rId10"/>
    <p:sldId id="507" r:id="rId11"/>
    <p:sldId id="500" r:id="rId12"/>
    <p:sldId id="504" r:id="rId13"/>
    <p:sldId id="505" r:id="rId14"/>
    <p:sldId id="514" r:id="rId15"/>
    <p:sldId id="515" r:id="rId16"/>
    <p:sldId id="516" r:id="rId17"/>
    <p:sldId id="523" r:id="rId18"/>
    <p:sldId id="525" r:id="rId19"/>
    <p:sldId id="518" r:id="rId20"/>
    <p:sldId id="486" r:id="rId21"/>
    <p:sldId id="493" r:id="rId22"/>
    <p:sldId id="494" r:id="rId23"/>
    <p:sldId id="495" r:id="rId24"/>
    <p:sldId id="487" r:id="rId25"/>
    <p:sldId id="489" r:id="rId26"/>
    <p:sldId id="490" r:id="rId27"/>
    <p:sldId id="524" r:id="rId28"/>
    <p:sldId id="491" r:id="rId29"/>
    <p:sldId id="492" r:id="rId30"/>
    <p:sldId id="519" r:id="rId31"/>
    <p:sldId id="520" r:id="rId32"/>
  </p:sldIdLst>
  <p:sldSz cx="6858000" cy="5143500"/>
  <p:notesSz cx="6858000" cy="9144000"/>
  <p:embeddedFontLst>
    <p:embeddedFont>
      <p:font typeface="Montserrat" panose="02010600030101010101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10600030101010101" charset="0"/>
      <p:regular r:id="rId42"/>
      <p:bold r:id="rId43"/>
      <p:italic r:id="rId44"/>
      <p:boldItalic r:id="rId45"/>
    </p:embeddedFont>
    <p:embeddedFont>
      <p:font typeface="微软雅黑" panose="020B0503020204020204" pitchFamily="34" charset="-122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60" autoAdjust="0"/>
  </p:normalViewPr>
  <p:slideViewPr>
    <p:cSldViewPr snapToGrid="0">
      <p:cViewPr varScale="1">
        <p:scale>
          <a:sx n="124" d="100"/>
          <a:sy n="124" d="100"/>
        </p:scale>
        <p:origin x="21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sz="1100" dirty="0" smtClean="0"/>
              <a:t>We may not initialize a static member inside the class.</a:t>
            </a:r>
            <a:r>
              <a:rPr lang="en-US" altLang="zh-CN" sz="1100" baseline="0" dirty="0" smtClean="0"/>
              <a:t> Maybe .h will be included in multiple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0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2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60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1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7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For example:</a:t>
            </a:r>
          </a:p>
          <a:p>
            <a:pPr marL="109535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>
                <a:solidFill>
                  <a:srgbClr val="00B050"/>
                </a:solidFill>
              </a:rPr>
              <a:t>Account::</a:t>
            </a:r>
            <a:r>
              <a:rPr lang="en-US" altLang="zh-CN" sz="2000" dirty="0"/>
              <a:t>rate(double </a:t>
            </a:r>
            <a:r>
              <a:rPr lang="en-US" altLang="zh-CN" sz="2000" dirty="0" err="1"/>
              <a:t>newRate</a:t>
            </a:r>
            <a:r>
              <a:rPr lang="en-US" altLang="zh-CN" sz="2000" dirty="0"/>
              <a:t>)</a:t>
            </a:r>
          </a:p>
          <a:p>
            <a:pPr marL="109535" indent="0">
              <a:buNone/>
            </a:pPr>
            <a:r>
              <a:rPr lang="en-US" altLang="zh-CN" sz="2000" dirty="0"/>
              <a:t>{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interestRate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newRate</a:t>
            </a:r>
            <a:r>
              <a:rPr lang="en-US" altLang="zh-CN" sz="2000" dirty="0"/>
              <a:t>;</a:t>
            </a:r>
          </a:p>
          <a:p>
            <a:pPr marL="109535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members: Defining static Member Functions</a:t>
            </a:r>
            <a:endParaRPr sz="1500" dirty="0"/>
          </a:p>
        </p:txBody>
      </p:sp>
      <p:sp>
        <p:nvSpPr>
          <p:cNvPr id="5" name="矩形 4"/>
          <p:cNvSpPr/>
          <p:nvPr/>
        </p:nvSpPr>
        <p:spPr>
          <a:xfrm>
            <a:off x="3414044" y="941376"/>
            <a:ext cx="337525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class Account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public</a:t>
            </a:r>
            <a:r>
              <a:rPr lang="en-US" altLang="en-US" sz="1800" dirty="0" smtClean="0"/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……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    </a:t>
            </a:r>
            <a:r>
              <a:rPr lang="en-US" altLang="en-US" sz="1800" dirty="0" smtClean="0">
                <a:solidFill>
                  <a:srgbClr val="00B0F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7030A0"/>
                </a:solidFill>
              </a:rPr>
              <a:t>void rate(double);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private: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……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626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(1)We </a:t>
            </a:r>
            <a:r>
              <a:rPr lang="en-US" altLang="zh-CN" sz="2000" dirty="0"/>
              <a:t>can access a static member directly through the scope operator</a:t>
            </a:r>
            <a:r>
              <a:rPr lang="en-US" altLang="zh-CN" sz="2000" dirty="0" smtClean="0"/>
              <a:t>:</a:t>
            </a:r>
          </a:p>
          <a:p>
            <a:pPr marL="109535" indent="0">
              <a:buNone/>
            </a:pPr>
            <a:r>
              <a:rPr lang="en-US" altLang="zh-CN" sz="2000" dirty="0" smtClean="0"/>
              <a:t>		double </a:t>
            </a:r>
            <a:r>
              <a:rPr lang="en-US" altLang="zh-CN" sz="2000" dirty="0"/>
              <a:t>r;</a:t>
            </a:r>
          </a:p>
          <a:p>
            <a:pPr marL="109535" indent="0">
              <a:buNone/>
            </a:pPr>
            <a:r>
              <a:rPr lang="en-US" altLang="zh-CN" sz="2000" dirty="0" smtClean="0"/>
              <a:t>		r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00B050"/>
                </a:solidFill>
              </a:rPr>
              <a:t>Account::</a:t>
            </a:r>
            <a:r>
              <a:rPr lang="en-US" altLang="zh-CN" sz="2000" dirty="0"/>
              <a:t>rate();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</a:t>
            </a:r>
            <a:r>
              <a:rPr lang="en-US" altLang="zh-CN" sz="2400" dirty="0" smtClean="0"/>
              <a:t>members: </a:t>
            </a:r>
            <a:r>
              <a:rPr lang="en-US" altLang="zh-CN" dirty="0" smtClean="0"/>
              <a:t>Using static </a:t>
            </a:r>
            <a:r>
              <a:rPr lang="en-US" altLang="zh-CN" dirty="0"/>
              <a:t>Member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619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248804"/>
            <a:ext cx="6434977" cy="2911200"/>
          </a:xfrm>
        </p:spPr>
        <p:txBody>
          <a:bodyPr/>
          <a:lstStyle/>
          <a:p>
            <a:r>
              <a:rPr lang="en-US" altLang="zh-CN" sz="2000" dirty="0"/>
              <a:t>(2) </a:t>
            </a:r>
            <a:r>
              <a:rPr lang="en-US" altLang="zh-CN" sz="2000" dirty="0" smtClean="0"/>
              <a:t>We </a:t>
            </a:r>
            <a:r>
              <a:rPr lang="en-US" altLang="zh-CN" sz="2000" dirty="0"/>
              <a:t>can </a:t>
            </a:r>
            <a:r>
              <a:rPr lang="en-US" altLang="zh-CN" sz="2000" dirty="0" smtClean="0"/>
              <a:t>also use an object</a:t>
            </a:r>
            <a:r>
              <a:rPr lang="en-US" altLang="zh-CN" sz="2000" dirty="0"/>
              <a:t>, reference, or pointer of the class type to access a static </a:t>
            </a:r>
            <a:r>
              <a:rPr lang="en-US" altLang="zh-CN" sz="2000" dirty="0" smtClean="0"/>
              <a:t>member, even </a:t>
            </a:r>
            <a:r>
              <a:rPr lang="en-US" altLang="zh-CN" sz="2000" dirty="0"/>
              <a:t>though static members are not part of the objects of its </a:t>
            </a:r>
            <a:r>
              <a:rPr lang="en-US" altLang="zh-CN" sz="2000" dirty="0" smtClean="0"/>
              <a:t>class:</a:t>
            </a:r>
          </a:p>
          <a:p>
            <a:pPr marL="109535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	Account ac1;</a:t>
            </a:r>
          </a:p>
          <a:p>
            <a:pPr marL="109535" indent="0">
              <a:buNone/>
            </a:pPr>
            <a:r>
              <a:rPr lang="en-US" altLang="zh-CN" sz="2000" dirty="0" smtClean="0"/>
              <a:t>		Account </a:t>
            </a:r>
            <a:r>
              <a:rPr lang="en-US" altLang="zh-CN" sz="2000" dirty="0"/>
              <a:t>*ac2 = &amp;ac1</a:t>
            </a:r>
            <a:r>
              <a:rPr lang="en-US" altLang="zh-CN" sz="2000" dirty="0" smtClean="0"/>
              <a:t>;</a:t>
            </a:r>
          </a:p>
          <a:p>
            <a:pPr marL="109535" indent="0">
              <a:buNone/>
            </a:pPr>
            <a:r>
              <a:rPr lang="en-US" altLang="zh-CN" sz="2000" dirty="0" smtClean="0"/>
              <a:t>		r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00B050"/>
                </a:solidFill>
              </a:rPr>
              <a:t>ac1.</a:t>
            </a:r>
            <a:r>
              <a:rPr lang="en-US" altLang="zh-CN" sz="2000" dirty="0"/>
              <a:t>rate(); 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		r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00B050"/>
                </a:solidFill>
              </a:rPr>
              <a:t>ac2-&gt;</a:t>
            </a:r>
            <a:r>
              <a:rPr lang="en-US" altLang="zh-CN" sz="2000" dirty="0"/>
              <a:t>rate();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</a:t>
            </a:r>
            <a:r>
              <a:rPr lang="en-US" altLang="zh-CN" sz="2400" dirty="0" smtClean="0"/>
              <a:t>members: </a:t>
            </a:r>
            <a:r>
              <a:rPr lang="en-US" altLang="zh-CN" dirty="0" smtClean="0"/>
              <a:t>Using static </a:t>
            </a:r>
            <a:r>
              <a:rPr lang="en-US" altLang="zh-CN" dirty="0"/>
              <a:t>Member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8604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248804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(3</a:t>
            </a:r>
            <a:r>
              <a:rPr lang="en-US" altLang="zh-CN" sz="2000" dirty="0"/>
              <a:t>) Member functions can use static members directly, without the scope operator</a:t>
            </a:r>
            <a:r>
              <a:rPr lang="en-US" altLang="zh-CN" sz="2000" dirty="0" smtClean="0"/>
              <a:t>:</a:t>
            </a:r>
          </a:p>
          <a:p>
            <a:pPr marL="109535" indent="0"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Account {</a:t>
            </a:r>
          </a:p>
          <a:p>
            <a:pPr marL="109535" indent="0">
              <a:buNone/>
            </a:pPr>
            <a:r>
              <a:rPr lang="en-US" altLang="zh-CN" sz="2000" dirty="0" smtClean="0"/>
              <a:t>public</a:t>
            </a:r>
            <a:r>
              <a:rPr lang="en-US" altLang="zh-CN" sz="2000" dirty="0"/>
              <a:t>: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void </a:t>
            </a:r>
            <a:r>
              <a:rPr lang="en-US" altLang="zh-CN" sz="2000" dirty="0"/>
              <a:t>calculate() { amount += amount * </a:t>
            </a:r>
            <a:r>
              <a:rPr lang="en-US" altLang="zh-CN" sz="2000" dirty="0" err="1">
                <a:solidFill>
                  <a:srgbClr val="00B050"/>
                </a:solidFill>
              </a:rPr>
              <a:t>interestRate</a:t>
            </a:r>
            <a:r>
              <a:rPr lang="en-US" altLang="zh-CN" sz="2000" dirty="0"/>
              <a:t>; }</a:t>
            </a:r>
          </a:p>
          <a:p>
            <a:pPr marL="109535" indent="0">
              <a:buNone/>
            </a:pPr>
            <a:r>
              <a:rPr lang="en-US" altLang="zh-CN" sz="2000" dirty="0"/>
              <a:t>private:</a:t>
            </a:r>
          </a:p>
          <a:p>
            <a:pPr marL="109535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/>
              <a:t>static double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interestRate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 </a:t>
            </a:r>
            <a:r>
              <a:rPr lang="en-US" altLang="zh-CN" sz="2000" dirty="0" smtClean="0"/>
              <a:t>…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</a:t>
            </a:r>
            <a:r>
              <a:rPr lang="en-US" altLang="zh-CN" sz="2400" dirty="0" smtClean="0"/>
              <a:t>members: </a:t>
            </a:r>
            <a:r>
              <a:rPr lang="en-US" altLang="zh-CN" dirty="0" smtClean="0"/>
              <a:t>Using static </a:t>
            </a:r>
            <a:r>
              <a:rPr lang="en-US" altLang="zh-CN" dirty="0"/>
              <a:t>Member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835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(1)Static </a:t>
            </a:r>
            <a:r>
              <a:rPr lang="en-US" altLang="zh-CN" sz="2000" dirty="0"/>
              <a:t>data member can have </a:t>
            </a:r>
            <a:r>
              <a:rPr lang="en-US" altLang="zh-CN" sz="2000" i="1" dirty="0">
                <a:solidFill>
                  <a:srgbClr val="00B0F0"/>
                </a:solidFill>
              </a:rPr>
              <a:t>incomplete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type. </a:t>
            </a:r>
          </a:p>
          <a:p>
            <a:r>
              <a:rPr lang="en-US" altLang="zh-CN" sz="2000" dirty="0" smtClean="0"/>
              <a:t>In particular</a:t>
            </a:r>
            <a:r>
              <a:rPr lang="en-US" altLang="zh-CN" sz="2000" dirty="0"/>
              <a:t>, a static data member can have the same type as the class type of </a:t>
            </a:r>
            <a:r>
              <a:rPr lang="en-US" altLang="zh-CN" sz="2000" dirty="0" smtClean="0"/>
              <a:t>which it </a:t>
            </a:r>
            <a:r>
              <a:rPr lang="en-US" altLang="zh-CN" sz="2000" dirty="0"/>
              <a:t>is a member. </a:t>
            </a:r>
            <a:endParaRPr lang="en-US" altLang="zh-CN" sz="2000" dirty="0" smtClean="0"/>
          </a:p>
          <a:p>
            <a:r>
              <a:rPr lang="en-US" altLang="zh-CN" sz="2000" dirty="0" smtClean="0"/>
              <a:t>A non-static </a:t>
            </a:r>
            <a:r>
              <a:rPr lang="en-US" altLang="zh-CN" sz="2000" dirty="0"/>
              <a:t>data member is restricted to being declared as a </a:t>
            </a:r>
            <a:r>
              <a:rPr lang="en-US" altLang="zh-CN" sz="2000" dirty="0" smtClean="0"/>
              <a:t>pointer or </a:t>
            </a:r>
            <a:r>
              <a:rPr lang="en-US" altLang="zh-CN" sz="2000" dirty="0"/>
              <a:t>a reference to an object of its </a:t>
            </a:r>
            <a:r>
              <a:rPr lang="en-US" altLang="zh-CN" sz="2000" dirty="0" smtClean="0"/>
              <a:t>class.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</a:t>
            </a:r>
            <a:r>
              <a:rPr lang="en-US" altLang="zh-CN" sz="2400" dirty="0" smtClean="0"/>
              <a:t>: Difference from ordinary members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078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members: Difference from ordinary members</a:t>
            </a:r>
            <a:endParaRPr sz="1500" dirty="0"/>
          </a:p>
        </p:txBody>
      </p:sp>
      <p:sp>
        <p:nvSpPr>
          <p:cNvPr id="5" name="矩形 4"/>
          <p:cNvSpPr/>
          <p:nvPr/>
        </p:nvSpPr>
        <p:spPr>
          <a:xfrm>
            <a:off x="249602" y="1105626"/>
            <a:ext cx="6374354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class Bar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//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private</a:t>
            </a:r>
            <a:r>
              <a:rPr lang="en-US" altLang="en-US" sz="1800" dirty="0" smtClean="0"/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Bar </a:t>
            </a:r>
            <a:r>
              <a:rPr lang="en-US" altLang="en-US" sz="1800" dirty="0" smtClean="0">
                <a:solidFill>
                  <a:srgbClr val="FF0000"/>
                </a:solidFill>
              </a:rPr>
              <a:t>*</a:t>
            </a:r>
            <a:r>
              <a:rPr lang="en-US" altLang="en-US" sz="1800" dirty="0" smtClean="0"/>
              <a:t>  mem1; 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	// </a:t>
            </a:r>
            <a:r>
              <a:rPr lang="en-US" altLang="en-US" sz="1800" dirty="0" smtClean="0"/>
              <a:t>pointer </a:t>
            </a:r>
            <a:r>
              <a:rPr lang="en-US" altLang="en-US" sz="1800" dirty="0"/>
              <a:t>member can have incomplete </a:t>
            </a:r>
            <a:r>
              <a:rPr lang="en-US" altLang="en-US" sz="1800" dirty="0" smtClean="0"/>
              <a:t>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Bar </a:t>
            </a:r>
            <a:r>
              <a:rPr lang="en-US" altLang="en-US" sz="1800" dirty="0" smtClean="0">
                <a:solidFill>
                  <a:srgbClr val="FF0000"/>
                </a:solidFill>
              </a:rPr>
              <a:t>&amp;</a:t>
            </a:r>
            <a:r>
              <a:rPr lang="en-US" altLang="en-US" sz="1800" dirty="0" smtClean="0"/>
              <a:t> mem2; 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	// </a:t>
            </a:r>
            <a:r>
              <a:rPr lang="en-US" altLang="en-US" sz="1800" dirty="0" smtClean="0"/>
              <a:t>reference </a:t>
            </a:r>
            <a:r>
              <a:rPr lang="en-US" altLang="en-US" sz="1800" dirty="0"/>
              <a:t>member can have incomplete 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00B05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Bar </a:t>
            </a:r>
            <a:r>
              <a:rPr lang="en-US" altLang="en-US" sz="1800" dirty="0" smtClean="0"/>
              <a:t>mem3;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// static </a:t>
            </a:r>
            <a:r>
              <a:rPr lang="en-US" altLang="en-US" sz="1800" dirty="0"/>
              <a:t>member can have incomplete 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Bar mem4;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// data </a:t>
            </a:r>
            <a:r>
              <a:rPr lang="en-US" altLang="en-US" sz="1800" dirty="0"/>
              <a:t>members must have complete </a:t>
            </a:r>
            <a:r>
              <a:rPr lang="en-US" altLang="en-US" sz="1800" dirty="0" smtClean="0"/>
              <a:t>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 smtClean="0"/>
              <a:t>};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07250" y="3917057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141699" y="2139393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276147" y="2716122"/>
            <a:ext cx="359507" cy="319898"/>
            <a:chOff x="5164470" y="3529769"/>
            <a:chExt cx="994056" cy="7502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450810" y="3308538"/>
            <a:ext cx="359507" cy="319898"/>
            <a:chOff x="5164470" y="3529769"/>
            <a:chExt cx="994056" cy="7502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5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1028087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(2)Another </a:t>
            </a:r>
            <a:r>
              <a:rPr lang="en-US" altLang="zh-CN" sz="2000" dirty="0"/>
              <a:t>difference between static and ordinary members is that we can use </a:t>
            </a:r>
            <a:r>
              <a:rPr lang="en-US" altLang="zh-CN" sz="2000" dirty="0" smtClean="0"/>
              <a:t>a static </a:t>
            </a:r>
            <a:r>
              <a:rPr lang="en-US" altLang="zh-CN" sz="2000" dirty="0"/>
              <a:t>member as a default </a:t>
            </a:r>
            <a:r>
              <a:rPr lang="en-US" altLang="zh-CN" sz="2000" dirty="0" smtClean="0"/>
              <a:t>argument.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members: Difference from ordinary members</a:t>
            </a:r>
            <a:endParaRPr sz="1500" dirty="0"/>
          </a:p>
        </p:txBody>
      </p:sp>
      <p:sp>
        <p:nvSpPr>
          <p:cNvPr id="5" name="矩形 4"/>
          <p:cNvSpPr/>
          <p:nvPr/>
        </p:nvSpPr>
        <p:spPr>
          <a:xfrm>
            <a:off x="1051947" y="2253701"/>
            <a:ext cx="5039729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class Screen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 // </a:t>
            </a:r>
            <a:r>
              <a:rPr lang="en-US" altLang="en-US" sz="1800" dirty="0" err="1"/>
              <a:t>bkground</a:t>
            </a:r>
            <a:r>
              <a:rPr lang="en-US" altLang="en-US" sz="1800" dirty="0"/>
              <a:t> refers to the static member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 // </a:t>
            </a:r>
            <a:r>
              <a:rPr lang="en-US" altLang="en-US" sz="1800" dirty="0"/>
              <a:t>declared later in the class definition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 Screen</a:t>
            </a:r>
            <a:r>
              <a:rPr lang="en-US" altLang="en-US" sz="1800" dirty="0"/>
              <a:t>&amp; clear(char </a:t>
            </a:r>
            <a:r>
              <a:rPr lang="en-US" altLang="en-US" sz="1800" dirty="0" smtClean="0"/>
              <a:t>color= </a:t>
            </a:r>
            <a:r>
              <a:rPr lang="en-US" altLang="en-US" sz="1800" dirty="0" err="1">
                <a:solidFill>
                  <a:srgbClr val="00B050"/>
                </a:solidFill>
              </a:rPr>
              <a:t>bkground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private: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  </a:t>
            </a:r>
            <a:r>
              <a:rPr lang="en-US" altLang="en-US" sz="1800" dirty="0" smtClean="0">
                <a:solidFill>
                  <a:srgbClr val="FF000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const</a:t>
            </a:r>
            <a:r>
              <a:rPr lang="en-US" altLang="en-US" sz="1800" dirty="0"/>
              <a:t> char </a:t>
            </a:r>
            <a:r>
              <a:rPr lang="en-US" altLang="en-US" sz="1800" dirty="0" err="1">
                <a:solidFill>
                  <a:srgbClr val="00B050"/>
                </a:solidFill>
              </a:rPr>
              <a:t>bkground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98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881" y="1296100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The essence of static: </a:t>
            </a:r>
            <a:r>
              <a:rPr lang="en-US" altLang="zh-CN" sz="2000" dirty="0" smtClean="0">
                <a:solidFill>
                  <a:srgbClr val="00B0F0"/>
                </a:solidFill>
              </a:rPr>
              <a:t>lifetime</a:t>
            </a:r>
            <a:r>
              <a:rPr lang="en-US" altLang="zh-CN" sz="2000" dirty="0" smtClean="0"/>
              <a:t>   and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scope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Three kinds of static matters: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(1)Static local variables in functions</a:t>
            </a:r>
          </a:p>
          <a:p>
            <a:pPr marL="109535" indent="0">
              <a:buNone/>
            </a:pPr>
            <a:r>
              <a:rPr lang="en-US" altLang="zh-CN" sz="2000" dirty="0" smtClean="0"/>
              <a:t>	(2)Static global variables in files</a:t>
            </a:r>
          </a:p>
          <a:p>
            <a:pPr marL="109535" indent="0">
              <a:buNone/>
            </a:pPr>
            <a:r>
              <a:rPr lang="en-US" altLang="zh-CN" sz="2000" dirty="0" smtClean="0"/>
              <a:t>	(3)Static class members in classes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Static as </a:t>
            </a:r>
            <a:r>
              <a:rPr lang="en-US" altLang="zh-CN" sz="2400" dirty="0"/>
              <a:t>Keyword</a:t>
            </a:r>
            <a:r>
              <a:rPr lang="en-US" altLang="zh-CN" sz="1600" dirty="0"/>
              <a:t> </a:t>
            </a:r>
            <a:endParaRPr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2681441" y="2086289"/>
            <a:ext cx="175785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Whole program running time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46" y="2075103"/>
            <a:ext cx="136897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Block it belongs to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3500579" y="1749309"/>
            <a:ext cx="206276" cy="26801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6200000">
            <a:off x="5076487" y="1749309"/>
            <a:ext cx="206276" cy="2680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9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Static as </a:t>
            </a:r>
            <a:r>
              <a:rPr lang="en-US" altLang="zh-CN" sz="2400" dirty="0"/>
              <a:t>Keyword</a:t>
            </a:r>
            <a:r>
              <a:rPr lang="en-US" altLang="zh-CN" sz="1600" dirty="0"/>
              <a:t> </a:t>
            </a:r>
            <a:endParaRPr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476" y="4639546"/>
            <a:ext cx="1847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FF00"/>
                </a:solidFill>
              </a:rPr>
              <a:t>Program </a:t>
            </a:r>
            <a:r>
              <a:rPr lang="en-US" altLang="zh-CN" sz="1800" dirty="0" smtClean="0">
                <a:solidFill>
                  <a:srgbClr val="FFFF00"/>
                </a:solidFill>
              </a:rPr>
              <a:t>start: 0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5555" y="3270402"/>
            <a:ext cx="224374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Heap Region: new/ delete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2" t="7777" r="33546" b="1454"/>
          <a:stretch/>
        </p:blipFill>
        <p:spPr bwMode="auto">
          <a:xfrm>
            <a:off x="2029833" y="823134"/>
            <a:ext cx="2329382" cy="418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558199" y="3754479"/>
            <a:ext cx="2231102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Global/Static Data Region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4511" y="4224989"/>
            <a:ext cx="2148713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Program Code Region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31095" y="1867017"/>
            <a:ext cx="7882" cy="20979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58199" y="2219160"/>
            <a:ext cx="210076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Shared Region: libraries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58199" y="1230541"/>
            <a:ext cx="210076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Stack Region: local data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7425" y="1319748"/>
            <a:ext cx="5747968" cy="2911200"/>
          </a:xfrm>
        </p:spPr>
        <p:txBody>
          <a:bodyPr/>
          <a:lstStyle/>
          <a:p>
            <a:r>
              <a:rPr lang="en-US" altLang="zh-CN" sz="2000" dirty="0"/>
              <a:t>A class can allow another class or function to access its </a:t>
            </a:r>
            <a:r>
              <a:rPr lang="en-US" altLang="zh-CN" sz="2000" dirty="0" smtClean="0"/>
              <a:t>non-public </a:t>
            </a:r>
            <a:r>
              <a:rPr lang="en-US" altLang="zh-CN" sz="2000" dirty="0"/>
              <a:t>members </a:t>
            </a:r>
            <a:r>
              <a:rPr lang="en-US" altLang="zh-CN" sz="2000" dirty="0" smtClean="0"/>
              <a:t>by making </a:t>
            </a:r>
            <a:r>
              <a:rPr lang="en-US" altLang="zh-CN" sz="2000" dirty="0"/>
              <a:t>that class or function a </a:t>
            </a:r>
            <a:r>
              <a:rPr lang="en-US" altLang="zh-CN" sz="2000" b="1" i="1" dirty="0">
                <a:solidFill>
                  <a:srgbClr val="00B050"/>
                </a:solidFill>
              </a:rPr>
              <a:t>friend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(1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Friend function</a:t>
            </a:r>
          </a:p>
          <a:p>
            <a:r>
              <a:rPr lang="en-US" altLang="zh-CN" sz="2000" dirty="0" smtClean="0"/>
              <a:t>(2)Friend class</a:t>
            </a:r>
            <a:endParaRPr lang="en-US" altLang="zh-CN" sz="2000" dirty="0"/>
          </a:p>
          <a:p>
            <a:pPr marL="109535" indent="0">
              <a:buNone/>
            </a:pP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Friends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005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#7 </a:t>
            </a:r>
            <a:r>
              <a:rPr lang="en-US" altLang="zh-CN" sz="3300" dirty="0"/>
              <a:t>Static </a:t>
            </a:r>
            <a:r>
              <a:rPr lang="en-US" altLang="zh-CN" sz="3300" dirty="0" smtClean="0"/>
              <a:t>Class Members </a:t>
            </a:r>
            <a:r>
              <a:rPr lang="en-US" altLang="zh-CN" sz="3300" dirty="0"/>
              <a:t>and </a:t>
            </a:r>
            <a:r>
              <a:rPr lang="en-US" altLang="zh-CN" sz="3300" dirty="0" smtClean="0"/>
              <a:t>Friends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3792" y="1943935"/>
            <a:ext cx="6259064" cy="255712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Static data members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Static function members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Friend functions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Friend </a:t>
            </a:r>
            <a:r>
              <a:rPr lang="en-US" altLang="zh-CN" sz="20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3023" y="823134"/>
            <a:ext cx="6434977" cy="2911200"/>
          </a:xfrm>
        </p:spPr>
        <p:txBody>
          <a:bodyPr/>
          <a:lstStyle/>
          <a:p>
            <a:r>
              <a:rPr lang="en-US" altLang="zh-CN" sz="2000" dirty="0"/>
              <a:t>(1) Friend </a:t>
            </a:r>
            <a:r>
              <a:rPr lang="en-US" altLang="zh-CN" sz="2000" dirty="0" smtClean="0"/>
              <a:t>functions are </a:t>
            </a:r>
            <a:r>
              <a:rPr lang="en-US" altLang="zh-CN" sz="2000" dirty="0" smtClean="0">
                <a:solidFill>
                  <a:srgbClr val="FFFF00"/>
                </a:solidFill>
              </a:rPr>
              <a:t>non-member </a:t>
            </a:r>
            <a:r>
              <a:rPr lang="en-US" altLang="zh-CN" sz="2000" dirty="0" smtClean="0"/>
              <a:t>functions </a:t>
            </a:r>
            <a:r>
              <a:rPr lang="en-US" altLang="zh-CN" sz="2000" dirty="0"/>
              <a:t>that have member-style </a:t>
            </a:r>
            <a:r>
              <a:rPr lang="en-US" altLang="zh-CN" sz="2000" dirty="0" smtClean="0"/>
              <a:t>access, don’t have </a:t>
            </a:r>
            <a:r>
              <a:rPr lang="en-US" altLang="zh-CN" sz="2000" i="1" dirty="0" smtClean="0">
                <a:solidFill>
                  <a:srgbClr val="FFFF00"/>
                </a:solidFill>
              </a:rPr>
              <a:t>this</a:t>
            </a:r>
            <a:r>
              <a:rPr lang="en-US" altLang="zh-CN" sz="2000" dirty="0" smtClean="0"/>
              <a:t> pointer.</a:t>
            </a:r>
            <a:endParaRPr lang="en-US" altLang="zh-CN" sz="2000" dirty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2) </a:t>
            </a:r>
            <a:r>
              <a:rPr lang="en-US" altLang="zh-CN" sz="2000" dirty="0" smtClean="0"/>
              <a:t>Friend function </a:t>
            </a:r>
            <a:r>
              <a:rPr lang="en-US" altLang="zh-CN" sz="2000" dirty="0"/>
              <a:t>is declared inside the </a:t>
            </a:r>
            <a:r>
              <a:rPr lang="en-US" altLang="zh-CN" sz="2000" dirty="0" smtClean="0"/>
              <a:t>class</a:t>
            </a:r>
          </a:p>
          <a:p>
            <a:pPr marL="109535" indent="0">
              <a:buNone/>
            </a:pPr>
            <a:r>
              <a:rPr lang="en-US" altLang="zh-CN" sz="2000" dirty="0"/>
              <a:t> 	– will be public regardless of specifier</a:t>
            </a:r>
          </a:p>
          <a:p>
            <a:r>
              <a:rPr lang="en-US" altLang="zh-CN" sz="2000" dirty="0"/>
              <a:t>(3) Designate using the </a:t>
            </a:r>
            <a:r>
              <a:rPr lang="en-US" altLang="zh-CN" sz="2000" dirty="0">
                <a:solidFill>
                  <a:srgbClr val="00B050"/>
                </a:solidFill>
              </a:rPr>
              <a:t>friend</a:t>
            </a:r>
            <a:r>
              <a:rPr lang="en-US" altLang="zh-CN" sz="2000" dirty="0"/>
              <a:t> keyword:</a:t>
            </a:r>
          </a:p>
          <a:p>
            <a:pPr marL="109535" indent="0">
              <a:buNone/>
            </a:pPr>
            <a:r>
              <a:rPr lang="en-US" altLang="zh-CN" sz="2000" dirty="0"/>
              <a:t>	class </a:t>
            </a:r>
            <a:r>
              <a:rPr lang="en-US" altLang="zh-CN" sz="2000" dirty="0">
                <a:solidFill>
                  <a:srgbClr val="00B0F0"/>
                </a:solidFill>
              </a:rPr>
              <a:t>A</a:t>
            </a:r>
          </a:p>
          <a:p>
            <a:pPr marL="109535" indent="0">
              <a:buNone/>
            </a:pPr>
            <a:r>
              <a:rPr lang="en-US" altLang="zh-CN" sz="2000" dirty="0"/>
              <a:t>	{  </a:t>
            </a:r>
          </a:p>
          <a:p>
            <a:pPr marL="109535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friend</a:t>
            </a:r>
            <a:r>
              <a:rPr lang="en-US" altLang="zh-CN" sz="2000" dirty="0"/>
              <a:t> void show( </a:t>
            </a:r>
            <a:r>
              <a:rPr lang="en-US" altLang="zh-CN" sz="2000" dirty="0">
                <a:solidFill>
                  <a:srgbClr val="00B0F0"/>
                </a:solidFill>
              </a:rPr>
              <a:t>A &amp;</a:t>
            </a:r>
            <a:r>
              <a:rPr lang="en-US" altLang="zh-CN" sz="2000" dirty="0"/>
              <a:t> ); </a:t>
            </a:r>
          </a:p>
          <a:p>
            <a:pPr marL="109535" indent="0">
              <a:buNone/>
            </a:pPr>
            <a:r>
              <a:rPr lang="en-US" altLang="zh-CN" sz="2000" dirty="0"/>
              <a:t>	};</a:t>
            </a:r>
          </a:p>
          <a:p>
            <a:r>
              <a:rPr lang="en-US" altLang="zh-CN" sz="2000" dirty="0" smtClean="0"/>
              <a:t>(4) Both regular or member functions as friends</a:t>
            </a:r>
          </a:p>
          <a:p>
            <a:pPr marL="109535" indent="0">
              <a:buNone/>
            </a:pP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function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2127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04487"/>
            <a:ext cx="6434977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</a:t>
            </a:r>
            <a:r>
              <a:rPr lang="en-US" altLang="zh-CN" sz="2400" dirty="0" smtClean="0"/>
              <a:t>function: as regular function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288800" y="619185"/>
            <a:ext cx="6374354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class </a:t>
            </a:r>
            <a:r>
              <a:rPr lang="en-US" altLang="en-US" sz="1800" dirty="0">
                <a:solidFill>
                  <a:srgbClr val="6666FF"/>
                </a:solidFill>
              </a:rPr>
              <a:t>Clock</a:t>
            </a:r>
            <a:r>
              <a:rPr lang="en-US" altLang="en-US" sz="1800" dirty="0"/>
              <a:t> </a:t>
            </a:r>
            <a:r>
              <a:rPr lang="en-US" altLang="en-US" sz="1800" dirty="0" smtClean="0">
                <a:solidFill>
                  <a:srgbClr val="008000"/>
                </a:solidFill>
              </a:rPr>
              <a:t>//Class declaration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008000"/>
                </a:solidFill>
              </a:rPr>
              <a:t> </a:t>
            </a:r>
            <a:r>
              <a:rPr lang="en-US" altLang="en-US" sz="1800" dirty="0" smtClean="0"/>
              <a:t>{  </a:t>
            </a: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</a:t>
            </a:r>
            <a:r>
              <a:rPr lang="en-US" altLang="zh-CN" sz="1800" dirty="0"/>
              <a:t>    </a:t>
            </a:r>
            <a:r>
              <a:rPr lang="en-US" altLang="en-US" sz="1800" dirty="0"/>
              <a:t>Clock(</a:t>
            </a:r>
            <a:r>
              <a:rPr lang="en-US" altLang="en-US" sz="1800" dirty="0" err="1"/>
              <a:t>int,int,int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</a:t>
            </a:r>
            <a:r>
              <a:rPr lang="en-US" altLang="zh-CN" sz="1800" dirty="0"/>
              <a:t>     </a:t>
            </a:r>
            <a:r>
              <a:rPr lang="en-US" altLang="en-US" sz="1800" dirty="0">
                <a:solidFill>
                  <a:srgbClr val="FF0000"/>
                </a:solidFill>
              </a:rPr>
              <a:t>friend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CC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chemeClr val="accent6"/>
                </a:solidFill>
              </a:rPr>
              <a:t>Clock &amp;</a:t>
            </a:r>
            <a:r>
              <a:rPr lang="en-US" altLang="en-US" sz="1800" dirty="0"/>
              <a:t>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private: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hour;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minute;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second;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0000CC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zh-CN" sz="1800" dirty="0"/>
              <a:t>(Clock&amp; t)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t.hour</a:t>
            </a:r>
            <a:r>
              <a:rPr lang="en-US" altLang="zh-CN" sz="1800" dirty="0"/>
              <a:t>&lt;&lt;":"&lt;&lt;</a:t>
            </a:r>
            <a:r>
              <a:rPr lang="en-US" altLang="zh-CN" sz="1800" dirty="0" err="1"/>
              <a:t>t.minute</a:t>
            </a:r>
            <a:r>
              <a:rPr lang="en-US" altLang="zh-CN" sz="1800" dirty="0"/>
              <a:t>&lt;&lt;":"&lt;&lt;</a:t>
            </a:r>
            <a:r>
              <a:rPr lang="en-US" altLang="zh-CN" sz="1800" dirty="0" err="1"/>
              <a:t>t.second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{  Clock t(10,13,56);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00FF"/>
                </a:solidFill>
              </a:rPr>
              <a:t>display</a:t>
            </a:r>
            <a:r>
              <a:rPr lang="en-US" altLang="zh-CN" sz="1800" dirty="0"/>
              <a:t>(t); </a:t>
            </a:r>
            <a:r>
              <a:rPr lang="en-US" altLang="zh-CN" sz="1800" dirty="0" smtClean="0">
                <a:solidFill>
                  <a:srgbClr val="008000"/>
                </a:solidFill>
              </a:rPr>
              <a:t>//Calling display() function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 smtClean="0"/>
              <a:t>   </a:t>
            </a:r>
            <a:r>
              <a:rPr lang="en-US" altLang="zh-CN" sz="1800" dirty="0"/>
              <a:t>return 0;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6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04487"/>
            <a:ext cx="6434977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function: as regular function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288800" y="619185"/>
            <a:ext cx="6374354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class </a:t>
            </a:r>
            <a:r>
              <a:rPr lang="en-US" altLang="en-US" sz="1800" dirty="0">
                <a:solidFill>
                  <a:srgbClr val="6666FF"/>
                </a:solidFill>
              </a:rPr>
              <a:t>Clock</a:t>
            </a:r>
            <a:r>
              <a:rPr lang="en-US" altLang="en-US" sz="1800" dirty="0"/>
              <a:t> </a:t>
            </a:r>
            <a:r>
              <a:rPr lang="en-US" altLang="en-US" sz="1800" dirty="0" smtClean="0">
                <a:solidFill>
                  <a:srgbClr val="008000"/>
                </a:solidFill>
              </a:rPr>
              <a:t>//Class declaration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008000"/>
                </a:solidFill>
              </a:rPr>
              <a:t> </a:t>
            </a:r>
            <a:r>
              <a:rPr lang="en-US" altLang="en-US" sz="1800" dirty="0" smtClean="0"/>
              <a:t>{  </a:t>
            </a: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</a:t>
            </a:r>
            <a:r>
              <a:rPr lang="en-US" altLang="zh-CN" sz="1800" dirty="0"/>
              <a:t>    </a:t>
            </a:r>
            <a:r>
              <a:rPr lang="en-US" altLang="en-US" sz="1800" dirty="0"/>
              <a:t>Clock(</a:t>
            </a:r>
            <a:r>
              <a:rPr lang="en-US" altLang="en-US" sz="1800" dirty="0" err="1"/>
              <a:t>int,int,int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</a:t>
            </a:r>
            <a:r>
              <a:rPr lang="en-US" altLang="zh-CN" sz="1800" dirty="0"/>
              <a:t>     </a:t>
            </a:r>
            <a:r>
              <a:rPr lang="en-US" altLang="en-US" sz="1800" dirty="0">
                <a:solidFill>
                  <a:srgbClr val="FF0000"/>
                </a:solidFill>
              </a:rPr>
              <a:t>friend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CC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chemeClr val="accent6"/>
                </a:solidFill>
              </a:rPr>
              <a:t>Clock &amp;</a:t>
            </a:r>
            <a:r>
              <a:rPr lang="en-US" altLang="en-US" sz="1800" dirty="0"/>
              <a:t>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private: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hour;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minute;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second;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0000CC"/>
                </a:solidFill>
              </a:rPr>
              <a:t>void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zh-CN" sz="1800" dirty="0"/>
              <a:t>(Clock&amp; t)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{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t.hour</a:t>
            </a:r>
            <a:r>
              <a:rPr lang="en-US" altLang="zh-CN" sz="1800" dirty="0"/>
              <a:t>&lt;&lt;":"&lt;&lt;</a:t>
            </a:r>
            <a:r>
              <a:rPr lang="en-US" altLang="zh-CN" sz="1800" dirty="0" err="1"/>
              <a:t>t.minute</a:t>
            </a:r>
            <a:r>
              <a:rPr lang="en-US" altLang="zh-CN" sz="1800" dirty="0"/>
              <a:t>&lt;&lt;":"&lt;&lt;</a:t>
            </a:r>
            <a:r>
              <a:rPr lang="en-US" altLang="zh-CN" sz="1800" dirty="0" err="1"/>
              <a:t>t.second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{  Clock t(10,13,56);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00FF"/>
                </a:solidFill>
              </a:rPr>
              <a:t>display</a:t>
            </a:r>
            <a:r>
              <a:rPr lang="en-US" altLang="zh-CN" sz="1800" dirty="0"/>
              <a:t>(t); </a:t>
            </a:r>
            <a:r>
              <a:rPr lang="en-US" altLang="zh-CN" sz="1800" dirty="0" smtClean="0">
                <a:solidFill>
                  <a:srgbClr val="008000"/>
                </a:solidFill>
              </a:rPr>
              <a:t>//Calling display() function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 smtClean="0"/>
              <a:t>   </a:t>
            </a:r>
            <a:r>
              <a:rPr lang="en-US" altLang="zh-CN" sz="1800" dirty="0"/>
              <a:t>return 0;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/>
              <a:t>}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25738" y="3422953"/>
            <a:ext cx="6267270" cy="1309018"/>
            <a:chOff x="295" y="2840"/>
            <a:chExt cx="5216" cy="1089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431" y="3249"/>
              <a:ext cx="5080" cy="680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cout</a:t>
              </a:r>
              <a:r>
                <a:rPr lang="en-US" altLang="zh-CN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&lt;&lt;</a:t>
              </a:r>
              <a:r>
                <a:rPr lang="en-US" altLang="zh-CN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t.hour</a:t>
              </a:r>
              <a:r>
                <a:rPr lang="en-US" altLang="zh-CN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&lt;&lt;":"&lt;&lt;</a:t>
              </a:r>
              <a:r>
                <a:rPr lang="en-US" altLang="zh-CN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t.minute</a:t>
              </a:r>
              <a:r>
                <a:rPr lang="en-US" altLang="zh-CN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&lt;&lt;":"&lt;&lt;</a:t>
              </a:r>
              <a:r>
                <a:rPr lang="en-US" altLang="zh-CN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t.second</a:t>
              </a:r>
              <a:r>
                <a:rPr lang="en-US" altLang="zh-CN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&lt;&lt;</a:t>
              </a:r>
              <a:r>
                <a:rPr lang="en-US" altLang="zh-CN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endl</a:t>
              </a:r>
              <a:r>
                <a:rPr lang="en-US" altLang="zh-CN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; </a:t>
              </a:r>
              <a:endPara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295" y="2840"/>
              <a:ext cx="816" cy="59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NOTE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847438" y="3979429"/>
            <a:ext cx="723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7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endParaRPr lang="zh-CN" altLang="en-US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04487"/>
            <a:ext cx="6434977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function: as </a:t>
            </a:r>
            <a:r>
              <a:rPr lang="en-US" altLang="zh-CN" sz="2400" dirty="0" smtClean="0"/>
              <a:t>member </a:t>
            </a:r>
            <a:r>
              <a:rPr lang="en-US" altLang="zh-CN" sz="2400" dirty="0"/>
              <a:t>function</a:t>
            </a:r>
            <a:endParaRPr sz="1700" dirty="0"/>
          </a:p>
        </p:txBody>
      </p:sp>
      <p:sp>
        <p:nvSpPr>
          <p:cNvPr id="9" name="矩形 8"/>
          <p:cNvSpPr/>
          <p:nvPr/>
        </p:nvSpPr>
        <p:spPr>
          <a:xfrm>
            <a:off x="912139" y="970586"/>
            <a:ext cx="531934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class </a:t>
            </a:r>
            <a:r>
              <a:rPr lang="en-US" altLang="en-US" sz="1800" dirty="0">
                <a:solidFill>
                  <a:srgbClr val="6666FF"/>
                </a:solidFill>
              </a:rPr>
              <a:t>Clock</a:t>
            </a:r>
            <a:r>
              <a:rPr lang="en-US" altLang="en-US" sz="1800" dirty="0"/>
              <a:t>     </a:t>
            </a:r>
            <a:r>
              <a:rPr lang="en-US" altLang="en-US" sz="1800" dirty="0">
                <a:solidFill>
                  <a:srgbClr val="008000"/>
                </a:solidFill>
              </a:rPr>
              <a:t>//Class declaration </a:t>
            </a:r>
            <a:r>
              <a:rPr lang="en-US" altLang="zh-CN" sz="1800" dirty="0" smtClean="0">
                <a:solidFill>
                  <a:srgbClr val="008000"/>
                </a:solidFill>
              </a:rPr>
              <a:t>of Clock</a:t>
            </a:r>
            <a:endParaRPr lang="en-US" altLang="en-US" sz="18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{ </a:t>
            </a: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       </a:t>
            </a:r>
            <a:r>
              <a:rPr lang="en-US" altLang="en-US" sz="1800" dirty="0"/>
              <a:t>void 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6666FF"/>
                </a:solidFill>
              </a:rPr>
              <a:t>Date</a:t>
            </a:r>
            <a:r>
              <a:rPr lang="en-US" altLang="en-US" sz="1800" dirty="0"/>
              <a:t> &amp;);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   private: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hour</a:t>
            </a:r>
            <a:r>
              <a:rPr lang="en-US" altLang="zh-CN" sz="1800" dirty="0"/>
              <a:t>,</a:t>
            </a:r>
            <a:r>
              <a:rPr lang="en-US" altLang="en-US" sz="1800" dirty="0"/>
              <a:t> minute</a:t>
            </a:r>
            <a:r>
              <a:rPr lang="en-US" altLang="zh-CN" sz="1800" dirty="0"/>
              <a:t>,</a:t>
            </a:r>
            <a:r>
              <a:rPr lang="en-US" altLang="en-US" sz="1800" dirty="0"/>
              <a:t> second;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>
                <a:solidFill>
                  <a:srgbClr val="6666FF"/>
                </a:solidFill>
              </a:rPr>
              <a:t>Date</a:t>
            </a:r>
            <a:r>
              <a:rPr lang="en-US" altLang="en-US" sz="1800" dirty="0"/>
              <a:t>     </a:t>
            </a:r>
            <a:r>
              <a:rPr lang="en-US" altLang="en-US" sz="1800" dirty="0">
                <a:solidFill>
                  <a:srgbClr val="008000"/>
                </a:solidFill>
              </a:rPr>
              <a:t>//Class declaration </a:t>
            </a:r>
            <a:r>
              <a:rPr lang="en-US" altLang="zh-CN" sz="1800" dirty="0" smtClean="0">
                <a:solidFill>
                  <a:srgbClr val="008000"/>
                </a:solidFill>
              </a:rPr>
              <a:t>of Date</a:t>
            </a:r>
            <a:endParaRPr lang="en-US" altLang="en-US" sz="18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{ </a:t>
            </a: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6666FF"/>
                </a:solidFill>
              </a:rPr>
              <a:t>      </a:t>
            </a:r>
            <a:r>
              <a:rPr lang="en-US" altLang="en-US" sz="1800" dirty="0">
                <a:solidFill>
                  <a:srgbClr val="FF3300"/>
                </a:solidFill>
              </a:rPr>
              <a:t>friend</a:t>
            </a:r>
            <a:r>
              <a:rPr lang="en-US" altLang="en-US" sz="1800" dirty="0"/>
              <a:t> void </a:t>
            </a:r>
            <a:r>
              <a:rPr lang="en-US" altLang="en-US" sz="1800" dirty="0">
                <a:solidFill>
                  <a:srgbClr val="FF0000"/>
                </a:solidFill>
              </a:rPr>
              <a:t>Clock::</a:t>
            </a:r>
            <a:r>
              <a:rPr lang="en-US" altLang="en-US" sz="1800" dirty="0">
                <a:solidFill>
                  <a:srgbClr val="FF00FF"/>
                </a:solidFill>
              </a:rPr>
              <a:t>display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6666FF"/>
                </a:solidFill>
              </a:rPr>
              <a:t>Date</a:t>
            </a:r>
            <a:r>
              <a:rPr lang="en-US" altLang="en-US" sz="1800" dirty="0"/>
              <a:t> &amp;);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   private: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month;</a:t>
            </a:r>
            <a:r>
              <a:rPr lang="en-US" altLang="zh-CN" sz="1800" dirty="0"/>
              <a:t>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day;</a:t>
            </a:r>
            <a:r>
              <a:rPr lang="en-US" altLang="zh-CN" sz="1800" dirty="0"/>
              <a:t>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year;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12139" y="970586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>
                <a:solidFill>
                  <a:srgbClr val="6666FF"/>
                </a:solidFill>
              </a:rPr>
              <a:t>Date</a:t>
            </a:r>
            <a:r>
              <a:rPr lang="en-US" altLang="en-US" sz="1800" dirty="0"/>
              <a:t>;      </a:t>
            </a:r>
            <a:r>
              <a:rPr lang="en-US" altLang="en-US" sz="1800" dirty="0">
                <a:solidFill>
                  <a:srgbClr val="008000"/>
                </a:solidFill>
              </a:rPr>
              <a:t>//</a:t>
            </a:r>
            <a:r>
              <a:rPr lang="en-US" altLang="zh-CN" sz="1800" dirty="0">
                <a:solidFill>
                  <a:srgbClr val="008000"/>
                </a:solidFill>
              </a:rPr>
              <a:t> Forward declaration</a:t>
            </a:r>
            <a:endParaRPr lang="en-US" alt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0288" y="823134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Classes can also be declared to be friends of another class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class</a:t>
            </a:r>
          </a:p>
        </p:txBody>
      </p:sp>
      <p:sp>
        <p:nvSpPr>
          <p:cNvPr id="2" name="矩形 1"/>
          <p:cNvSpPr/>
          <p:nvPr/>
        </p:nvSpPr>
        <p:spPr>
          <a:xfrm>
            <a:off x="1195754" y="2006152"/>
            <a:ext cx="3533531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defTabSz="685800"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clas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s</a:t>
            </a:r>
            <a:r>
              <a:rPr lang="en-US" altLang="zh-CN" sz="2100" b="1" kern="1200" spc="-11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23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M</a:t>
            </a:r>
            <a:r>
              <a:rPr lang="en-US" altLang="zh-CN" sz="2100" b="1" kern="1200" spc="-19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il</a:t>
            </a:r>
            <a:r>
              <a:rPr lang="en-US" altLang="zh-CN" sz="2100" b="1" kern="1200" spc="-15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o</a:t>
            </a:r>
            <a:r>
              <a:rPr lang="en-US" altLang="zh-CN" sz="2100" b="1" kern="1200" spc="-4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15" dirty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{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pu</a:t>
            </a:r>
            <a:r>
              <a:rPr lang="en-US" altLang="zh-CN" sz="2100" b="1" kern="1200" spc="-23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b</a:t>
            </a: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l</a:t>
            </a:r>
            <a:r>
              <a:rPr lang="en-US" altLang="zh-CN" sz="2100" b="1" kern="1200" spc="-26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i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</a:t>
            </a: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: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23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	...</a:t>
            </a:r>
            <a:endParaRPr lang="en-US" altLang="zh-CN" sz="2100" kern="1200" dirty="0" smtClean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};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91543" y="4048496"/>
            <a:ext cx="81819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9" dirty="0">
                <a:solidFill>
                  <a:srgbClr val="C00000"/>
                </a:solidFill>
                <a:latin typeface="Lato" panose="02010600030101010101" charset="0"/>
                <a:ea typeface="+mn-ea"/>
                <a:cs typeface="Courier New"/>
              </a:rPr>
              <a:t>class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549339" y="4048496"/>
            <a:ext cx="65770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23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O</a:t>
            </a:r>
            <a:r>
              <a:rPr sz="2100" b="1" kern="1200" spc="-19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tis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347440" y="4048496"/>
            <a:ext cx="129587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{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..</a:t>
            </a: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};</a:t>
            </a:r>
            <a:endParaRPr sz="2100" kern="1200" dirty="0">
              <a:solidFill>
                <a:schemeClr val="bg1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85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class</a:t>
            </a:r>
          </a:p>
        </p:txBody>
      </p:sp>
      <p:sp>
        <p:nvSpPr>
          <p:cNvPr id="2" name="矩形 1"/>
          <p:cNvSpPr/>
          <p:nvPr/>
        </p:nvSpPr>
        <p:spPr>
          <a:xfrm>
            <a:off x="1195754" y="2006152"/>
            <a:ext cx="3533531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defTabSz="685800"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clas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s</a:t>
            </a:r>
            <a:r>
              <a:rPr lang="en-US" altLang="zh-CN" sz="2100" b="1" kern="1200" spc="-11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23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M</a:t>
            </a:r>
            <a:r>
              <a:rPr lang="en-US" altLang="zh-CN" sz="2100" b="1" kern="1200" spc="-19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il</a:t>
            </a:r>
            <a:r>
              <a:rPr lang="en-US" altLang="zh-CN" sz="2100" b="1" kern="1200" spc="-15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o</a:t>
            </a:r>
            <a:r>
              <a:rPr lang="en-US" altLang="zh-CN" sz="2100" b="1" kern="1200" spc="-4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15" dirty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{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pu</a:t>
            </a:r>
            <a:r>
              <a:rPr lang="en-US" altLang="zh-CN" sz="2100" b="1" kern="1200" spc="-23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b</a:t>
            </a: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l</a:t>
            </a:r>
            <a:r>
              <a:rPr lang="en-US" altLang="zh-CN" sz="2100" b="1" kern="1200" spc="-26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i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</a:t>
            </a: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: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23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	</a:t>
            </a:r>
            <a:endParaRPr lang="en-US" altLang="zh-CN" sz="2100" kern="1200" dirty="0" smtClean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};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91543" y="4048496"/>
            <a:ext cx="81819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9" dirty="0">
                <a:solidFill>
                  <a:srgbClr val="C00000"/>
                </a:solidFill>
                <a:latin typeface="Lato" panose="02010600030101010101" charset="0"/>
                <a:ea typeface="+mn-ea"/>
                <a:cs typeface="Courier New"/>
              </a:rPr>
              <a:t>class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549339" y="4048496"/>
            <a:ext cx="65770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23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O</a:t>
            </a:r>
            <a:r>
              <a:rPr sz="2100" b="1" kern="1200" spc="-19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tis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347440" y="4048496"/>
            <a:ext cx="129587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{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..</a:t>
            </a: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};</a:t>
            </a:r>
            <a:endParaRPr sz="2100" kern="1200" dirty="0">
              <a:solidFill>
                <a:schemeClr val="bg1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642" y="2794829"/>
            <a:ext cx="213859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kern="1200" spc="-23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f</a:t>
            </a:r>
            <a:r>
              <a:rPr lang="en-US" altLang="zh-CN" sz="2100" b="1" kern="1200" spc="-19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rie</a:t>
            </a:r>
            <a:r>
              <a:rPr lang="en-US" altLang="zh-CN" sz="2100" b="1" kern="1200" spc="-26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n</a:t>
            </a:r>
            <a:r>
              <a:rPr lang="en-US" altLang="zh-CN" sz="2100" b="1" kern="1200" spc="-15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d class Otis</a:t>
            </a:r>
            <a:r>
              <a:rPr lang="en-US" altLang="zh-CN" sz="2100" b="1" kern="1200" spc="-15" dirty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;</a:t>
            </a:r>
            <a:endParaRPr lang="zh-CN" altLang="en-US" sz="2100" dirty="0">
              <a:solidFill>
                <a:srgbClr val="00B050"/>
              </a:solidFill>
              <a:latin typeface="Lato" panose="02010600030101010101" charset="0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90288" y="823134"/>
            <a:ext cx="6434977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CN" sz="2000" smtClean="0"/>
              <a:t>Classes can also be declared to be friends of another class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582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Friend class</a:t>
            </a:r>
          </a:p>
        </p:txBody>
      </p:sp>
      <p:sp>
        <p:nvSpPr>
          <p:cNvPr id="2" name="矩形 1"/>
          <p:cNvSpPr/>
          <p:nvPr/>
        </p:nvSpPr>
        <p:spPr>
          <a:xfrm>
            <a:off x="1195754" y="2006152"/>
            <a:ext cx="3533531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defTabSz="685800"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clas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s</a:t>
            </a:r>
            <a:r>
              <a:rPr lang="en-US" altLang="zh-CN" sz="2100" b="1" kern="1200" spc="-11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23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M</a:t>
            </a:r>
            <a:r>
              <a:rPr lang="en-US" altLang="zh-CN" sz="2100" b="1" kern="1200" spc="-19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il</a:t>
            </a:r>
            <a:r>
              <a:rPr lang="en-US" altLang="zh-CN" sz="2100" b="1" kern="1200" spc="-15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o</a:t>
            </a:r>
            <a:r>
              <a:rPr lang="en-US" altLang="zh-CN" sz="2100" b="1" kern="1200" spc="-4" dirty="0">
                <a:solidFill>
                  <a:srgbClr val="006FC0"/>
                </a:solidFill>
                <a:latin typeface="Lato" panose="02010600030101010101" charset="0"/>
                <a:cs typeface="Courier New"/>
              </a:rPr>
              <a:t> </a:t>
            </a:r>
            <a:r>
              <a:rPr lang="en-US" altLang="zh-CN" sz="2100" b="1" kern="1200" spc="-15" dirty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{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pu</a:t>
            </a:r>
            <a:r>
              <a:rPr lang="en-US" altLang="zh-CN" sz="2100" b="1" kern="1200" spc="-23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b</a:t>
            </a:r>
            <a:r>
              <a:rPr lang="en-US" altLang="zh-CN" sz="2100" b="1" kern="1200" spc="-19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l</a:t>
            </a:r>
            <a:r>
              <a:rPr lang="en-US" altLang="zh-CN" sz="2100" b="1" kern="1200" spc="-26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i</a:t>
            </a:r>
            <a:r>
              <a:rPr lang="en-US" altLang="zh-CN" sz="2100" b="1" kern="1200" spc="-15" dirty="0">
                <a:solidFill>
                  <a:srgbClr val="C00000"/>
                </a:solidFill>
                <a:latin typeface="Lato" panose="02010600030101010101" charset="0"/>
                <a:cs typeface="Courier New"/>
              </a:rPr>
              <a:t>c</a:t>
            </a: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: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23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	</a:t>
            </a:r>
            <a:endParaRPr lang="en-US" altLang="zh-CN" sz="2100" kern="1200" dirty="0" smtClean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  <a:p>
            <a:pPr marL="352425" defTabSz="685800">
              <a:spcBef>
                <a:spcPts val="503"/>
              </a:spcBef>
              <a:buClrTx/>
            </a:pPr>
            <a:r>
              <a:rPr lang="en-US" altLang="zh-CN" sz="2100" b="1" kern="1200" spc="-15" dirty="0" smtClean="0">
                <a:solidFill>
                  <a:schemeClr val="bg1"/>
                </a:solidFill>
                <a:latin typeface="Lato" panose="02010600030101010101" charset="0"/>
                <a:cs typeface="Courier New"/>
              </a:rPr>
              <a:t>};</a:t>
            </a:r>
            <a:endParaRPr lang="en-US" altLang="zh-CN" sz="2100" kern="1200" dirty="0">
              <a:solidFill>
                <a:schemeClr val="bg1"/>
              </a:solidFill>
              <a:latin typeface="Lato" panose="02010600030101010101" charset="0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91543" y="4048496"/>
            <a:ext cx="81819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9" dirty="0">
                <a:solidFill>
                  <a:srgbClr val="C00000"/>
                </a:solidFill>
                <a:latin typeface="Lato" panose="02010600030101010101" charset="0"/>
                <a:ea typeface="+mn-ea"/>
                <a:cs typeface="Courier New"/>
              </a:rPr>
              <a:t>class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549339" y="4048496"/>
            <a:ext cx="65770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23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O</a:t>
            </a:r>
            <a:r>
              <a:rPr sz="2100" b="1" kern="1200" spc="-19" dirty="0">
                <a:solidFill>
                  <a:srgbClr val="006FC0"/>
                </a:solidFill>
                <a:latin typeface="Lato" panose="02010600030101010101" charset="0"/>
                <a:ea typeface="+mn-ea"/>
                <a:cs typeface="Courier New"/>
              </a:rPr>
              <a:t>tis</a:t>
            </a:r>
            <a:endParaRPr sz="2100" kern="1200" dirty="0">
              <a:solidFill>
                <a:prstClr val="black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347440" y="4048496"/>
            <a:ext cx="129587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{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..</a:t>
            </a:r>
            <a:r>
              <a:rPr sz="2100" b="1" kern="1200" spc="-15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.</a:t>
            </a:r>
            <a:r>
              <a:rPr sz="2100" b="1" kern="1200" spc="-11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 </a:t>
            </a:r>
            <a:r>
              <a:rPr sz="2100" b="1" kern="1200" spc="-19" dirty="0">
                <a:solidFill>
                  <a:schemeClr val="bg1"/>
                </a:solidFill>
                <a:latin typeface="Lato" panose="02010600030101010101" charset="0"/>
                <a:ea typeface="+mn-ea"/>
                <a:cs typeface="Courier New"/>
              </a:rPr>
              <a:t>};</a:t>
            </a:r>
            <a:endParaRPr sz="2100" kern="1200" dirty="0">
              <a:solidFill>
                <a:schemeClr val="bg1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642" y="2794829"/>
            <a:ext cx="213859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kern="1200" spc="-23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f</a:t>
            </a:r>
            <a:r>
              <a:rPr lang="en-US" altLang="zh-CN" sz="2100" b="1" kern="1200" spc="-19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rie</a:t>
            </a:r>
            <a:r>
              <a:rPr lang="en-US" altLang="zh-CN" sz="2100" b="1" kern="1200" spc="-26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n</a:t>
            </a:r>
            <a:r>
              <a:rPr lang="en-US" altLang="zh-CN" sz="2100" b="1" kern="1200" spc="-15" dirty="0" smtClean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d class Otis</a:t>
            </a:r>
            <a:r>
              <a:rPr lang="en-US" altLang="zh-CN" sz="2100" b="1" kern="1200" spc="-15" dirty="0">
                <a:solidFill>
                  <a:srgbClr val="00B050"/>
                </a:solidFill>
                <a:latin typeface="Lato" panose="02010600030101010101" charset="0"/>
                <a:cs typeface="Courier New"/>
              </a:rPr>
              <a:t>;</a:t>
            </a:r>
            <a:endParaRPr lang="zh-CN" altLang="en-US" sz="2100" dirty="0">
              <a:solidFill>
                <a:srgbClr val="00B050"/>
              </a:solidFill>
              <a:latin typeface="Lato" panose="02010600030101010101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30523" y="1611811"/>
            <a:ext cx="81819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19" dirty="0">
                <a:solidFill>
                  <a:srgbClr val="FFFF00"/>
                </a:solidFill>
                <a:latin typeface="Lato" panose="02010600030101010101" charset="0"/>
                <a:ea typeface="+mn-ea"/>
                <a:cs typeface="Courier New"/>
              </a:rPr>
              <a:t>class</a:t>
            </a:r>
            <a:endParaRPr sz="2100" kern="1200" dirty="0">
              <a:solidFill>
                <a:srgbClr val="FFFF00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588319" y="1611811"/>
            <a:ext cx="106928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buClrTx/>
            </a:pPr>
            <a:r>
              <a:rPr sz="2100" b="1" kern="1200" spc="-23" dirty="0" smtClean="0">
                <a:solidFill>
                  <a:srgbClr val="FFFF00"/>
                </a:solidFill>
                <a:latin typeface="Lato" panose="02010600030101010101" charset="0"/>
                <a:ea typeface="+mn-ea"/>
                <a:cs typeface="Courier New"/>
              </a:rPr>
              <a:t>O</a:t>
            </a:r>
            <a:r>
              <a:rPr sz="2100" b="1" kern="1200" spc="-19" dirty="0" smtClean="0">
                <a:solidFill>
                  <a:srgbClr val="FFFF00"/>
                </a:solidFill>
                <a:latin typeface="Lato" panose="02010600030101010101" charset="0"/>
                <a:ea typeface="+mn-ea"/>
                <a:cs typeface="Courier New"/>
              </a:rPr>
              <a:t>tis</a:t>
            </a:r>
            <a:r>
              <a:rPr lang="en-US" sz="2100" b="1" kern="1200" spc="-19" dirty="0">
                <a:solidFill>
                  <a:srgbClr val="FFFF00"/>
                </a:solidFill>
                <a:latin typeface="Lato" panose="02010600030101010101" charset="0"/>
                <a:ea typeface="+mn-ea"/>
                <a:cs typeface="Courier New"/>
              </a:rPr>
              <a:t>;</a:t>
            </a:r>
            <a:endParaRPr sz="2100" kern="1200" dirty="0">
              <a:solidFill>
                <a:srgbClr val="FFFF00"/>
              </a:solidFill>
              <a:latin typeface="Lato" panose="02010600030101010101" charset="0"/>
              <a:ea typeface="+mn-ea"/>
              <a:cs typeface="Courier New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590288" y="823134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Classes can also be declared to be friends of another class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3207040" y="1611811"/>
            <a:ext cx="2753637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66700" defTabSz="685800">
              <a:buClrTx/>
            </a:pPr>
            <a:r>
              <a:rPr lang="en-US" altLang="zh-CN" sz="1800" b="1" i="1" kern="1200" spc="-26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//</a:t>
            </a:r>
            <a:r>
              <a:rPr lang="en-US" altLang="zh-CN" sz="1800" b="1" kern="1200" spc="-26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F</a:t>
            </a:r>
            <a:r>
              <a:rPr lang="en-US" altLang="zh-CN" sz="1800" b="1" kern="1200" spc="-4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o</a:t>
            </a:r>
            <a:r>
              <a:rPr lang="en-US" altLang="zh-CN" sz="1800" b="1" kern="1200" spc="4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r</a:t>
            </a:r>
            <a:r>
              <a:rPr lang="en-US" altLang="zh-CN" sz="1800" b="1" kern="1200" spc="-4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war</a:t>
            </a:r>
            <a:r>
              <a:rPr lang="en-US" altLang="zh-CN" sz="1800" b="1" kern="1200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d</a:t>
            </a:r>
            <a:r>
              <a:rPr lang="en-US" altLang="zh-CN" sz="1800" b="1" kern="1200" spc="-11" dirty="0" smtClean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 </a:t>
            </a:r>
            <a:r>
              <a:rPr lang="en-US" altLang="zh-CN" sz="1800" b="1" kern="1200" dirty="0">
                <a:solidFill>
                  <a:schemeClr val="accent6"/>
                </a:solidFill>
                <a:latin typeface="Lato" panose="02010600030101010101" charset="0"/>
                <a:cs typeface="Calibri"/>
              </a:rPr>
              <a:t>declaration</a:t>
            </a:r>
            <a:endParaRPr lang="en-US" altLang="zh-CN" sz="1800" kern="1200" dirty="0">
              <a:solidFill>
                <a:schemeClr val="accent6"/>
              </a:solidFill>
              <a:latin typeface="Lato" panose="02010600030101010101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9278" y="1272279"/>
            <a:ext cx="6434977" cy="2911200"/>
          </a:xfrm>
        </p:spPr>
        <p:txBody>
          <a:bodyPr/>
          <a:lstStyle/>
          <a:p>
            <a:r>
              <a:rPr lang="en-US" altLang="zh-CN" sz="2000" dirty="0"/>
              <a:t>(1) Friend </a:t>
            </a:r>
            <a:r>
              <a:rPr lang="en-US" altLang="zh-CN" sz="2000" dirty="0" smtClean="0"/>
              <a:t>class, specially their member functions, has </a:t>
            </a:r>
            <a:r>
              <a:rPr lang="en-US" altLang="zh-CN" sz="2000" dirty="0"/>
              <a:t>member-style </a:t>
            </a:r>
            <a:r>
              <a:rPr lang="en-US" altLang="zh-CN" sz="2000" dirty="0" smtClean="0"/>
              <a:t>access for original class.</a:t>
            </a:r>
            <a:endParaRPr lang="en-US" altLang="zh-CN" sz="2000" dirty="0"/>
          </a:p>
          <a:p>
            <a:r>
              <a:rPr lang="en-US" altLang="zh-CN" sz="2000" dirty="0"/>
              <a:t>(2) Friend </a:t>
            </a:r>
            <a:r>
              <a:rPr lang="en-US" altLang="zh-CN" sz="2000" dirty="0" smtClean="0"/>
              <a:t>class </a:t>
            </a:r>
            <a:r>
              <a:rPr lang="en-US" altLang="zh-CN" sz="2000" dirty="0"/>
              <a:t>is declared inside the class</a:t>
            </a:r>
          </a:p>
          <a:p>
            <a:pPr marL="109535" indent="0">
              <a:buNone/>
            </a:pPr>
            <a:r>
              <a:rPr lang="en-US" altLang="zh-CN" sz="2000" dirty="0"/>
              <a:t>      	– will be public regardless of specifier</a:t>
            </a:r>
          </a:p>
          <a:p>
            <a:r>
              <a:rPr lang="en-US" altLang="zh-CN" sz="2000" dirty="0"/>
              <a:t>(3) </a:t>
            </a:r>
            <a:r>
              <a:rPr lang="en-US" altLang="zh-CN" sz="2000" dirty="0" smtClean="0"/>
              <a:t>Friend relation between </a:t>
            </a:r>
            <a:r>
              <a:rPr lang="en-US" altLang="zh-CN" sz="2000" dirty="0"/>
              <a:t>classes is </a:t>
            </a:r>
            <a:r>
              <a:rPr lang="en-US" altLang="zh-CN" sz="2000" dirty="0" smtClean="0"/>
              <a:t>unidirectional.</a:t>
            </a:r>
          </a:p>
          <a:p>
            <a:r>
              <a:rPr lang="en-US" altLang="zh-CN" sz="2000" dirty="0" smtClean="0"/>
              <a:t>(4) </a:t>
            </a:r>
            <a:r>
              <a:rPr lang="en-US" altLang="zh-CN" sz="2000" dirty="0"/>
              <a:t>Friend relation between classes </a:t>
            </a:r>
            <a:r>
              <a:rPr lang="en-US" altLang="zh-CN" sz="2000" dirty="0" smtClean="0"/>
              <a:t>is not transitive.</a:t>
            </a:r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5) Friend relation </a:t>
            </a:r>
            <a:r>
              <a:rPr lang="en-US" altLang="zh-CN" sz="2000" dirty="0" smtClean="0"/>
              <a:t> cannot be inherited.</a:t>
            </a:r>
            <a:endParaRPr lang="en-US" altLang="zh-CN" sz="2000" dirty="0"/>
          </a:p>
          <a:p>
            <a:pPr marL="109535" indent="0">
              <a:buNone/>
            </a:pP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</a:t>
            </a:r>
            <a:r>
              <a:rPr lang="en-US" altLang="zh-CN" sz="2400" dirty="0" smtClean="0"/>
              <a:t>friends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3530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9278" y="1272279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Why </a:t>
            </a:r>
            <a:r>
              <a:rPr lang="en-US" altLang="zh-CN" sz="2000" dirty="0"/>
              <a:t>do we want to give access to </a:t>
            </a:r>
            <a:r>
              <a:rPr lang="en-US" altLang="zh-CN" sz="2000" dirty="0" smtClean="0"/>
              <a:t>private members</a:t>
            </a:r>
            <a:r>
              <a:rPr lang="en-US" altLang="zh-CN" sz="2000" dirty="0"/>
              <a:t>?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</a:t>
            </a:r>
            <a:r>
              <a:rPr lang="en-US" altLang="zh-CN" sz="2400" dirty="0" smtClean="0"/>
              <a:t>friends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1607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9278" y="1272279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Why </a:t>
            </a:r>
            <a:r>
              <a:rPr lang="en-US" altLang="zh-CN" sz="2000" dirty="0"/>
              <a:t>do we want to give access to </a:t>
            </a:r>
            <a:r>
              <a:rPr lang="en-US" altLang="zh-CN" sz="2000" dirty="0" smtClean="0"/>
              <a:t>private members?</a:t>
            </a:r>
          </a:p>
          <a:p>
            <a:pPr marL="109535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(1)Used </a:t>
            </a:r>
            <a:r>
              <a:rPr lang="en-US" altLang="zh-CN" sz="2000" dirty="0"/>
              <a:t>for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(2)Increased </a:t>
            </a:r>
            <a:r>
              <a:rPr lang="en-US" altLang="zh-CN" sz="2000" dirty="0"/>
              <a:t>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(3)Improve encapsulation</a:t>
            </a:r>
          </a:p>
          <a:p>
            <a:pPr marL="109535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-</a:t>
            </a:r>
            <a:r>
              <a:rPr lang="en-US" altLang="zh-CN" sz="2000" dirty="0"/>
              <a:t>A function being a friend is specified in the class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(4)Operator </a:t>
            </a:r>
            <a:r>
              <a:rPr lang="en-US" altLang="zh-CN" sz="2000" dirty="0"/>
              <a:t>overloading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Using </a:t>
            </a:r>
            <a:r>
              <a:rPr lang="en-US" altLang="zh-CN" sz="2400" dirty="0" smtClean="0"/>
              <a:t>friends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338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041" y="1028086"/>
            <a:ext cx="6133186" cy="2911200"/>
          </a:xfrm>
        </p:spPr>
        <p:txBody>
          <a:bodyPr/>
          <a:lstStyle/>
          <a:p>
            <a:r>
              <a:rPr lang="en-US" altLang="zh-CN" sz="2000" dirty="0"/>
              <a:t>Classes sometimes need members that are associated with the class, rather than </a:t>
            </a:r>
            <a:r>
              <a:rPr lang="en-US" altLang="zh-CN" sz="2000" dirty="0" smtClean="0"/>
              <a:t>with individual </a:t>
            </a:r>
            <a:r>
              <a:rPr lang="en-US" altLang="zh-CN" sz="2000" dirty="0"/>
              <a:t>objects of the class type.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For example: </a:t>
            </a:r>
          </a:p>
          <a:p>
            <a:pPr marL="109535" indent="0">
              <a:buNone/>
            </a:pPr>
            <a:r>
              <a:rPr lang="en-US" altLang="zh-CN" sz="2000" dirty="0" smtClean="0"/>
              <a:t>     A bank account class might need a data member to represent the current prime interest rate. 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In this case, we’d want to associate the rate with the class, not with each individual object.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</a:t>
            </a:r>
            <a:r>
              <a:rPr lang="en-US" altLang="zh-CN" sz="2400" dirty="0" smtClean="0"/>
              <a:t>class members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915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81539" y="999121"/>
            <a:ext cx="5924061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6.1 </a:t>
            </a:r>
            <a:r>
              <a:rPr lang="en-US" altLang="zh-CN" sz="2000" dirty="0"/>
              <a:t>You can describe a simple list as follows:</a:t>
            </a:r>
          </a:p>
          <a:p>
            <a:pPr marL="0" indent="0">
              <a:buNone/>
            </a:pPr>
            <a:r>
              <a:rPr lang="en-US" altLang="zh-CN" sz="2000" dirty="0" smtClean="0"/>
              <a:t>(1)The </a:t>
            </a:r>
            <a:r>
              <a:rPr lang="en-US" altLang="zh-CN" sz="2000" dirty="0"/>
              <a:t>simple list can hold zero or more items of some particular type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 smtClean="0"/>
              <a:t>(2)The list can store the number of all existing lists.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(3)You </a:t>
            </a:r>
            <a:r>
              <a:rPr lang="en-US" altLang="zh-CN" sz="2000" dirty="0"/>
              <a:t>can create an empty list.</a:t>
            </a:r>
          </a:p>
          <a:p>
            <a:pPr marL="0" indent="0">
              <a:buNone/>
            </a:pPr>
            <a:r>
              <a:rPr lang="en-US" altLang="zh-CN" sz="2000" dirty="0" smtClean="0"/>
              <a:t>(4)You </a:t>
            </a:r>
            <a:r>
              <a:rPr lang="en-US" altLang="zh-CN" sz="2000" dirty="0"/>
              <a:t>can add items to the list.</a:t>
            </a:r>
          </a:p>
          <a:p>
            <a:pPr marL="0" indent="0">
              <a:buNone/>
            </a:pPr>
            <a:r>
              <a:rPr lang="en-US" altLang="zh-CN" sz="2000" dirty="0" smtClean="0"/>
              <a:t>(5)You </a:t>
            </a:r>
            <a:r>
              <a:rPr lang="en-US" altLang="zh-CN" sz="2000" dirty="0"/>
              <a:t>can determine whether the list is empty.</a:t>
            </a:r>
          </a:p>
          <a:p>
            <a:pPr marL="0" indent="0">
              <a:buNone/>
            </a:pPr>
            <a:r>
              <a:rPr lang="en-US" altLang="zh-CN" sz="2000" dirty="0" smtClean="0"/>
              <a:t>(6)You </a:t>
            </a:r>
            <a:r>
              <a:rPr lang="en-US" altLang="zh-CN" sz="2000" dirty="0"/>
              <a:t>can determine whether the list is full.</a:t>
            </a:r>
          </a:p>
          <a:p>
            <a:pPr marL="0" indent="0">
              <a:buNone/>
            </a:pPr>
            <a:r>
              <a:rPr lang="en-US" altLang="zh-CN" sz="2000" dirty="0" smtClean="0"/>
              <a:t>(7)You </a:t>
            </a:r>
            <a:r>
              <a:rPr lang="en-US" altLang="zh-CN" sz="2000" dirty="0"/>
              <a:t>can visit each item in the list and perform some action on it.</a:t>
            </a:r>
            <a:endParaRPr lang="en-US" altLang="zh-CN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9459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74081" y="1430997"/>
            <a:ext cx="617575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6.1 Continued:</a:t>
            </a:r>
          </a:p>
          <a:p>
            <a:pPr marL="0" indent="0">
              <a:buNone/>
            </a:pPr>
            <a:r>
              <a:rPr lang="en-US" altLang="zh-CN" sz="2000" dirty="0"/>
              <a:t>Design a List class to represent this abstract type</a:t>
            </a:r>
            <a:r>
              <a:rPr lang="en-US" altLang="zh-CN" sz="2000" dirty="0" smtClean="0"/>
              <a:t>. You </a:t>
            </a:r>
            <a:r>
              <a:rPr lang="en-US" altLang="zh-CN" sz="2000" dirty="0"/>
              <a:t>should provide a </a:t>
            </a:r>
            <a:r>
              <a:rPr lang="en-US" altLang="zh-CN" sz="2000" dirty="0" err="1" smtClean="0"/>
              <a:t>list.h</a:t>
            </a:r>
            <a:r>
              <a:rPr lang="en-US" altLang="zh-CN" sz="2000" dirty="0" smtClean="0"/>
              <a:t> header </a:t>
            </a:r>
            <a:r>
              <a:rPr lang="en-US" altLang="zh-CN" sz="2000" dirty="0"/>
              <a:t>file with the class declaration and a list.cpp file with the class method</a:t>
            </a:r>
          </a:p>
          <a:p>
            <a:pPr marL="0" indent="0">
              <a:buNone/>
            </a:pPr>
            <a:r>
              <a:rPr lang="en-US" altLang="zh-CN" sz="2000" dirty="0"/>
              <a:t>implementations</a:t>
            </a:r>
            <a:r>
              <a:rPr lang="en-US" altLang="zh-CN" sz="2000" dirty="0" smtClean="0"/>
              <a:t>. You </a:t>
            </a:r>
            <a:r>
              <a:rPr lang="en-US" altLang="zh-CN" sz="2000" dirty="0"/>
              <a:t>should also create a short program that utilizes your design.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180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Why interest rate is set to be static?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(1)From </a:t>
            </a:r>
            <a:r>
              <a:rPr lang="en-US" altLang="zh-CN" sz="2000" dirty="0"/>
              <a:t>an </a:t>
            </a:r>
            <a:r>
              <a:rPr lang="en-US" altLang="zh-CN" sz="2000" dirty="0" smtClean="0"/>
              <a:t>efficiency standpoint</a:t>
            </a:r>
            <a:r>
              <a:rPr lang="en-US" altLang="zh-CN" sz="2000" dirty="0"/>
              <a:t>, there’d be no reason for each object to store the rate. </a:t>
            </a:r>
            <a:endParaRPr lang="en-US" altLang="zh-CN" sz="2000" dirty="0" smtClean="0"/>
          </a:p>
          <a:p>
            <a:r>
              <a:rPr lang="en-US" altLang="zh-CN" sz="2000" dirty="0" smtClean="0"/>
              <a:t>(2)Much more importantly</a:t>
            </a:r>
            <a:r>
              <a:rPr lang="en-US" altLang="zh-CN" sz="2000" dirty="0"/>
              <a:t>, if the rate changes, we’d want each object to use the new value.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</a:t>
            </a:r>
            <a:r>
              <a:rPr lang="en-US" altLang="zh-CN" sz="2400" dirty="0" smtClean="0"/>
              <a:t>class members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0043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280335"/>
            <a:ext cx="6434977" cy="2911200"/>
          </a:xfrm>
        </p:spPr>
        <p:txBody>
          <a:bodyPr/>
          <a:lstStyle/>
          <a:p>
            <a:r>
              <a:rPr lang="en-US" altLang="zh-CN" sz="2000" dirty="0"/>
              <a:t>The </a:t>
            </a:r>
            <a:r>
              <a:rPr lang="en-US" altLang="zh-CN" sz="2000" dirty="0" smtClean="0"/>
              <a:t>static </a:t>
            </a:r>
            <a:r>
              <a:rPr lang="en-US" altLang="zh-CN" sz="2000" dirty="0"/>
              <a:t>class members by adding the keyword </a:t>
            </a:r>
            <a:r>
              <a:rPr lang="en-US" altLang="zh-CN" sz="2000" i="1" dirty="0">
                <a:solidFill>
                  <a:srgbClr val="00B050"/>
                </a:solidFill>
              </a:rPr>
              <a:t>static</a:t>
            </a:r>
            <a:r>
              <a:rPr lang="en-US" altLang="zh-CN" sz="2000" dirty="0"/>
              <a:t> to </a:t>
            </a:r>
            <a:r>
              <a:rPr lang="en-US" altLang="zh-CN" sz="2000" dirty="0" smtClean="0"/>
              <a:t>its declaration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r>
              <a:rPr lang="en-US" altLang="zh-CN" sz="2000" dirty="0" smtClean="0"/>
              <a:t>Static </a:t>
            </a:r>
            <a:r>
              <a:rPr lang="en-US" altLang="zh-CN" sz="2000" dirty="0"/>
              <a:t>members can be public or private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r>
              <a:rPr lang="en-US" altLang="zh-CN" sz="2000" dirty="0"/>
              <a:t>The type of a static data member can be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, reference, array, class type, </a:t>
            </a:r>
            <a:r>
              <a:rPr lang="en-US" altLang="zh-CN" sz="2000" dirty="0" smtClean="0"/>
              <a:t>and so </a:t>
            </a:r>
            <a:r>
              <a:rPr lang="en-US" altLang="zh-CN" sz="2000" dirty="0"/>
              <a:t>forth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The static members of a class exist outside any object. </a:t>
            </a:r>
            <a:endParaRPr lang="en-US" altLang="zh-CN" sz="2000" dirty="0" smtClean="0"/>
          </a:p>
          <a:p>
            <a:r>
              <a:rPr lang="en-US" altLang="zh-CN" sz="2000" dirty="0" smtClean="0"/>
              <a:t>Objects </a:t>
            </a:r>
            <a:r>
              <a:rPr lang="en-US" altLang="zh-CN" sz="2000" dirty="0"/>
              <a:t>do not contain </a:t>
            </a:r>
            <a:r>
              <a:rPr lang="en-US" altLang="zh-CN" sz="2000" dirty="0" smtClean="0"/>
              <a:t>data associated </a:t>
            </a:r>
            <a:r>
              <a:rPr lang="en-US" altLang="zh-CN" sz="2000" dirty="0"/>
              <a:t>with static data members</a:t>
            </a:r>
            <a:r>
              <a:rPr lang="en-US" altLang="zh-CN" sz="2000" dirty="0" smtClean="0"/>
              <a:t>. //(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 object)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</a:t>
            </a:r>
            <a:r>
              <a:rPr lang="en-US" altLang="zh-CN" sz="2400" dirty="0" smtClean="0"/>
              <a:t>class members: Declaration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5104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</a:t>
            </a:r>
            <a:r>
              <a:rPr lang="en-US" altLang="zh-CN" sz="2400" dirty="0" smtClean="0"/>
              <a:t>class members: Bank example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354178" y="619185"/>
            <a:ext cx="6208816" cy="43242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en-US" sz="1800" dirty="0" smtClean="0"/>
              <a:t>class </a:t>
            </a:r>
            <a:r>
              <a:rPr lang="en-US" altLang="en-US" sz="1800" dirty="0"/>
              <a:t>Account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    static</a:t>
            </a:r>
            <a:r>
              <a:rPr lang="en-US" altLang="en-US" sz="1800" dirty="0" smtClean="0"/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double rate() { return </a:t>
            </a:r>
            <a:r>
              <a:rPr lang="en-US" altLang="en-US" sz="1800" dirty="0" err="1">
                <a:solidFill>
                  <a:srgbClr val="7030A0"/>
                </a:solidFill>
              </a:rPr>
              <a:t>interestRate</a:t>
            </a:r>
            <a:r>
              <a:rPr lang="en-US" altLang="en-US" sz="1800" dirty="0">
                <a:solidFill>
                  <a:srgbClr val="7030A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FF000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void rate(double</a:t>
            </a:r>
            <a:r>
              <a:rPr lang="en-US" altLang="en-US" sz="1800" dirty="0" smtClean="0">
                <a:solidFill>
                  <a:srgbClr val="7030A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n-US" altLang="en-US" sz="1800" dirty="0" smtClean="0"/>
              <a:t>    void </a:t>
            </a:r>
            <a:r>
              <a:rPr lang="en-US" altLang="en-US" sz="1800" dirty="0"/>
              <a:t>calculate() { amount += amount * </a:t>
            </a:r>
            <a:r>
              <a:rPr lang="en-US" altLang="en-US" sz="1800" dirty="0" err="1"/>
              <a:t>interestRate</a:t>
            </a:r>
            <a:r>
              <a:rPr lang="en-US" altLang="en-US" sz="1800" dirty="0"/>
              <a:t>; </a:t>
            </a:r>
            <a:r>
              <a:rPr lang="en-US" altLang="en-US" sz="1800" dirty="0" smtClean="0"/>
              <a:t>}</a:t>
            </a:r>
          </a:p>
          <a:p>
            <a:pPr>
              <a:spcBef>
                <a:spcPct val="0"/>
              </a:spcBef>
              <a:buClrTx/>
              <a:defRPr/>
            </a:pPr>
            <a:endParaRPr lang="en-US" altLang="en-US" sz="18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altLang="en-US" sz="18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private</a:t>
            </a:r>
            <a:r>
              <a:rPr lang="en-US" altLang="en-US" sz="1800" dirty="0"/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</a:t>
            </a:r>
            <a:r>
              <a:rPr lang="en-US" altLang="en-US" sz="1800" dirty="0" err="1" smtClean="0">
                <a:solidFill>
                  <a:srgbClr val="00B050"/>
                </a:solidFill>
              </a:rPr>
              <a:t>std</a:t>
            </a:r>
            <a:r>
              <a:rPr lang="en-US" altLang="en-US" sz="1800" dirty="0">
                <a:solidFill>
                  <a:srgbClr val="00B050"/>
                </a:solidFill>
              </a:rPr>
              <a:t>::string owner;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00B050"/>
                </a:solidFill>
              </a:rPr>
              <a:t>    double </a:t>
            </a:r>
            <a:r>
              <a:rPr lang="en-US" altLang="en-US" sz="1800" dirty="0">
                <a:solidFill>
                  <a:srgbClr val="00B050"/>
                </a:solidFill>
              </a:rPr>
              <a:t>amount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FF000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>
                <a:solidFill>
                  <a:srgbClr val="00B0F0"/>
                </a:solidFill>
              </a:rPr>
              <a:t>double</a:t>
            </a:r>
            <a:r>
              <a:rPr lang="en-US" altLang="en-US" sz="1800" dirty="0"/>
              <a:t> </a:t>
            </a:r>
            <a:r>
              <a:rPr lang="en-US" altLang="en-US" sz="1800" dirty="0" err="1">
                <a:solidFill>
                  <a:srgbClr val="00B0F0"/>
                </a:solidFill>
              </a:rPr>
              <a:t>interestRate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FF0000"/>
                </a:solidFill>
              </a:rPr>
              <a:t>static</a:t>
            </a:r>
            <a:r>
              <a:rPr lang="en-US" altLang="en-US" sz="1800" dirty="0" smtClean="0"/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double </a:t>
            </a:r>
            <a:r>
              <a:rPr lang="en-US" altLang="en-US" sz="1800" dirty="0" err="1">
                <a:solidFill>
                  <a:srgbClr val="7030A0"/>
                </a:solidFill>
              </a:rPr>
              <a:t>initRate</a:t>
            </a:r>
            <a:r>
              <a:rPr lang="en-US" altLang="en-US" sz="18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/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8728" y="3430944"/>
            <a:ext cx="3381535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Each </a:t>
            </a:r>
            <a:r>
              <a:rPr lang="en-US" altLang="zh-CN" sz="1600" dirty="0">
                <a:solidFill>
                  <a:srgbClr val="00B050"/>
                </a:solidFill>
              </a:rPr>
              <a:t>Account </a:t>
            </a:r>
            <a:r>
              <a:rPr lang="en-US" altLang="zh-CN" sz="1600" dirty="0" smtClean="0">
                <a:solidFill>
                  <a:srgbClr val="00B050"/>
                </a:solidFill>
              </a:rPr>
              <a:t>object has the two regular data members 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7465" y="4157123"/>
            <a:ext cx="2856321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</a:rPr>
              <a:t>All </a:t>
            </a:r>
            <a:r>
              <a:rPr lang="en-US" altLang="zh-CN" sz="1600" dirty="0">
                <a:solidFill>
                  <a:srgbClr val="00B0F0"/>
                </a:solidFill>
              </a:rPr>
              <a:t>the Account </a:t>
            </a:r>
            <a:r>
              <a:rPr lang="en-US" altLang="zh-CN" sz="1600" dirty="0" smtClean="0">
                <a:solidFill>
                  <a:srgbClr val="00B0F0"/>
                </a:solidFill>
              </a:rPr>
              <a:t>objects share the only one static member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2052" y="680721"/>
            <a:ext cx="3653659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(1)Static </a:t>
            </a:r>
            <a:r>
              <a:rPr lang="en-US" altLang="zh-CN" sz="1600" dirty="0">
                <a:solidFill>
                  <a:srgbClr val="7030A0"/>
                </a:solidFill>
              </a:rPr>
              <a:t>member functions are not bound to any object;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r>
              <a:rPr lang="en-US" altLang="zh-CN" sz="1600" dirty="0" smtClean="0">
                <a:solidFill>
                  <a:srgbClr val="7030A0"/>
                </a:solidFill>
              </a:rPr>
              <a:t>(2)They </a:t>
            </a:r>
            <a:r>
              <a:rPr lang="en-US" altLang="zh-CN" sz="1600" dirty="0">
                <a:solidFill>
                  <a:srgbClr val="7030A0"/>
                </a:solidFill>
              </a:rPr>
              <a:t>do </a:t>
            </a:r>
            <a:r>
              <a:rPr lang="en-US" altLang="zh-CN" sz="1600" b="1" i="1" dirty="0">
                <a:solidFill>
                  <a:srgbClr val="7030A0"/>
                </a:solidFill>
              </a:rPr>
              <a:t>not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have 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this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pointer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2479710" y="3681182"/>
            <a:ext cx="326730" cy="11628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7671140">
            <a:off x="2572534" y="1246619"/>
            <a:ext cx="326730" cy="11628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1860008">
            <a:off x="3349294" y="4280164"/>
            <a:ext cx="383728" cy="11183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89745" y="2439173"/>
            <a:ext cx="38898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(1)Regular </a:t>
            </a:r>
            <a:r>
              <a:rPr lang="en-US" altLang="zh-CN" sz="1600" dirty="0">
                <a:solidFill>
                  <a:schemeClr val="tx1"/>
                </a:solidFill>
              </a:rPr>
              <a:t>member functions are </a:t>
            </a:r>
            <a:r>
              <a:rPr lang="en-US" altLang="zh-CN" sz="1600" dirty="0" smtClean="0">
                <a:solidFill>
                  <a:schemeClr val="tx1"/>
                </a:solidFill>
              </a:rPr>
              <a:t>related </a:t>
            </a:r>
            <a:r>
              <a:rPr lang="en-US" altLang="zh-CN" sz="1600" dirty="0">
                <a:solidFill>
                  <a:schemeClr val="tx1"/>
                </a:solidFill>
              </a:rPr>
              <a:t>to </a:t>
            </a:r>
            <a:r>
              <a:rPr lang="en-US" altLang="zh-CN" sz="1600" dirty="0" smtClean="0">
                <a:solidFill>
                  <a:schemeClr val="tx1"/>
                </a:solidFill>
              </a:rPr>
              <a:t>some object</a:t>
            </a:r>
            <a:r>
              <a:rPr lang="en-US" altLang="zh-CN" sz="1600" dirty="0">
                <a:solidFill>
                  <a:schemeClr val="tx1"/>
                </a:solidFill>
              </a:rPr>
              <a:t>;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(2)They have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this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pointer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2872220">
            <a:off x="2221447" y="2513269"/>
            <a:ext cx="326730" cy="11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(1)Static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members, not </a:t>
            </a:r>
            <a:r>
              <a:rPr lang="en-US" altLang="zh-CN" sz="2000" dirty="0"/>
              <a:t>part of individual objects of the class </a:t>
            </a:r>
            <a:r>
              <a:rPr lang="en-US" altLang="zh-CN" sz="2000" dirty="0" smtClean="0"/>
              <a:t>type, they </a:t>
            </a:r>
            <a:r>
              <a:rPr lang="en-US" altLang="zh-CN" sz="2000" dirty="0"/>
              <a:t>are </a:t>
            </a:r>
            <a:r>
              <a:rPr lang="en-US" altLang="zh-CN" sz="2000" i="1" dirty="0">
                <a:solidFill>
                  <a:srgbClr val="00B050"/>
                </a:solidFill>
              </a:rPr>
              <a:t>not</a:t>
            </a:r>
            <a:r>
              <a:rPr lang="en-US" altLang="zh-CN" sz="2000" dirty="0">
                <a:solidFill>
                  <a:srgbClr val="00B050"/>
                </a:solidFill>
              </a:rPr>
              <a:t> defined when we create objects of the class.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(2)Static </a:t>
            </a:r>
            <a:r>
              <a:rPr lang="en-US" altLang="zh-CN" sz="2000" dirty="0"/>
              <a:t>data members are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not</a:t>
            </a:r>
            <a:r>
              <a:rPr lang="en-US" altLang="zh-CN" sz="2000" dirty="0" smtClean="0">
                <a:solidFill>
                  <a:srgbClr val="00B050"/>
                </a:solidFill>
              </a:rPr>
              <a:t> initialized </a:t>
            </a:r>
            <a:r>
              <a:rPr lang="en-US" altLang="zh-CN" sz="2000" dirty="0">
                <a:solidFill>
                  <a:srgbClr val="00B050"/>
                </a:solidFill>
              </a:rPr>
              <a:t>by the </a:t>
            </a:r>
            <a:r>
              <a:rPr lang="en-US" altLang="zh-CN" sz="2000" dirty="0" smtClean="0">
                <a:solidFill>
                  <a:srgbClr val="00B050"/>
                </a:solidFill>
              </a:rPr>
              <a:t>class  </a:t>
            </a:r>
            <a:r>
              <a:rPr lang="en-US" altLang="zh-CN" sz="2000" dirty="0">
                <a:solidFill>
                  <a:srgbClr val="00B050"/>
                </a:solidFill>
              </a:rPr>
              <a:t>constructors.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(3)Static </a:t>
            </a:r>
            <a:r>
              <a:rPr lang="en-US" altLang="zh-CN" sz="2000" dirty="0"/>
              <a:t>data members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continue to exist </a:t>
            </a:r>
            <a:r>
              <a:rPr lang="en-US" altLang="zh-CN" sz="2000" dirty="0"/>
              <a:t>until the </a:t>
            </a:r>
            <a:r>
              <a:rPr lang="en-US" altLang="zh-CN" sz="2000" dirty="0" smtClean="0"/>
              <a:t>program completes, </a:t>
            </a:r>
            <a:r>
              <a:rPr lang="en-US" altLang="zh-CN" sz="2000" dirty="0"/>
              <a:t>once they are </a:t>
            </a:r>
            <a:r>
              <a:rPr lang="en-US" altLang="zh-CN" sz="2000" dirty="0" smtClean="0"/>
              <a:t>defined.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</a:t>
            </a:r>
            <a:r>
              <a:rPr lang="en-US" altLang="zh-CN" sz="2400" dirty="0" smtClean="0"/>
              <a:t>: Defining static Data Members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558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075383"/>
            <a:ext cx="6434977" cy="2911200"/>
          </a:xfrm>
        </p:spPr>
        <p:txBody>
          <a:bodyPr/>
          <a:lstStyle/>
          <a:p>
            <a:r>
              <a:rPr lang="en-US" altLang="zh-CN" sz="2000" dirty="0" smtClean="0"/>
              <a:t>(4)In </a:t>
            </a:r>
            <a:r>
              <a:rPr lang="en-US" altLang="zh-CN" sz="2000" dirty="0"/>
              <a:t>general, we may not initialize </a:t>
            </a:r>
            <a:r>
              <a:rPr lang="en-US" altLang="zh-CN" sz="2000" dirty="0" smtClean="0"/>
              <a:t>a static </a:t>
            </a:r>
            <a:r>
              <a:rPr lang="en-US" altLang="zh-CN" sz="2000" dirty="0"/>
              <a:t>member inside the class. </a:t>
            </a:r>
            <a:endParaRPr lang="en-US" altLang="zh-CN" sz="2000" dirty="0" smtClean="0"/>
          </a:p>
          <a:p>
            <a:r>
              <a:rPr lang="en-US" altLang="zh-CN" sz="2000" dirty="0" smtClean="0"/>
              <a:t>(5)Instead</a:t>
            </a:r>
            <a:r>
              <a:rPr lang="en-US" altLang="zh-CN" sz="2000" dirty="0"/>
              <a:t>, we must define and initialize each </a:t>
            </a:r>
            <a:r>
              <a:rPr lang="en-US" altLang="zh-CN" sz="2000" dirty="0" smtClean="0"/>
              <a:t>static data </a:t>
            </a:r>
            <a:r>
              <a:rPr lang="en-US" altLang="zh-CN" sz="2000" dirty="0"/>
              <a:t>member outside the class </a:t>
            </a:r>
            <a:r>
              <a:rPr lang="en-US" altLang="zh-CN" sz="2000" dirty="0" smtClean="0"/>
              <a:t>body, </a:t>
            </a:r>
            <a:r>
              <a:rPr lang="en-US" altLang="zh-CN" sz="2000" b="1" i="1" dirty="0" smtClean="0">
                <a:solidFill>
                  <a:srgbClr val="00B0F0"/>
                </a:solidFill>
              </a:rPr>
              <a:t>regardless of private or public members</a:t>
            </a:r>
            <a:r>
              <a:rPr lang="en-US" altLang="zh-CN" sz="2000" dirty="0" smtClean="0"/>
              <a:t>. </a:t>
            </a:r>
          </a:p>
          <a:p>
            <a:pPr marL="109535" indent="0">
              <a:buNone/>
            </a:pPr>
            <a:r>
              <a:rPr lang="en-US" altLang="zh-CN" sz="2000" dirty="0" smtClean="0"/>
              <a:t>     For example:</a:t>
            </a:r>
          </a:p>
          <a:p>
            <a:pPr marL="109535" indent="0">
              <a:buNone/>
            </a:pPr>
            <a:r>
              <a:rPr lang="en-US" altLang="zh-CN" sz="2000" dirty="0" smtClean="0"/>
              <a:t>	double </a:t>
            </a:r>
            <a:r>
              <a:rPr lang="en-US" altLang="zh-CN" sz="2000" dirty="0">
                <a:solidFill>
                  <a:srgbClr val="00B050"/>
                </a:solidFill>
              </a:rPr>
              <a:t>Account::</a:t>
            </a:r>
            <a:r>
              <a:rPr lang="en-US" altLang="zh-CN" sz="2000" dirty="0" err="1"/>
              <a:t>interestRate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1.75;</a:t>
            </a:r>
            <a:r>
              <a:rPr lang="en-US" altLang="zh-CN" sz="2000" dirty="0" smtClean="0">
                <a:solidFill>
                  <a:srgbClr val="FFFF00"/>
                </a:solidFill>
              </a:rPr>
              <a:t>//literal</a:t>
            </a:r>
          </a:p>
          <a:p>
            <a:pPr marL="109535" indent="0">
              <a:buNone/>
            </a:pPr>
            <a:r>
              <a:rPr lang="en-US" altLang="zh-CN" sz="2000" dirty="0" smtClean="0"/>
              <a:t>	double </a:t>
            </a:r>
            <a:r>
              <a:rPr lang="en-US" altLang="zh-CN" sz="2000" dirty="0">
                <a:solidFill>
                  <a:srgbClr val="00B050"/>
                </a:solidFill>
              </a:rPr>
              <a:t>Account::</a:t>
            </a:r>
            <a:r>
              <a:rPr lang="en-US" altLang="zh-CN" sz="2000" dirty="0" err="1"/>
              <a:t>interestRate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initRate</a:t>
            </a:r>
            <a:r>
              <a:rPr lang="en-US" altLang="zh-CN" sz="2000" dirty="0" smtClean="0"/>
              <a:t>();</a:t>
            </a:r>
          </a:p>
          <a:p>
            <a:pPr marL="109535" indent="0" algn="ctr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		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//calling private static member function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109535" indent="0" algn="ctr">
              <a:buNone/>
            </a:pP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</a:t>
            </a:r>
            <a:r>
              <a:rPr lang="en-US" altLang="zh-CN" sz="2400" dirty="0" smtClean="0"/>
              <a:t>: Defining static Data Members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2386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02" y="1461638"/>
            <a:ext cx="6434977" cy="2911200"/>
          </a:xfrm>
        </p:spPr>
        <p:txBody>
          <a:bodyPr/>
          <a:lstStyle/>
          <a:p>
            <a:r>
              <a:rPr lang="en-US" altLang="zh-CN" sz="2000" dirty="0"/>
              <a:t>(1)We can define a static member </a:t>
            </a:r>
            <a:r>
              <a:rPr lang="en-US" altLang="zh-CN" sz="2000" dirty="0">
                <a:solidFill>
                  <a:srgbClr val="00B050"/>
                </a:solidFill>
              </a:rPr>
              <a:t>function </a:t>
            </a:r>
            <a:r>
              <a:rPr lang="en-US" altLang="zh-CN" sz="2000" dirty="0" smtClean="0">
                <a:solidFill>
                  <a:srgbClr val="00B050"/>
                </a:solidFill>
              </a:rPr>
              <a:t>inside or </a:t>
            </a:r>
            <a:r>
              <a:rPr lang="en-US" altLang="zh-CN" sz="2000" dirty="0">
                <a:solidFill>
                  <a:srgbClr val="00B050"/>
                </a:solidFill>
              </a:rPr>
              <a:t>outside of the class </a:t>
            </a:r>
            <a:r>
              <a:rPr lang="en-US" altLang="zh-CN" sz="2000" dirty="0" smtClean="0">
                <a:solidFill>
                  <a:srgbClr val="00B050"/>
                </a:solidFill>
              </a:rPr>
              <a:t>body</a:t>
            </a:r>
            <a:r>
              <a:rPr lang="en-US" altLang="zh-CN" sz="2000" dirty="0" smtClean="0"/>
              <a:t>, as </a:t>
            </a:r>
            <a:r>
              <a:rPr lang="en-US" altLang="zh-CN" sz="2000" dirty="0"/>
              <a:t>with any other member </a:t>
            </a:r>
            <a:r>
              <a:rPr lang="en-US" altLang="zh-CN" sz="2000" dirty="0" smtClean="0"/>
              <a:t>function. </a:t>
            </a:r>
          </a:p>
          <a:p>
            <a:r>
              <a:rPr lang="en-US" altLang="zh-CN" sz="2000" dirty="0" smtClean="0"/>
              <a:t>(2)When </a:t>
            </a:r>
            <a:r>
              <a:rPr lang="en-US" altLang="zh-CN" sz="2000" dirty="0"/>
              <a:t>we define a static member outside the class, </a:t>
            </a:r>
            <a:r>
              <a:rPr lang="en-US" altLang="zh-CN" sz="2000" dirty="0" smtClean="0"/>
              <a:t>we do </a:t>
            </a:r>
            <a:r>
              <a:rPr lang="en-US" altLang="zh-CN" sz="2000" dirty="0">
                <a:solidFill>
                  <a:srgbClr val="00B050"/>
                </a:solidFill>
              </a:rPr>
              <a:t>not repeat the static keyword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r>
              <a:rPr lang="en-US" altLang="zh-CN" sz="2000" dirty="0" smtClean="0"/>
              <a:t>(3)The </a:t>
            </a:r>
            <a:r>
              <a:rPr lang="en-US" altLang="zh-CN" sz="2000" dirty="0"/>
              <a:t>keyword appears only with </a:t>
            </a:r>
            <a:r>
              <a:rPr lang="en-US" altLang="zh-CN" sz="2000" dirty="0">
                <a:solidFill>
                  <a:srgbClr val="00B050"/>
                </a:solidFill>
              </a:rPr>
              <a:t>the </a:t>
            </a:r>
            <a:r>
              <a:rPr lang="en-US" altLang="zh-CN" sz="2000" dirty="0" smtClean="0">
                <a:solidFill>
                  <a:srgbClr val="00B050"/>
                </a:solidFill>
              </a:rPr>
              <a:t>declaration inside </a:t>
            </a:r>
            <a:r>
              <a:rPr lang="en-US" altLang="zh-CN" sz="2000" dirty="0">
                <a:solidFill>
                  <a:srgbClr val="00B050"/>
                </a:solidFill>
              </a:rPr>
              <a:t>the class </a:t>
            </a:r>
            <a:r>
              <a:rPr lang="en-US" altLang="zh-CN" sz="2000" dirty="0" smtClean="0">
                <a:solidFill>
                  <a:srgbClr val="00B050"/>
                </a:solidFill>
              </a:rPr>
              <a:t>body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Static class members: Defining static </a:t>
            </a:r>
            <a:r>
              <a:rPr lang="en-US" altLang="zh-CN" sz="2400" dirty="0" smtClean="0"/>
              <a:t>Member Functions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6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1890</TotalTime>
  <Words>1704</Words>
  <Application>Microsoft Office PowerPoint</Application>
  <PresentationFormat>Custom</PresentationFormat>
  <Paragraphs>273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Courier New</vt:lpstr>
      <vt:lpstr>仿宋_GB2312</vt:lpstr>
      <vt:lpstr>Montserrat</vt:lpstr>
      <vt:lpstr>Calibri</vt:lpstr>
      <vt:lpstr>Lato</vt:lpstr>
      <vt:lpstr>微软雅黑</vt:lpstr>
      <vt:lpstr>宋体</vt:lpstr>
      <vt:lpstr>Arial</vt:lpstr>
      <vt:lpstr>Wingdings</vt:lpstr>
      <vt:lpstr>Focus</vt:lpstr>
      <vt:lpstr>C++ Programming Design</vt:lpstr>
      <vt:lpstr>#7 Static Class Members and Friends</vt:lpstr>
      <vt:lpstr>Static class members</vt:lpstr>
      <vt:lpstr>Static class members</vt:lpstr>
      <vt:lpstr>Static class members: Declaration</vt:lpstr>
      <vt:lpstr>Static class members: Bank example</vt:lpstr>
      <vt:lpstr>Static class members: Defining static Data Members</vt:lpstr>
      <vt:lpstr>Static class members: Defining static Data Members</vt:lpstr>
      <vt:lpstr>Static class members: Defining static Member Functions</vt:lpstr>
      <vt:lpstr>Static class members: Defining static Member Functions</vt:lpstr>
      <vt:lpstr>Static class members: Using static Member</vt:lpstr>
      <vt:lpstr>Static class members: Using static Member</vt:lpstr>
      <vt:lpstr>Static class members: Using static Member</vt:lpstr>
      <vt:lpstr>Static class members: Difference from ordinary members</vt:lpstr>
      <vt:lpstr>Static class members: Difference from ordinary members</vt:lpstr>
      <vt:lpstr>Static class members: Difference from ordinary members</vt:lpstr>
      <vt:lpstr>Static as Keyword </vt:lpstr>
      <vt:lpstr>Static as Keyword </vt:lpstr>
      <vt:lpstr>Friends</vt:lpstr>
      <vt:lpstr>Friend function</vt:lpstr>
      <vt:lpstr>Friend function: as regular function</vt:lpstr>
      <vt:lpstr>Friend function: as regular function</vt:lpstr>
      <vt:lpstr>Friend function: as member function</vt:lpstr>
      <vt:lpstr>Friend class</vt:lpstr>
      <vt:lpstr>Friend class</vt:lpstr>
      <vt:lpstr>Friend class</vt:lpstr>
      <vt:lpstr>Using friends</vt:lpstr>
      <vt:lpstr>Using friends</vt:lpstr>
      <vt:lpstr>Using friends</vt:lpstr>
      <vt:lpstr>Programming Exercises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180</cp:revision>
  <dcterms:modified xsi:type="dcterms:W3CDTF">2022-10-21T12:33:53Z</dcterms:modified>
</cp:coreProperties>
</file>