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1411" r:id="rId2"/>
    <p:sldId id="1400" r:id="rId3"/>
    <p:sldId id="1401" r:id="rId4"/>
    <p:sldId id="1402" r:id="rId5"/>
    <p:sldId id="1405" r:id="rId6"/>
    <p:sldId id="1408" r:id="rId7"/>
    <p:sldId id="1412" r:id="rId8"/>
    <p:sldId id="1413" r:id="rId9"/>
    <p:sldId id="1414" r:id="rId10"/>
    <p:sldId id="1409" r:id="rId11"/>
    <p:sldId id="1416" r:id="rId12"/>
    <p:sldId id="1417" r:id="rId13"/>
    <p:sldId id="1418" r:id="rId14"/>
    <p:sldId id="1422" r:id="rId15"/>
    <p:sldId id="1419" r:id="rId16"/>
    <p:sldId id="1334" r:id="rId17"/>
    <p:sldId id="1335" r:id="rId18"/>
    <p:sldId id="1336" r:id="rId19"/>
    <p:sldId id="1437" r:id="rId20"/>
    <p:sldId id="1338" r:id="rId21"/>
    <p:sldId id="1339" r:id="rId22"/>
    <p:sldId id="1340" r:id="rId23"/>
    <p:sldId id="1341" r:id="rId24"/>
    <p:sldId id="1342" r:id="rId25"/>
    <p:sldId id="1343" r:id="rId26"/>
    <p:sldId id="1438" r:id="rId27"/>
    <p:sldId id="1443" r:id="rId28"/>
    <p:sldId id="876" r:id="rId29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C9C"/>
    <a:srgbClr val="4CFF4C"/>
    <a:srgbClr val="FF3C3C"/>
    <a:srgbClr val="3A4998"/>
    <a:srgbClr val="5D6AAB"/>
    <a:srgbClr val="00B0F0"/>
    <a:srgbClr val="36369B"/>
    <a:srgbClr val="152961"/>
    <a:srgbClr val="009999"/>
    <a:srgbClr val="132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9" autoAdjust="0"/>
    <p:restoredTop sz="69805" autoAdjust="0"/>
  </p:normalViewPr>
  <p:slideViewPr>
    <p:cSldViewPr snapToObjects="1">
      <p:cViewPr varScale="1">
        <p:scale>
          <a:sx n="106" d="100"/>
          <a:sy n="106" d="100"/>
        </p:scale>
        <p:origin x="3516" y="11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2026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43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304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08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03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控制流测试技术</a:t>
            </a:r>
            <a:endParaRPr lang="en-US" altLang="zh-CN" dirty="0" smtClean="0"/>
          </a:p>
          <a:p>
            <a:r>
              <a:rPr lang="zh-CN" altLang="en-US" dirty="0" smtClean="0"/>
              <a:t>基础是通过程序明智地选择一组测试路径。</a:t>
            </a:r>
          </a:p>
          <a:p>
            <a:r>
              <a:rPr lang="zh-CN" altLang="en-US" dirty="0" smtClean="0"/>
              <a:t>选择的路径集用于实现某种程度的测试彻底性。例如，选择足够的路径以确保每个源语句至少执行一次。</a:t>
            </a:r>
            <a:endParaRPr lang="en-US" altLang="zh-CN" dirty="0" smtClean="0"/>
          </a:p>
          <a:p>
            <a:r>
              <a:rPr lang="zh-CN" altLang="en-US" dirty="0" smtClean="0"/>
              <a:t>最典型的是基于逻辑的覆盖测试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语句覆盖（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Statement Coverage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）定义：在测试时，运行被测程序后，程序中被执行的可执行语句的比率。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）计算公式：语句覆盖率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（至少被执行一次的语句数量）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（可执行的语句总数）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语句覆盖率含义：在测试时，首先设计若干个测试用例，然后运行被测程序，使程序中的每个可执行语句至少执行一次。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）特点：语句覆盖可以检验每个可执行语句，但是即使语句覆盖率达到了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，也会有缺陷发现不了，所以覆盖率只是我们度量的手段。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判定覆盖（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Decision Coverage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分支覆盖率（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Branch Coverage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）定义：在测试时，运行被测程序后，程序中所有判断语句的取真分支和取假分支被执行到的比率。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）计算公式：判定覆盖率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（判定结果被评价的次数）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（判定结果的总数）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条件覆盖率含义：在测试时，首先设计若干个测试用例，然后运行测试程序，使得程序中每个判断的取真分支和取假分支至少经历一次，即判断的真假值均曾被满足。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）特点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）若判定覆盖达到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，则语句覆盖必为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）即使判定覆盖率达到了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，也会有缺陷发现不了。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条件覆盖（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Condition Coverage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）定义：在测试时，运行被测程序后，程序中所有判断语句中每个条件的可能取值（真值和假值）出现过的比率。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）计算公式：条件覆盖率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（条件操作数值至少被评价一次的数量）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（条件操作数值的总数）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条件覆盖率含义：在测试时，首先设计若干个测试用例，然后运行被测试程序，要使每个判断中每个条件的可能取值至少满足一次。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）特点：覆盖条件的测试用例不一定覆盖判定。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判定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条件覆盖（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Decision Condition Coverage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分支条件覆盖（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Branch Condition Coverage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定义：在测试时，运行被测程序后，程序中所有判断语句中每个条件的可能取值（真值和假值）和每个判断本身的判定结果（为真为假）出现的比率。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）计算公式：判定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条件覆盖率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（条件操作数值或判定结果至少被评价一次的数量）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（条件操作数值的总数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判定结果的总数）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判定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条件覆盖率含义：设计足够的测试用例，使得判断中每个条件的所有可能取值至少执行一次，同时每个判断本身的所有可能结果至少执行一次。换言之，即是要求各个判断的所有的可能的取值组合至少执行一次。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）特点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）判定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条件覆盖率实际上就是判定覆盖率和条件覆盖率的组合。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）采用判定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条件覆盖，逻辑表达式中的错误不一定能够查得出来。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dirty="0" smtClean="0"/>
              <a:t>路径覆盖（</a:t>
            </a:r>
            <a:r>
              <a:rPr lang="en-US" altLang="zh-CN" dirty="0" smtClean="0"/>
              <a:t>Path Coverage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1)</a:t>
            </a:r>
            <a:r>
              <a:rPr lang="zh-CN" altLang="en-US" dirty="0" smtClean="0"/>
              <a:t>定义：在测试时，运行被测程序后，程序中所有可能的路径被执行的比率。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）计算公式：路径覆盖率</a:t>
            </a:r>
            <a:r>
              <a:rPr lang="en-US" altLang="zh-CN" dirty="0" smtClean="0"/>
              <a:t>=</a:t>
            </a:r>
            <a:r>
              <a:rPr lang="zh-CN" altLang="en-US" dirty="0" smtClean="0"/>
              <a:t>（至少被执行一次的路径数）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（总的路径数）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路径覆盖率含义：设计足够的测试用例，要求覆盖程序中所有可能的路径。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）特点</a:t>
            </a:r>
          </a:p>
          <a:p>
            <a:r>
              <a:rPr lang="zh-CN" altLang="en-US" dirty="0" smtClean="0"/>
              <a:t>　　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）路径覆盖比判定条件覆盖更强，但是不能包含判定条件覆盖。</a:t>
            </a:r>
          </a:p>
          <a:p>
            <a:r>
              <a:rPr lang="zh-CN" altLang="en-US" dirty="0" smtClean="0"/>
              <a:t>　　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）若路径覆盖率为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，则语句覆盖率、判定覆盖率必为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小结：逻辑覆盖率可以作为软件测试的一个度量，但是，即使达到了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的逻辑覆盖率，仍然无法保证程序的正确性。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67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15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8739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329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Cambria" panose="02040503050406030204" pitchFamily="18" charset="0"/>
              </a:rPr>
              <a:t>Beyond structure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该分析方法重点关注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变量的定义与使用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81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0030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  <a:pPr defTabSz="965200"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626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956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217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Cambria" panose="02040503050406030204" pitchFamily="18" charset="0"/>
              </a:rPr>
              <a:t>All-uses for </a:t>
            </a:r>
            <a:r>
              <a:rPr lang="en-US" altLang="zh-CN" sz="1200" i="1" dirty="0" smtClean="0">
                <a:latin typeface="Cambria" panose="02040503050406030204" pitchFamily="18" charset="0"/>
              </a:rPr>
              <a:t>X</a:t>
            </a:r>
            <a:endParaRPr lang="en-US" altLang="zh-CN" sz="1600" i="1" dirty="0" smtClean="0">
              <a:latin typeface="Cambria" panose="02040503050406030204" pitchFamily="18" charset="0"/>
            </a:endParaRPr>
          </a:p>
          <a:p>
            <a:r>
              <a:rPr lang="en-US" altLang="zh-CN" dirty="0" smtClean="0"/>
              <a:t>1245</a:t>
            </a:r>
          </a:p>
          <a:p>
            <a:r>
              <a:rPr lang="en-US" altLang="zh-CN" dirty="0" smtClean="0"/>
              <a:t>1345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839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086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627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658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85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662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00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转向并不存在的标号</a:t>
            </a:r>
            <a:endParaRPr lang="en-US" altLang="zh-CN" dirty="0" smtClean="0"/>
          </a:p>
          <a:p>
            <a:r>
              <a:rPr lang="zh-CN" altLang="en-US" dirty="0" smtClean="0"/>
              <a:t>没有用的语句标号</a:t>
            </a:r>
            <a:endParaRPr lang="en-US" altLang="zh-CN" dirty="0" smtClean="0"/>
          </a:p>
          <a:p>
            <a:r>
              <a:rPr lang="zh-CN" altLang="en-US" dirty="0" smtClean="0"/>
              <a:t>从程序入口进入后无法到达的语句</a:t>
            </a:r>
            <a:endParaRPr lang="en-US" altLang="zh-CN" dirty="0" smtClean="0"/>
          </a:p>
          <a:p>
            <a:r>
              <a:rPr lang="zh-CN" altLang="en-US" dirty="0" smtClean="0"/>
              <a:t>不能到达退出程序的语句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96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8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82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53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Software Testing and Quality Assurance</a:t>
            </a:r>
            <a:endParaRPr lang="zh-CN" altLang="zh-C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Haiming Liu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liuhaiming@bjtu.edu.cn</a:t>
            </a:r>
            <a:endParaRPr lang="en-US" altLang="zh-CN" sz="1800" b="1" dirty="0">
              <a:solidFill>
                <a:srgbClr val="133984"/>
              </a:solidFill>
              <a:latin typeface="Arial" panose="020B0604020202020204" pitchFamily="34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Beijing Jiaotong University</a:t>
            </a:r>
            <a:endParaRPr lang="zh-CN" altLang="zh-CN" sz="2800" b="1" dirty="0" smtClean="0">
              <a:solidFill>
                <a:srgbClr val="133984"/>
              </a:solidFill>
              <a:latin typeface="Arial" panose="020B0604020202020204" pitchFamily="34" charset="0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6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400" y="1524000"/>
            <a:ext cx="6477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int tb_base64_decode(char*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int in, char*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int on){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extern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int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tb_arrayn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(char []);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static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char table[] = {0x3e};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int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0;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int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v = 0;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char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op =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int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tn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tb_arrayn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(table);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for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0;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in &amp;&amp;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 &amp;&amp;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 != '=';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int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 -43;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if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&gt;=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tn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|| table[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  == 0xff)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return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v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(v &lt;&lt; 6) + table[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if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3){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if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(op -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on)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*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op++ = v &gt;&gt;(6-2*(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3));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  <a:endParaRPr lang="en-US" altLang="zh-C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}</a:t>
            </a:r>
            <a:endParaRPr lang="en-US" altLang="zh-C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return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(op -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zh-CN" altLang="en-US" sz="1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72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200" y="1093488"/>
            <a:ext cx="4800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int tb_base64_decode(char*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int in, char*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int on){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extern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int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tb_arrayn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(char []);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static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char table[] = {0x3e};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int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0;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int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v = 0;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char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op =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int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tn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tb_arrayn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(table);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for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0;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in &amp;&amp;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 &amp;&amp;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 != '=';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int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 -43;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if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&gt;=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tn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|| table[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  == 0xff)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return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v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(v &lt;&lt; 6) + table[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if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3){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if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(op -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on)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*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op++ = v &gt;&gt;(6-2*(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3));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  <a:endParaRPr lang="en-US" altLang="zh-C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}</a:t>
            </a:r>
            <a:endParaRPr lang="en-US" altLang="zh-C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return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(op -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zh-CN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4" name="椭圆 3"/>
          <p:cNvSpPr>
            <a:spLocks noChangeAspect="1"/>
          </p:cNvSpPr>
          <p:nvPr/>
        </p:nvSpPr>
        <p:spPr bwMode="auto">
          <a:xfrm>
            <a:off x="5791200" y="203454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5" name="直接箭头连接符 4"/>
          <p:cNvCxnSpPr>
            <a:stCxn id="4" idx="4"/>
            <a:endCxn id="6" idx="0"/>
          </p:cNvCxnSpPr>
          <p:nvPr/>
        </p:nvCxnSpPr>
        <p:spPr bwMode="auto">
          <a:xfrm>
            <a:off x="6079200" y="574394"/>
            <a:ext cx="0" cy="14815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5791200" y="722548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5791200" y="1179748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5791200" y="2156796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 bwMode="auto">
          <a:xfrm>
            <a:off x="5791200" y="1636948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 bwMode="auto">
          <a:xfrm>
            <a:off x="5791200" y="2668605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 bwMode="auto">
          <a:xfrm>
            <a:off x="5781675" y="373380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8.1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5791200" y="320147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stCxn id="6" idx="4"/>
            <a:endCxn id="7" idx="0"/>
          </p:cNvCxnSpPr>
          <p:nvPr/>
        </p:nvCxnSpPr>
        <p:spPr bwMode="auto">
          <a:xfrm>
            <a:off x="6079200" y="1093488"/>
            <a:ext cx="0" cy="8626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4"/>
            <a:endCxn id="9" idx="0"/>
          </p:cNvCxnSpPr>
          <p:nvPr/>
        </p:nvCxnSpPr>
        <p:spPr bwMode="auto">
          <a:xfrm>
            <a:off x="6079200" y="1550688"/>
            <a:ext cx="0" cy="8626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4"/>
            <a:endCxn id="8" idx="0"/>
          </p:cNvCxnSpPr>
          <p:nvPr/>
        </p:nvCxnSpPr>
        <p:spPr bwMode="auto">
          <a:xfrm>
            <a:off x="6079200" y="2007888"/>
            <a:ext cx="0" cy="14890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4"/>
            <a:endCxn id="10" idx="0"/>
          </p:cNvCxnSpPr>
          <p:nvPr/>
        </p:nvCxnSpPr>
        <p:spPr bwMode="auto">
          <a:xfrm>
            <a:off x="6079200" y="2527736"/>
            <a:ext cx="0" cy="14086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12" idx="0"/>
          </p:cNvCxnSpPr>
          <p:nvPr/>
        </p:nvCxnSpPr>
        <p:spPr bwMode="auto">
          <a:xfrm>
            <a:off x="6079200" y="3039545"/>
            <a:ext cx="0" cy="16192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>
            <a:spLocks noChangeAspect="1"/>
          </p:cNvSpPr>
          <p:nvPr/>
        </p:nvSpPr>
        <p:spPr bwMode="auto">
          <a:xfrm>
            <a:off x="6629400" y="373380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8.2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 bwMode="auto">
          <a:xfrm>
            <a:off x="7467600" y="373380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8.3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 bwMode="auto">
          <a:xfrm>
            <a:off x="6329100" y="4276725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 bwMode="auto">
          <a:xfrm>
            <a:off x="6300525" y="4798460"/>
            <a:ext cx="6813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10.1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 bwMode="auto">
          <a:xfrm>
            <a:off x="7088850" y="4798460"/>
            <a:ext cx="654976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10.2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椭圆 49"/>
          <p:cNvSpPr>
            <a:spLocks noChangeAspect="1"/>
          </p:cNvSpPr>
          <p:nvPr/>
        </p:nvSpPr>
        <p:spPr bwMode="auto">
          <a:xfrm>
            <a:off x="7924800" y="428625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椭圆 50"/>
          <p:cNvSpPr>
            <a:spLocks noChangeAspect="1"/>
          </p:cNvSpPr>
          <p:nvPr/>
        </p:nvSpPr>
        <p:spPr bwMode="auto">
          <a:xfrm>
            <a:off x="6347625" y="5279249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椭圆 51"/>
          <p:cNvSpPr>
            <a:spLocks noChangeAspect="1"/>
          </p:cNvSpPr>
          <p:nvPr/>
        </p:nvSpPr>
        <p:spPr bwMode="auto">
          <a:xfrm>
            <a:off x="6347625" y="570997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椭圆 52"/>
          <p:cNvSpPr>
            <a:spLocks noChangeAspect="1"/>
          </p:cNvSpPr>
          <p:nvPr/>
        </p:nvSpPr>
        <p:spPr bwMode="auto">
          <a:xfrm>
            <a:off x="7205400" y="570997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椭圆 53"/>
          <p:cNvSpPr>
            <a:spLocks noChangeAspect="1"/>
          </p:cNvSpPr>
          <p:nvPr/>
        </p:nvSpPr>
        <p:spPr bwMode="auto">
          <a:xfrm>
            <a:off x="7924800" y="570997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15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椭圆 54"/>
          <p:cNvSpPr>
            <a:spLocks noChangeAspect="1"/>
          </p:cNvSpPr>
          <p:nvPr/>
        </p:nvSpPr>
        <p:spPr bwMode="auto">
          <a:xfrm>
            <a:off x="7205400" y="623331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6" name="椭圆 55"/>
          <p:cNvSpPr>
            <a:spLocks noChangeAspect="1"/>
          </p:cNvSpPr>
          <p:nvPr/>
        </p:nvSpPr>
        <p:spPr bwMode="auto">
          <a:xfrm>
            <a:off x="6367200" y="623727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17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" name="椭圆 56"/>
          <p:cNvSpPr>
            <a:spLocks noChangeAspect="1"/>
          </p:cNvSpPr>
          <p:nvPr/>
        </p:nvSpPr>
        <p:spPr bwMode="auto">
          <a:xfrm>
            <a:off x="7069800" y="3058595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18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58" name="直接箭头连接符 57"/>
          <p:cNvCxnSpPr>
            <a:stCxn id="12" idx="4"/>
            <a:endCxn id="11" idx="0"/>
          </p:cNvCxnSpPr>
          <p:nvPr/>
        </p:nvCxnSpPr>
        <p:spPr bwMode="auto">
          <a:xfrm flipH="1">
            <a:off x="6069675" y="3572410"/>
            <a:ext cx="9525" cy="16139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1" idx="6"/>
            <a:endCxn id="45" idx="2"/>
          </p:cNvCxnSpPr>
          <p:nvPr/>
        </p:nvCxnSpPr>
        <p:spPr bwMode="auto">
          <a:xfrm>
            <a:off x="6357675" y="3919270"/>
            <a:ext cx="271725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5" idx="6"/>
            <a:endCxn id="46" idx="2"/>
          </p:cNvCxnSpPr>
          <p:nvPr/>
        </p:nvCxnSpPr>
        <p:spPr bwMode="auto">
          <a:xfrm>
            <a:off x="7205400" y="3919270"/>
            <a:ext cx="262200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6" idx="4"/>
            <a:endCxn id="47" idx="6"/>
          </p:cNvCxnSpPr>
          <p:nvPr/>
        </p:nvCxnSpPr>
        <p:spPr bwMode="auto">
          <a:xfrm flipH="1">
            <a:off x="6905100" y="4104740"/>
            <a:ext cx="850500" cy="35745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7" idx="4"/>
            <a:endCxn id="48" idx="0"/>
          </p:cNvCxnSpPr>
          <p:nvPr/>
        </p:nvCxnSpPr>
        <p:spPr bwMode="auto">
          <a:xfrm>
            <a:off x="6617100" y="4647665"/>
            <a:ext cx="24075" cy="15079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3" idx="6"/>
            <a:endCxn id="54" idx="2"/>
          </p:cNvCxnSpPr>
          <p:nvPr/>
        </p:nvCxnSpPr>
        <p:spPr bwMode="auto">
          <a:xfrm>
            <a:off x="7781400" y="5895440"/>
            <a:ext cx="143400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1" idx="4"/>
            <a:endCxn id="52" idx="0"/>
          </p:cNvCxnSpPr>
          <p:nvPr/>
        </p:nvCxnSpPr>
        <p:spPr bwMode="auto">
          <a:xfrm>
            <a:off x="6635625" y="5650189"/>
            <a:ext cx="0" cy="5978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48" idx="6"/>
            <a:endCxn id="49" idx="2"/>
          </p:cNvCxnSpPr>
          <p:nvPr/>
        </p:nvCxnSpPr>
        <p:spPr bwMode="auto">
          <a:xfrm>
            <a:off x="6981825" y="4983930"/>
            <a:ext cx="107025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8" idx="7"/>
            <a:endCxn id="50" idx="2"/>
          </p:cNvCxnSpPr>
          <p:nvPr/>
        </p:nvCxnSpPr>
        <p:spPr bwMode="auto">
          <a:xfrm flipV="1">
            <a:off x="6882051" y="4471720"/>
            <a:ext cx="1042749" cy="38106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9" idx="4"/>
            <a:endCxn id="51" idx="6"/>
          </p:cNvCxnSpPr>
          <p:nvPr/>
        </p:nvCxnSpPr>
        <p:spPr bwMode="auto">
          <a:xfrm flipH="1">
            <a:off x="6923625" y="5169400"/>
            <a:ext cx="492713" cy="29531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49" idx="6"/>
            <a:endCxn id="50" idx="3"/>
          </p:cNvCxnSpPr>
          <p:nvPr/>
        </p:nvCxnSpPr>
        <p:spPr bwMode="auto">
          <a:xfrm flipV="1">
            <a:off x="7743826" y="4602867"/>
            <a:ext cx="265327" cy="38106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52" idx="6"/>
            <a:endCxn id="53" idx="2"/>
          </p:cNvCxnSpPr>
          <p:nvPr/>
        </p:nvCxnSpPr>
        <p:spPr bwMode="auto">
          <a:xfrm>
            <a:off x="6923625" y="5895440"/>
            <a:ext cx="281775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54" idx="4"/>
            <a:endCxn id="55" idx="6"/>
          </p:cNvCxnSpPr>
          <p:nvPr/>
        </p:nvCxnSpPr>
        <p:spPr bwMode="auto">
          <a:xfrm flipH="1">
            <a:off x="7781400" y="6080910"/>
            <a:ext cx="431400" cy="33787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53" idx="4"/>
            <a:endCxn id="55" idx="0"/>
          </p:cNvCxnSpPr>
          <p:nvPr/>
        </p:nvCxnSpPr>
        <p:spPr bwMode="auto">
          <a:xfrm>
            <a:off x="7493400" y="6080910"/>
            <a:ext cx="0" cy="1524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55" idx="2"/>
            <a:endCxn id="56" idx="6"/>
          </p:cNvCxnSpPr>
          <p:nvPr/>
        </p:nvCxnSpPr>
        <p:spPr bwMode="auto">
          <a:xfrm flipH="1">
            <a:off x="6943200" y="6418780"/>
            <a:ext cx="262200" cy="396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52" idx="4"/>
            <a:endCxn id="56" idx="0"/>
          </p:cNvCxnSpPr>
          <p:nvPr/>
        </p:nvCxnSpPr>
        <p:spPr bwMode="auto">
          <a:xfrm>
            <a:off x="6635625" y="6080910"/>
            <a:ext cx="19575" cy="15636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56" idx="2"/>
            <a:endCxn id="11" idx="2"/>
          </p:cNvCxnSpPr>
          <p:nvPr/>
        </p:nvCxnSpPr>
        <p:spPr bwMode="auto">
          <a:xfrm rot="10800000">
            <a:off x="5781676" y="3919270"/>
            <a:ext cx="585525" cy="2503470"/>
          </a:xfrm>
          <a:prstGeom prst="bentConnector3">
            <a:avLst>
              <a:gd name="adj1" fmla="val 139042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" idx="7"/>
            <a:endCxn id="57" idx="3"/>
          </p:cNvCxnSpPr>
          <p:nvPr/>
        </p:nvCxnSpPr>
        <p:spPr bwMode="auto">
          <a:xfrm flipV="1">
            <a:off x="6273322" y="3375212"/>
            <a:ext cx="880831" cy="41291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45" idx="0"/>
            <a:endCxn id="57" idx="4"/>
          </p:cNvCxnSpPr>
          <p:nvPr/>
        </p:nvCxnSpPr>
        <p:spPr bwMode="auto">
          <a:xfrm flipV="1">
            <a:off x="6917400" y="3429535"/>
            <a:ext cx="440400" cy="30426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46" idx="0"/>
            <a:endCxn id="57" idx="5"/>
          </p:cNvCxnSpPr>
          <p:nvPr/>
        </p:nvCxnSpPr>
        <p:spPr bwMode="auto">
          <a:xfrm flipH="1" flipV="1">
            <a:off x="7561447" y="3375212"/>
            <a:ext cx="194153" cy="35858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椭圆 132"/>
          <p:cNvSpPr>
            <a:spLocks noChangeAspect="1"/>
          </p:cNvSpPr>
          <p:nvPr/>
        </p:nvSpPr>
        <p:spPr bwMode="auto">
          <a:xfrm>
            <a:off x="8305800" y="301600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34" name="直接箭头连接符 133"/>
          <p:cNvCxnSpPr>
            <a:stCxn id="57" idx="6"/>
            <a:endCxn id="133" idx="2"/>
          </p:cNvCxnSpPr>
          <p:nvPr/>
        </p:nvCxnSpPr>
        <p:spPr bwMode="auto">
          <a:xfrm flipV="1">
            <a:off x="7645800" y="3201470"/>
            <a:ext cx="660000" cy="4259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50" idx="7"/>
            <a:endCxn id="133" idx="4"/>
          </p:cNvCxnSpPr>
          <p:nvPr/>
        </p:nvCxnSpPr>
        <p:spPr bwMode="auto">
          <a:xfrm flipV="1">
            <a:off x="8416447" y="3386940"/>
            <a:ext cx="177353" cy="95363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 bwMode="auto">
          <a:xfrm>
            <a:off x="1477926" y="2895600"/>
            <a:ext cx="2590800" cy="0"/>
          </a:xfrm>
          <a:prstGeom prst="line">
            <a:avLst/>
          </a:prstGeom>
          <a:solidFill>
            <a:srgbClr val="DDDDDD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>
            <a:off x="914400" y="3363472"/>
            <a:ext cx="2590800" cy="0"/>
          </a:xfrm>
          <a:prstGeom prst="line">
            <a:avLst/>
          </a:prstGeom>
          <a:solidFill>
            <a:srgbClr val="DDDDDD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1356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1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1219200" y="477077"/>
            <a:ext cx="3100125" cy="6404756"/>
            <a:chOff x="5705475" y="343569"/>
            <a:chExt cx="3100125" cy="6404756"/>
          </a:xfrm>
        </p:grpSpPr>
        <p:sp>
          <p:nvSpPr>
            <p:cNvPr id="128" name="椭圆 127"/>
            <p:cNvSpPr>
              <a:spLocks noChangeAspect="1"/>
            </p:cNvSpPr>
            <p:nvPr/>
          </p:nvSpPr>
          <p:spPr bwMode="auto">
            <a:xfrm>
              <a:off x="5715000" y="343569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29" name="直接箭头连接符 128"/>
            <p:cNvCxnSpPr>
              <a:stCxn id="128" idx="4"/>
              <a:endCxn id="131" idx="0"/>
            </p:cNvCxnSpPr>
            <p:nvPr/>
          </p:nvCxnSpPr>
          <p:spPr bwMode="auto">
            <a:xfrm>
              <a:off x="6003000" y="714509"/>
              <a:ext cx="0" cy="14815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椭圆 130"/>
            <p:cNvSpPr>
              <a:spLocks noChangeAspect="1"/>
            </p:cNvSpPr>
            <p:nvPr/>
          </p:nvSpPr>
          <p:spPr bwMode="auto">
            <a:xfrm>
              <a:off x="5715000" y="862663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 bwMode="auto">
            <a:xfrm>
              <a:off x="5715000" y="1319863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 bwMode="auto">
            <a:xfrm>
              <a:off x="5715000" y="2296911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 bwMode="auto">
            <a:xfrm>
              <a:off x="5715000" y="1777063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 bwMode="auto">
            <a:xfrm>
              <a:off x="5715000" y="2808720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 bwMode="auto">
            <a:xfrm>
              <a:off x="5705475" y="3873915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8.1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1" name="椭圆 140"/>
            <p:cNvSpPr>
              <a:spLocks noChangeAspect="1"/>
            </p:cNvSpPr>
            <p:nvPr/>
          </p:nvSpPr>
          <p:spPr bwMode="auto">
            <a:xfrm>
              <a:off x="5715000" y="3341585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43" name="直接箭头连接符 142"/>
            <p:cNvCxnSpPr>
              <a:stCxn id="131" idx="4"/>
              <a:endCxn id="132" idx="0"/>
            </p:cNvCxnSpPr>
            <p:nvPr/>
          </p:nvCxnSpPr>
          <p:spPr bwMode="auto">
            <a:xfrm>
              <a:off x="6003000" y="1233603"/>
              <a:ext cx="0" cy="8626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32" idx="4"/>
              <a:endCxn id="136" idx="0"/>
            </p:cNvCxnSpPr>
            <p:nvPr/>
          </p:nvCxnSpPr>
          <p:spPr bwMode="auto">
            <a:xfrm>
              <a:off x="6003000" y="1690803"/>
              <a:ext cx="0" cy="8626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>
              <a:stCxn id="136" idx="4"/>
              <a:endCxn id="135" idx="0"/>
            </p:cNvCxnSpPr>
            <p:nvPr/>
          </p:nvCxnSpPr>
          <p:spPr bwMode="auto">
            <a:xfrm>
              <a:off x="6003000" y="2148003"/>
              <a:ext cx="0" cy="14890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35" idx="4"/>
              <a:endCxn id="138" idx="0"/>
            </p:cNvCxnSpPr>
            <p:nvPr/>
          </p:nvCxnSpPr>
          <p:spPr bwMode="auto">
            <a:xfrm>
              <a:off x="6003000" y="2667851"/>
              <a:ext cx="0" cy="14086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38" idx="4"/>
              <a:endCxn id="141" idx="0"/>
            </p:cNvCxnSpPr>
            <p:nvPr/>
          </p:nvCxnSpPr>
          <p:spPr bwMode="auto">
            <a:xfrm>
              <a:off x="6003000" y="3179660"/>
              <a:ext cx="0" cy="16192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椭圆 147"/>
            <p:cNvSpPr>
              <a:spLocks noChangeAspect="1"/>
            </p:cNvSpPr>
            <p:nvPr/>
          </p:nvSpPr>
          <p:spPr bwMode="auto">
            <a:xfrm>
              <a:off x="6553200" y="3873915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8.2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9" name="椭圆 148"/>
            <p:cNvSpPr>
              <a:spLocks noChangeAspect="1"/>
            </p:cNvSpPr>
            <p:nvPr/>
          </p:nvSpPr>
          <p:spPr bwMode="auto">
            <a:xfrm>
              <a:off x="7391400" y="3873915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8.3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0" name="椭圆 149"/>
            <p:cNvSpPr>
              <a:spLocks noChangeAspect="1"/>
            </p:cNvSpPr>
            <p:nvPr/>
          </p:nvSpPr>
          <p:spPr bwMode="auto">
            <a:xfrm>
              <a:off x="6252900" y="4416840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 bwMode="auto">
            <a:xfrm>
              <a:off x="6224325" y="4938575"/>
              <a:ext cx="6813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10.1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2" name="椭圆 151"/>
            <p:cNvSpPr>
              <a:spLocks noChangeAspect="1"/>
            </p:cNvSpPr>
            <p:nvPr/>
          </p:nvSpPr>
          <p:spPr bwMode="auto">
            <a:xfrm>
              <a:off x="7012650" y="4938575"/>
              <a:ext cx="654976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10.2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 bwMode="auto">
            <a:xfrm>
              <a:off x="7848600" y="4426365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 bwMode="auto">
            <a:xfrm>
              <a:off x="6271425" y="5419364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 bwMode="auto">
            <a:xfrm>
              <a:off x="6271425" y="5850085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6" name="椭圆 155"/>
            <p:cNvSpPr>
              <a:spLocks noChangeAspect="1"/>
            </p:cNvSpPr>
            <p:nvPr/>
          </p:nvSpPr>
          <p:spPr bwMode="auto">
            <a:xfrm>
              <a:off x="7129200" y="5850085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 bwMode="auto">
            <a:xfrm>
              <a:off x="7848600" y="5850085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15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8" name="椭圆 157"/>
            <p:cNvSpPr>
              <a:spLocks noChangeAspect="1"/>
            </p:cNvSpPr>
            <p:nvPr/>
          </p:nvSpPr>
          <p:spPr bwMode="auto">
            <a:xfrm>
              <a:off x="7129200" y="6373425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16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9" name="椭圆 158"/>
            <p:cNvSpPr>
              <a:spLocks noChangeAspect="1"/>
            </p:cNvSpPr>
            <p:nvPr/>
          </p:nvSpPr>
          <p:spPr bwMode="auto">
            <a:xfrm>
              <a:off x="6291000" y="6377385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17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 bwMode="auto">
            <a:xfrm>
              <a:off x="6993600" y="3198710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18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61" name="直接箭头连接符 160"/>
            <p:cNvCxnSpPr>
              <a:stCxn id="141" idx="4"/>
              <a:endCxn id="139" idx="0"/>
            </p:cNvCxnSpPr>
            <p:nvPr/>
          </p:nvCxnSpPr>
          <p:spPr bwMode="auto">
            <a:xfrm flipH="1">
              <a:off x="5993475" y="3712525"/>
              <a:ext cx="9525" cy="16139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39" idx="6"/>
              <a:endCxn id="148" idx="2"/>
            </p:cNvCxnSpPr>
            <p:nvPr/>
          </p:nvCxnSpPr>
          <p:spPr bwMode="auto">
            <a:xfrm>
              <a:off x="6281475" y="4059385"/>
              <a:ext cx="27172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48" idx="6"/>
              <a:endCxn id="149" idx="2"/>
            </p:cNvCxnSpPr>
            <p:nvPr/>
          </p:nvCxnSpPr>
          <p:spPr bwMode="auto">
            <a:xfrm>
              <a:off x="7129200" y="4059385"/>
              <a:ext cx="2622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49" idx="4"/>
              <a:endCxn id="150" idx="6"/>
            </p:cNvCxnSpPr>
            <p:nvPr/>
          </p:nvCxnSpPr>
          <p:spPr bwMode="auto">
            <a:xfrm flipH="1">
              <a:off x="6828900" y="4244855"/>
              <a:ext cx="850500" cy="35745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>
              <a:stCxn id="150" idx="4"/>
              <a:endCxn id="151" idx="0"/>
            </p:cNvCxnSpPr>
            <p:nvPr/>
          </p:nvCxnSpPr>
          <p:spPr bwMode="auto">
            <a:xfrm>
              <a:off x="6540900" y="4787780"/>
              <a:ext cx="24075" cy="15079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56" idx="6"/>
              <a:endCxn id="157" idx="2"/>
            </p:cNvCxnSpPr>
            <p:nvPr/>
          </p:nvCxnSpPr>
          <p:spPr bwMode="auto">
            <a:xfrm>
              <a:off x="7705200" y="6035555"/>
              <a:ext cx="1434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154" idx="4"/>
              <a:endCxn id="155" idx="0"/>
            </p:cNvCxnSpPr>
            <p:nvPr/>
          </p:nvCxnSpPr>
          <p:spPr bwMode="auto">
            <a:xfrm>
              <a:off x="6559425" y="5790304"/>
              <a:ext cx="0" cy="5978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51" idx="6"/>
              <a:endCxn id="152" idx="2"/>
            </p:cNvCxnSpPr>
            <p:nvPr/>
          </p:nvCxnSpPr>
          <p:spPr bwMode="auto">
            <a:xfrm>
              <a:off x="6905625" y="5124045"/>
              <a:ext cx="10702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151" idx="7"/>
              <a:endCxn id="153" idx="2"/>
            </p:cNvCxnSpPr>
            <p:nvPr/>
          </p:nvCxnSpPr>
          <p:spPr bwMode="auto">
            <a:xfrm flipV="1">
              <a:off x="6805851" y="4611835"/>
              <a:ext cx="1042749" cy="38106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箭头连接符 169"/>
            <p:cNvCxnSpPr>
              <a:stCxn id="152" idx="4"/>
              <a:endCxn id="154" idx="6"/>
            </p:cNvCxnSpPr>
            <p:nvPr/>
          </p:nvCxnSpPr>
          <p:spPr bwMode="auto">
            <a:xfrm flipH="1">
              <a:off x="6847425" y="5309515"/>
              <a:ext cx="492713" cy="29531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>
              <a:stCxn id="152" idx="6"/>
              <a:endCxn id="153" idx="3"/>
            </p:cNvCxnSpPr>
            <p:nvPr/>
          </p:nvCxnSpPr>
          <p:spPr bwMode="auto">
            <a:xfrm flipV="1">
              <a:off x="7667626" y="4742982"/>
              <a:ext cx="265327" cy="38106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>
              <a:stCxn id="155" idx="6"/>
              <a:endCxn id="156" idx="2"/>
            </p:cNvCxnSpPr>
            <p:nvPr/>
          </p:nvCxnSpPr>
          <p:spPr bwMode="auto">
            <a:xfrm>
              <a:off x="6847425" y="6035555"/>
              <a:ext cx="28177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57" idx="4"/>
              <a:endCxn id="158" idx="6"/>
            </p:cNvCxnSpPr>
            <p:nvPr/>
          </p:nvCxnSpPr>
          <p:spPr bwMode="auto">
            <a:xfrm flipH="1">
              <a:off x="7705200" y="6221025"/>
              <a:ext cx="431400" cy="33787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>
              <a:stCxn id="156" idx="4"/>
              <a:endCxn id="158" idx="0"/>
            </p:cNvCxnSpPr>
            <p:nvPr/>
          </p:nvCxnSpPr>
          <p:spPr bwMode="auto">
            <a:xfrm>
              <a:off x="7417200" y="6221025"/>
              <a:ext cx="0" cy="15240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stCxn id="158" idx="2"/>
              <a:endCxn id="159" idx="6"/>
            </p:cNvCxnSpPr>
            <p:nvPr/>
          </p:nvCxnSpPr>
          <p:spPr bwMode="auto">
            <a:xfrm flipH="1">
              <a:off x="6867000" y="6558895"/>
              <a:ext cx="262200" cy="396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stCxn id="155" idx="4"/>
              <a:endCxn id="159" idx="0"/>
            </p:cNvCxnSpPr>
            <p:nvPr/>
          </p:nvCxnSpPr>
          <p:spPr bwMode="auto">
            <a:xfrm>
              <a:off x="6559425" y="6221025"/>
              <a:ext cx="19575" cy="15636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肘形连接符 176"/>
            <p:cNvCxnSpPr>
              <a:stCxn id="159" idx="2"/>
              <a:endCxn id="139" idx="2"/>
            </p:cNvCxnSpPr>
            <p:nvPr/>
          </p:nvCxnSpPr>
          <p:spPr bwMode="auto">
            <a:xfrm rot="10800000">
              <a:off x="5705476" y="4059385"/>
              <a:ext cx="585525" cy="2503470"/>
            </a:xfrm>
            <a:prstGeom prst="bentConnector3">
              <a:avLst>
                <a:gd name="adj1" fmla="val 139042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>
              <a:stCxn id="139" idx="7"/>
              <a:endCxn id="160" idx="3"/>
            </p:cNvCxnSpPr>
            <p:nvPr/>
          </p:nvCxnSpPr>
          <p:spPr bwMode="auto">
            <a:xfrm flipV="1">
              <a:off x="6197122" y="3515327"/>
              <a:ext cx="880831" cy="41291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stCxn id="148" idx="0"/>
              <a:endCxn id="160" idx="4"/>
            </p:cNvCxnSpPr>
            <p:nvPr/>
          </p:nvCxnSpPr>
          <p:spPr bwMode="auto">
            <a:xfrm flipV="1">
              <a:off x="6841200" y="3569650"/>
              <a:ext cx="440400" cy="30426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49" idx="0"/>
              <a:endCxn id="160" idx="5"/>
            </p:cNvCxnSpPr>
            <p:nvPr/>
          </p:nvCxnSpPr>
          <p:spPr bwMode="auto">
            <a:xfrm flipH="1" flipV="1">
              <a:off x="7485247" y="3515327"/>
              <a:ext cx="194153" cy="35858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椭圆 180"/>
            <p:cNvSpPr>
              <a:spLocks noChangeAspect="1"/>
            </p:cNvSpPr>
            <p:nvPr/>
          </p:nvSpPr>
          <p:spPr bwMode="auto">
            <a:xfrm>
              <a:off x="8229600" y="3156115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19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82" name="直接箭头连接符 181"/>
            <p:cNvCxnSpPr>
              <a:stCxn id="160" idx="6"/>
              <a:endCxn id="181" idx="2"/>
            </p:cNvCxnSpPr>
            <p:nvPr/>
          </p:nvCxnSpPr>
          <p:spPr bwMode="auto">
            <a:xfrm flipV="1">
              <a:off x="7569600" y="3341585"/>
              <a:ext cx="660000" cy="4259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153" idx="7"/>
              <a:endCxn id="181" idx="4"/>
            </p:cNvCxnSpPr>
            <p:nvPr/>
          </p:nvCxnSpPr>
          <p:spPr bwMode="auto">
            <a:xfrm flipV="1">
              <a:off x="8340247" y="3527055"/>
              <a:ext cx="177353" cy="95363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853752" y="748053"/>
            <a:ext cx="3827463" cy="5023224"/>
            <a:chOff x="4853752" y="748053"/>
            <a:chExt cx="3827463" cy="5023224"/>
          </a:xfrm>
        </p:grpSpPr>
        <p:sp>
          <p:nvSpPr>
            <p:cNvPr id="4" name="椭圆 3"/>
            <p:cNvSpPr>
              <a:spLocks noChangeAspect="1"/>
            </p:cNvSpPr>
            <p:nvPr/>
          </p:nvSpPr>
          <p:spPr bwMode="auto">
            <a:xfrm>
              <a:off x="5581090" y="748053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5" name="直接箭头连接符 4"/>
            <p:cNvCxnSpPr>
              <a:stCxn id="4" idx="4"/>
              <a:endCxn id="184" idx="0"/>
            </p:cNvCxnSpPr>
            <p:nvPr/>
          </p:nvCxnSpPr>
          <p:spPr bwMode="auto">
            <a:xfrm flipH="1">
              <a:off x="5860376" y="1118993"/>
              <a:ext cx="8714" cy="51984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椭圆 10"/>
            <p:cNvSpPr>
              <a:spLocks noChangeAspect="1"/>
            </p:cNvSpPr>
            <p:nvPr/>
          </p:nvSpPr>
          <p:spPr bwMode="auto">
            <a:xfrm>
              <a:off x="5581090" y="289686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8.1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 bwMode="auto">
            <a:xfrm>
              <a:off x="6428815" y="289686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8.2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 bwMode="auto">
            <a:xfrm>
              <a:off x="7267015" y="289686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8.3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 bwMode="auto">
            <a:xfrm>
              <a:off x="6128515" y="3439792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 bwMode="auto">
            <a:xfrm>
              <a:off x="6099940" y="3961527"/>
              <a:ext cx="6813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10.1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 bwMode="auto">
            <a:xfrm>
              <a:off x="6888265" y="3961527"/>
              <a:ext cx="654976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10.2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 bwMode="auto">
            <a:xfrm>
              <a:off x="7724215" y="344931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 bwMode="auto">
            <a:xfrm>
              <a:off x="6147040" y="4442316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 bwMode="auto">
            <a:xfrm>
              <a:off x="6147040" y="48730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 bwMode="auto">
            <a:xfrm>
              <a:off x="7004815" y="48730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 bwMode="auto">
            <a:xfrm>
              <a:off x="7724215" y="48730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15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 bwMode="auto">
            <a:xfrm>
              <a:off x="7004815" y="539637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16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 bwMode="auto">
            <a:xfrm>
              <a:off x="6166615" y="54003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17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 bwMode="auto">
            <a:xfrm>
              <a:off x="6869215" y="2221662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18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59" name="直接箭头连接符 58"/>
            <p:cNvCxnSpPr>
              <a:stCxn id="11" idx="6"/>
              <a:endCxn id="45" idx="2"/>
            </p:cNvCxnSpPr>
            <p:nvPr/>
          </p:nvCxnSpPr>
          <p:spPr bwMode="auto">
            <a:xfrm>
              <a:off x="6157090" y="3082337"/>
              <a:ext cx="27172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5" idx="6"/>
              <a:endCxn id="46" idx="2"/>
            </p:cNvCxnSpPr>
            <p:nvPr/>
          </p:nvCxnSpPr>
          <p:spPr bwMode="auto">
            <a:xfrm>
              <a:off x="7004815" y="3082337"/>
              <a:ext cx="2622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6" idx="4"/>
              <a:endCxn id="47" idx="6"/>
            </p:cNvCxnSpPr>
            <p:nvPr/>
          </p:nvCxnSpPr>
          <p:spPr bwMode="auto">
            <a:xfrm flipH="1">
              <a:off x="6704515" y="3267807"/>
              <a:ext cx="850500" cy="35745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7" idx="4"/>
              <a:endCxn id="48" idx="0"/>
            </p:cNvCxnSpPr>
            <p:nvPr/>
          </p:nvCxnSpPr>
          <p:spPr bwMode="auto">
            <a:xfrm>
              <a:off x="6416515" y="3810732"/>
              <a:ext cx="24075" cy="15079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53" idx="6"/>
              <a:endCxn id="54" idx="2"/>
            </p:cNvCxnSpPr>
            <p:nvPr/>
          </p:nvCxnSpPr>
          <p:spPr bwMode="auto">
            <a:xfrm>
              <a:off x="7580815" y="5058507"/>
              <a:ext cx="1434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51" idx="4"/>
              <a:endCxn id="52" idx="0"/>
            </p:cNvCxnSpPr>
            <p:nvPr/>
          </p:nvCxnSpPr>
          <p:spPr bwMode="auto">
            <a:xfrm>
              <a:off x="6435040" y="4813256"/>
              <a:ext cx="0" cy="5978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48" idx="6"/>
              <a:endCxn id="49" idx="2"/>
            </p:cNvCxnSpPr>
            <p:nvPr/>
          </p:nvCxnSpPr>
          <p:spPr bwMode="auto">
            <a:xfrm>
              <a:off x="6781240" y="4146997"/>
              <a:ext cx="10702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48" idx="7"/>
              <a:endCxn id="50" idx="2"/>
            </p:cNvCxnSpPr>
            <p:nvPr/>
          </p:nvCxnSpPr>
          <p:spPr bwMode="auto">
            <a:xfrm flipV="1">
              <a:off x="6681466" y="3634787"/>
              <a:ext cx="1042749" cy="38106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49" idx="4"/>
              <a:endCxn id="51" idx="6"/>
            </p:cNvCxnSpPr>
            <p:nvPr/>
          </p:nvCxnSpPr>
          <p:spPr bwMode="auto">
            <a:xfrm flipH="1">
              <a:off x="6723040" y="4332467"/>
              <a:ext cx="492713" cy="29531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49" idx="6"/>
              <a:endCxn id="50" idx="3"/>
            </p:cNvCxnSpPr>
            <p:nvPr/>
          </p:nvCxnSpPr>
          <p:spPr bwMode="auto">
            <a:xfrm flipV="1">
              <a:off x="7543241" y="3765934"/>
              <a:ext cx="265327" cy="38106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52" idx="6"/>
              <a:endCxn id="53" idx="2"/>
            </p:cNvCxnSpPr>
            <p:nvPr/>
          </p:nvCxnSpPr>
          <p:spPr bwMode="auto">
            <a:xfrm>
              <a:off x="6723040" y="5058507"/>
              <a:ext cx="28177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54" idx="4"/>
              <a:endCxn id="55" idx="6"/>
            </p:cNvCxnSpPr>
            <p:nvPr/>
          </p:nvCxnSpPr>
          <p:spPr bwMode="auto">
            <a:xfrm flipH="1">
              <a:off x="7580815" y="5243977"/>
              <a:ext cx="431400" cy="33787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53" idx="4"/>
              <a:endCxn id="55" idx="0"/>
            </p:cNvCxnSpPr>
            <p:nvPr/>
          </p:nvCxnSpPr>
          <p:spPr bwMode="auto">
            <a:xfrm>
              <a:off x="7292815" y="5243977"/>
              <a:ext cx="0" cy="15240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55" idx="2"/>
              <a:endCxn id="56" idx="6"/>
            </p:cNvCxnSpPr>
            <p:nvPr/>
          </p:nvCxnSpPr>
          <p:spPr bwMode="auto">
            <a:xfrm flipH="1">
              <a:off x="6742615" y="5581847"/>
              <a:ext cx="262200" cy="396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52" idx="4"/>
              <a:endCxn id="56" idx="0"/>
            </p:cNvCxnSpPr>
            <p:nvPr/>
          </p:nvCxnSpPr>
          <p:spPr bwMode="auto">
            <a:xfrm>
              <a:off x="6435040" y="5243977"/>
              <a:ext cx="19575" cy="15636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肘形连接符 120"/>
            <p:cNvCxnSpPr>
              <a:stCxn id="56" idx="2"/>
              <a:endCxn id="11" idx="2"/>
            </p:cNvCxnSpPr>
            <p:nvPr/>
          </p:nvCxnSpPr>
          <p:spPr bwMode="auto">
            <a:xfrm rot="10800000">
              <a:off x="5581091" y="3082337"/>
              <a:ext cx="585525" cy="2503470"/>
            </a:xfrm>
            <a:prstGeom prst="bentConnector3">
              <a:avLst>
                <a:gd name="adj1" fmla="val 139042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" idx="7"/>
              <a:endCxn id="57" idx="3"/>
            </p:cNvCxnSpPr>
            <p:nvPr/>
          </p:nvCxnSpPr>
          <p:spPr bwMode="auto">
            <a:xfrm flipV="1">
              <a:off x="6072737" y="2538279"/>
              <a:ext cx="880831" cy="41291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45" idx="0"/>
              <a:endCxn id="57" idx="4"/>
            </p:cNvCxnSpPr>
            <p:nvPr/>
          </p:nvCxnSpPr>
          <p:spPr bwMode="auto">
            <a:xfrm flipV="1">
              <a:off x="6716815" y="2592602"/>
              <a:ext cx="440400" cy="30426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46" idx="0"/>
              <a:endCxn id="57" idx="5"/>
            </p:cNvCxnSpPr>
            <p:nvPr/>
          </p:nvCxnSpPr>
          <p:spPr bwMode="auto">
            <a:xfrm flipH="1" flipV="1">
              <a:off x="7360862" y="2538279"/>
              <a:ext cx="194153" cy="35858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椭圆 132"/>
            <p:cNvSpPr>
              <a:spLocks noChangeAspect="1"/>
            </p:cNvSpPr>
            <p:nvPr/>
          </p:nvSpPr>
          <p:spPr bwMode="auto">
            <a:xfrm>
              <a:off x="8105215" y="217906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19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34" name="直接箭头连接符 133"/>
            <p:cNvCxnSpPr>
              <a:stCxn id="57" idx="6"/>
              <a:endCxn id="133" idx="2"/>
            </p:cNvCxnSpPr>
            <p:nvPr/>
          </p:nvCxnSpPr>
          <p:spPr bwMode="auto">
            <a:xfrm flipV="1">
              <a:off x="7445215" y="2364537"/>
              <a:ext cx="660000" cy="4259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>
              <a:stCxn id="50" idx="7"/>
              <a:endCxn id="133" idx="4"/>
            </p:cNvCxnSpPr>
            <p:nvPr/>
          </p:nvCxnSpPr>
          <p:spPr bwMode="auto">
            <a:xfrm flipV="1">
              <a:off x="8215862" y="2550007"/>
              <a:ext cx="177353" cy="95363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椭圆 183"/>
            <p:cNvSpPr>
              <a:spLocks noChangeAspect="1"/>
            </p:cNvSpPr>
            <p:nvPr/>
          </p:nvSpPr>
          <p:spPr bwMode="auto">
            <a:xfrm>
              <a:off x="4853752" y="1638841"/>
              <a:ext cx="2013248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2,3,4,5,6,7,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85" name="直接箭头连接符 184"/>
            <p:cNvCxnSpPr>
              <a:stCxn id="184" idx="4"/>
              <a:endCxn id="11" idx="0"/>
            </p:cNvCxnSpPr>
            <p:nvPr/>
          </p:nvCxnSpPr>
          <p:spPr bwMode="auto">
            <a:xfrm>
              <a:off x="5860376" y="2009781"/>
              <a:ext cx="8714" cy="88708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225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039537" y="1123175"/>
            <a:ext cx="3827463" cy="5023224"/>
            <a:chOff x="4853752" y="748053"/>
            <a:chExt cx="3827463" cy="5023224"/>
          </a:xfrm>
        </p:grpSpPr>
        <p:sp>
          <p:nvSpPr>
            <p:cNvPr id="4" name="椭圆 3"/>
            <p:cNvSpPr>
              <a:spLocks noChangeAspect="1"/>
            </p:cNvSpPr>
            <p:nvPr/>
          </p:nvSpPr>
          <p:spPr bwMode="auto">
            <a:xfrm>
              <a:off x="5581090" y="748053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5" name="直接箭头连接符 4"/>
            <p:cNvCxnSpPr>
              <a:stCxn id="4" idx="4"/>
              <a:endCxn id="184" idx="0"/>
            </p:cNvCxnSpPr>
            <p:nvPr/>
          </p:nvCxnSpPr>
          <p:spPr bwMode="auto">
            <a:xfrm flipH="1">
              <a:off x="5860376" y="1118993"/>
              <a:ext cx="8714" cy="51984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椭圆 10"/>
            <p:cNvSpPr>
              <a:spLocks noChangeAspect="1"/>
            </p:cNvSpPr>
            <p:nvPr/>
          </p:nvSpPr>
          <p:spPr bwMode="auto">
            <a:xfrm>
              <a:off x="5581090" y="289686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8.1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 bwMode="auto">
            <a:xfrm>
              <a:off x="6428815" y="289686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8.2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 bwMode="auto">
            <a:xfrm>
              <a:off x="7267015" y="289686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8.3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 bwMode="auto">
            <a:xfrm>
              <a:off x="6128515" y="3439792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 bwMode="auto">
            <a:xfrm>
              <a:off x="6099940" y="3961527"/>
              <a:ext cx="6813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10.1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 bwMode="auto">
            <a:xfrm>
              <a:off x="6888265" y="3961527"/>
              <a:ext cx="654976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10.2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 bwMode="auto">
            <a:xfrm>
              <a:off x="7724215" y="344931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 bwMode="auto">
            <a:xfrm>
              <a:off x="6147040" y="4442316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 bwMode="auto">
            <a:xfrm>
              <a:off x="6147040" y="48730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 bwMode="auto">
            <a:xfrm>
              <a:off x="7004815" y="48730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 bwMode="auto">
            <a:xfrm>
              <a:off x="7724215" y="48730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15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 bwMode="auto">
            <a:xfrm>
              <a:off x="7004815" y="539637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16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 bwMode="auto">
            <a:xfrm>
              <a:off x="6166615" y="54003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17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 bwMode="auto">
            <a:xfrm>
              <a:off x="6869215" y="2221662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18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59" name="直接箭头连接符 58"/>
            <p:cNvCxnSpPr>
              <a:stCxn id="11" idx="6"/>
              <a:endCxn id="45" idx="2"/>
            </p:cNvCxnSpPr>
            <p:nvPr/>
          </p:nvCxnSpPr>
          <p:spPr bwMode="auto">
            <a:xfrm>
              <a:off x="6157090" y="3082337"/>
              <a:ext cx="27172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5" idx="6"/>
              <a:endCxn id="46" idx="2"/>
            </p:cNvCxnSpPr>
            <p:nvPr/>
          </p:nvCxnSpPr>
          <p:spPr bwMode="auto">
            <a:xfrm>
              <a:off x="7004815" y="3082337"/>
              <a:ext cx="2622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6" idx="4"/>
              <a:endCxn id="47" idx="6"/>
            </p:cNvCxnSpPr>
            <p:nvPr/>
          </p:nvCxnSpPr>
          <p:spPr bwMode="auto">
            <a:xfrm flipH="1">
              <a:off x="6704515" y="3267807"/>
              <a:ext cx="850500" cy="35745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7" idx="4"/>
              <a:endCxn id="48" idx="0"/>
            </p:cNvCxnSpPr>
            <p:nvPr/>
          </p:nvCxnSpPr>
          <p:spPr bwMode="auto">
            <a:xfrm>
              <a:off x="6416515" y="3810732"/>
              <a:ext cx="24075" cy="15079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53" idx="6"/>
              <a:endCxn id="54" idx="2"/>
            </p:cNvCxnSpPr>
            <p:nvPr/>
          </p:nvCxnSpPr>
          <p:spPr bwMode="auto">
            <a:xfrm>
              <a:off x="7580815" y="5058507"/>
              <a:ext cx="1434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51" idx="4"/>
              <a:endCxn id="52" idx="0"/>
            </p:cNvCxnSpPr>
            <p:nvPr/>
          </p:nvCxnSpPr>
          <p:spPr bwMode="auto">
            <a:xfrm>
              <a:off x="6435040" y="4813256"/>
              <a:ext cx="0" cy="5978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48" idx="6"/>
              <a:endCxn id="49" idx="2"/>
            </p:cNvCxnSpPr>
            <p:nvPr/>
          </p:nvCxnSpPr>
          <p:spPr bwMode="auto">
            <a:xfrm>
              <a:off x="6781240" y="4146997"/>
              <a:ext cx="10702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48" idx="7"/>
              <a:endCxn id="50" idx="2"/>
            </p:cNvCxnSpPr>
            <p:nvPr/>
          </p:nvCxnSpPr>
          <p:spPr bwMode="auto">
            <a:xfrm flipV="1">
              <a:off x="6681466" y="3634787"/>
              <a:ext cx="1042749" cy="38106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49" idx="4"/>
              <a:endCxn id="51" idx="6"/>
            </p:cNvCxnSpPr>
            <p:nvPr/>
          </p:nvCxnSpPr>
          <p:spPr bwMode="auto">
            <a:xfrm flipH="1">
              <a:off x="6723040" y="4332467"/>
              <a:ext cx="492713" cy="29531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49" idx="6"/>
              <a:endCxn id="50" idx="3"/>
            </p:cNvCxnSpPr>
            <p:nvPr/>
          </p:nvCxnSpPr>
          <p:spPr bwMode="auto">
            <a:xfrm flipV="1">
              <a:off x="7543241" y="3765934"/>
              <a:ext cx="265327" cy="38106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52" idx="6"/>
              <a:endCxn id="53" idx="2"/>
            </p:cNvCxnSpPr>
            <p:nvPr/>
          </p:nvCxnSpPr>
          <p:spPr bwMode="auto">
            <a:xfrm>
              <a:off x="6723040" y="5058507"/>
              <a:ext cx="28177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54" idx="4"/>
              <a:endCxn id="55" idx="6"/>
            </p:cNvCxnSpPr>
            <p:nvPr/>
          </p:nvCxnSpPr>
          <p:spPr bwMode="auto">
            <a:xfrm flipH="1">
              <a:off x="7580815" y="5243977"/>
              <a:ext cx="431400" cy="33787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53" idx="4"/>
              <a:endCxn id="55" idx="0"/>
            </p:cNvCxnSpPr>
            <p:nvPr/>
          </p:nvCxnSpPr>
          <p:spPr bwMode="auto">
            <a:xfrm>
              <a:off x="7292815" y="5243977"/>
              <a:ext cx="0" cy="15240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55" idx="2"/>
              <a:endCxn id="56" idx="6"/>
            </p:cNvCxnSpPr>
            <p:nvPr/>
          </p:nvCxnSpPr>
          <p:spPr bwMode="auto">
            <a:xfrm flipH="1">
              <a:off x="6742615" y="5581847"/>
              <a:ext cx="262200" cy="396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52" idx="4"/>
              <a:endCxn id="56" idx="0"/>
            </p:cNvCxnSpPr>
            <p:nvPr/>
          </p:nvCxnSpPr>
          <p:spPr bwMode="auto">
            <a:xfrm>
              <a:off x="6435040" y="5243977"/>
              <a:ext cx="19575" cy="15636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肘形连接符 120"/>
            <p:cNvCxnSpPr>
              <a:stCxn id="56" idx="2"/>
              <a:endCxn id="11" idx="2"/>
            </p:cNvCxnSpPr>
            <p:nvPr/>
          </p:nvCxnSpPr>
          <p:spPr bwMode="auto">
            <a:xfrm rot="10800000">
              <a:off x="5581091" y="3082337"/>
              <a:ext cx="585525" cy="2503470"/>
            </a:xfrm>
            <a:prstGeom prst="bentConnector3">
              <a:avLst>
                <a:gd name="adj1" fmla="val 139042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" idx="7"/>
              <a:endCxn id="57" idx="3"/>
            </p:cNvCxnSpPr>
            <p:nvPr/>
          </p:nvCxnSpPr>
          <p:spPr bwMode="auto">
            <a:xfrm flipV="1">
              <a:off x="6072737" y="2538279"/>
              <a:ext cx="880831" cy="41291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45" idx="0"/>
              <a:endCxn id="57" idx="4"/>
            </p:cNvCxnSpPr>
            <p:nvPr/>
          </p:nvCxnSpPr>
          <p:spPr bwMode="auto">
            <a:xfrm flipV="1">
              <a:off x="6716815" y="2592602"/>
              <a:ext cx="440400" cy="30426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46" idx="0"/>
              <a:endCxn id="57" idx="5"/>
            </p:cNvCxnSpPr>
            <p:nvPr/>
          </p:nvCxnSpPr>
          <p:spPr bwMode="auto">
            <a:xfrm flipH="1" flipV="1">
              <a:off x="7360862" y="2538279"/>
              <a:ext cx="194153" cy="35858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椭圆 132"/>
            <p:cNvSpPr>
              <a:spLocks noChangeAspect="1"/>
            </p:cNvSpPr>
            <p:nvPr/>
          </p:nvSpPr>
          <p:spPr bwMode="auto">
            <a:xfrm>
              <a:off x="8105215" y="217906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19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34" name="直接箭头连接符 133"/>
            <p:cNvCxnSpPr>
              <a:stCxn id="57" idx="6"/>
              <a:endCxn id="133" idx="2"/>
            </p:cNvCxnSpPr>
            <p:nvPr/>
          </p:nvCxnSpPr>
          <p:spPr bwMode="auto">
            <a:xfrm flipV="1">
              <a:off x="7445215" y="2364537"/>
              <a:ext cx="660000" cy="4259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>
              <a:stCxn id="50" idx="7"/>
              <a:endCxn id="133" idx="4"/>
            </p:cNvCxnSpPr>
            <p:nvPr/>
          </p:nvCxnSpPr>
          <p:spPr bwMode="auto">
            <a:xfrm flipV="1">
              <a:off x="8215862" y="2550007"/>
              <a:ext cx="177353" cy="95363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椭圆 183"/>
            <p:cNvSpPr>
              <a:spLocks noChangeAspect="1"/>
            </p:cNvSpPr>
            <p:nvPr/>
          </p:nvSpPr>
          <p:spPr bwMode="auto">
            <a:xfrm>
              <a:off x="4853752" y="1638841"/>
              <a:ext cx="2013248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2,3,4,5,6,7,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85" name="直接箭头连接符 184"/>
            <p:cNvCxnSpPr>
              <a:stCxn id="184" idx="4"/>
              <a:endCxn id="11" idx="0"/>
            </p:cNvCxnSpPr>
            <p:nvPr/>
          </p:nvCxnSpPr>
          <p:spPr bwMode="auto">
            <a:xfrm>
              <a:off x="5860376" y="2009781"/>
              <a:ext cx="8714" cy="88708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Rectangle 17"/>
          <p:cNvSpPr>
            <a:spLocks noChangeArrowheads="1"/>
          </p:cNvSpPr>
          <p:nvPr/>
        </p:nvSpPr>
        <p:spPr bwMode="auto">
          <a:xfrm>
            <a:off x="4274471" y="3100962"/>
            <a:ext cx="85273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sz="1400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endParaRPr lang="en-US" altLang="zh-CN" sz="14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Rectangle 17"/>
          <p:cNvSpPr>
            <a:spLocks noChangeArrowheads="1"/>
          </p:cNvSpPr>
          <p:nvPr/>
        </p:nvSpPr>
        <p:spPr bwMode="auto">
          <a:xfrm>
            <a:off x="4967025" y="3021100"/>
            <a:ext cx="85273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sz="1400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lang="en-US" altLang="zh-CN" sz="14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Rectangle 17"/>
          <p:cNvSpPr>
            <a:spLocks noChangeArrowheads="1"/>
          </p:cNvSpPr>
          <p:nvPr/>
        </p:nvSpPr>
        <p:spPr bwMode="auto">
          <a:xfrm>
            <a:off x="5832167" y="2966777"/>
            <a:ext cx="85273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sz="1400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endParaRPr lang="en-US" altLang="zh-CN" sz="14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5204633" y="4143598"/>
            <a:ext cx="85273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sz="1400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endParaRPr lang="en-US" altLang="zh-CN" sz="14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Rectangle 17"/>
          <p:cNvSpPr>
            <a:spLocks noChangeArrowheads="1"/>
          </p:cNvSpPr>
          <p:nvPr/>
        </p:nvSpPr>
        <p:spPr bwMode="auto">
          <a:xfrm>
            <a:off x="4548805" y="5470247"/>
            <a:ext cx="85273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sz="1400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</a:t>
            </a:r>
            <a:endParaRPr lang="en-US" altLang="zh-CN" sz="14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Rectangle 17"/>
          <p:cNvSpPr>
            <a:spLocks noChangeArrowheads="1"/>
          </p:cNvSpPr>
          <p:nvPr/>
        </p:nvSpPr>
        <p:spPr bwMode="auto">
          <a:xfrm>
            <a:off x="5483633" y="5466287"/>
            <a:ext cx="85273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sz="1400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  <a:endParaRPr lang="en-US" altLang="zh-CN" sz="14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Rectangle 17"/>
          <p:cNvSpPr>
            <a:spLocks noChangeArrowheads="1"/>
          </p:cNvSpPr>
          <p:nvPr/>
        </p:nvSpPr>
        <p:spPr bwMode="auto">
          <a:xfrm>
            <a:off x="3628508" y="4453211"/>
            <a:ext cx="85273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sz="1400" dirty="0">
                <a:solidFill>
                  <a:srgbClr val="1325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  <a:endParaRPr lang="en-US" altLang="zh-CN" sz="14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02" name="Rectangle 17"/>
          <p:cNvSpPr>
            <a:spLocks noChangeArrowheads="1"/>
          </p:cNvSpPr>
          <p:nvPr/>
        </p:nvSpPr>
        <p:spPr bwMode="auto">
          <a:xfrm>
            <a:off x="2514600" y="4640350"/>
            <a:ext cx="85273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sz="1400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  <a:endParaRPr lang="en-US" altLang="zh-CN" sz="14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662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7" grpId="0"/>
      <p:bldP spid="98" grpId="0"/>
      <p:bldP spid="99" grpId="0"/>
      <p:bldP spid="100" grpId="0"/>
      <p:bldP spid="101" grpId="0"/>
      <p:bldP spid="1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White-Box Testing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533400" y="1752600"/>
            <a:ext cx="811314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/>
            <a:r>
              <a:rPr lang="en-US" altLang="zh-CN" b="1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Statement coverage</a:t>
            </a: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 </a:t>
            </a:r>
            <a:endParaRPr lang="en-US" altLang="zh-CN" b="1" dirty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endParaRPr lang="en-US" altLang="zh-CN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/>
            <a:r>
              <a:rPr lang="en-US" altLang="zh-CN" b="1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Branch </a:t>
            </a:r>
            <a:r>
              <a:rPr lang="en-US" altLang="zh-CN" b="1" dirty="0" smtClean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Coverage/</a:t>
            </a:r>
            <a:r>
              <a:rPr lang="en-US" altLang="zh-CN" b="1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Decision Coverage</a:t>
            </a:r>
            <a:endParaRPr lang="en-US" altLang="zh-CN" b="1" dirty="0" smtClean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/>
            <a:r>
              <a:rPr lang="en-US" altLang="zh-CN" b="1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Condition Coverage </a:t>
            </a:r>
          </a:p>
          <a:p>
            <a:pPr marL="0" indent="0"/>
            <a:endParaRPr lang="en-US" altLang="zh-CN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/>
            <a:r>
              <a:rPr lang="en-US" altLang="zh-CN" b="1" dirty="0" smtClean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Decision </a:t>
            </a:r>
            <a:r>
              <a:rPr lang="en-US" altLang="zh-CN" b="1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Condition </a:t>
            </a:r>
            <a:r>
              <a:rPr lang="en-US" altLang="zh-CN" b="1" dirty="0" smtClean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Coverage/Branch </a:t>
            </a:r>
            <a:r>
              <a:rPr lang="en-US" altLang="zh-CN" b="1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Condition </a:t>
            </a:r>
            <a:r>
              <a:rPr lang="en-US" altLang="zh-CN" b="1" dirty="0" smtClean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Coverage</a:t>
            </a:r>
          </a:p>
          <a:p>
            <a:pPr marL="0" indent="0"/>
            <a:endParaRPr lang="en-US" altLang="zh-CN" b="1" dirty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/>
            <a:r>
              <a:rPr lang="en-US" altLang="zh-CN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Path </a:t>
            </a:r>
            <a:r>
              <a:rPr lang="en-US" altLang="zh-CN" b="1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Coverage</a:t>
            </a:r>
            <a:endParaRPr lang="en-US" altLang="zh-CN" b="1" dirty="0" smtClean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/>
            <a:endParaRPr lang="en-US" altLang="zh-CN" b="1" dirty="0" smtClean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/>
            <a:endParaRPr lang="en-US" altLang="zh-CN" b="1" dirty="0" smtClean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4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6822" y="1800285"/>
            <a:ext cx="8157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basic concepts and theories of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4:    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the specification</a:t>
            </a:r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5-8:        Black Box Testing 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Week 9-12:      White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Box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13: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Integration Testing and System Testing 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13: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Usability Testing and Accessibility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14:      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Security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14: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Mutation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15: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Software Quality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16:	Review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30973"/>
            <a:ext cx="6705600" cy="838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16 Weeks Plan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8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068" y="2486134"/>
            <a:ext cx="6858000" cy="1332526"/>
          </a:xfrm>
        </p:spPr>
        <p:txBody>
          <a:bodyPr anchor="ctr"/>
          <a:lstStyle/>
          <a:p>
            <a:r>
              <a:rPr lang="en-US" altLang="zh-CN" dirty="0" smtClean="0">
                <a:latin typeface="Cambria" panose="02040503050406030204" pitchFamily="18" charset="0"/>
              </a:rPr>
              <a:t>Data Flow Testing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96" y="199452"/>
            <a:ext cx="4505704" cy="994172"/>
          </a:xfrm>
        </p:spPr>
        <p:txBody>
          <a:bodyPr/>
          <a:lstStyle/>
          <a:p>
            <a:r>
              <a:rPr lang="en-US" sz="3600" dirty="0" smtClean="0">
                <a:latin typeface="Cambria" panose="02040503050406030204" pitchFamily="18" charset="0"/>
              </a:rPr>
              <a:t>Data Flow</a:t>
            </a:r>
            <a:r>
              <a:rPr lang="en-US" altLang="zh-CN" sz="3600" dirty="0">
                <a:latin typeface="Cambria" panose="02040503050406030204" pitchFamily="18" charset="0"/>
              </a:rPr>
              <a:t> Testing</a:t>
            </a:r>
            <a:endParaRPr lang="en-US" sz="3600" dirty="0" smtClean="0">
              <a:latin typeface="Cambria" panose="02040503050406030204" pitchFamily="18" charset="0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417747" y="1516011"/>
            <a:ext cx="6093759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 smtClean="0">
                <a:latin typeface="Cambria" panose="02040503050406030204" pitchFamily="18" charset="0"/>
              </a:rPr>
              <a:t>Goal</a:t>
            </a:r>
            <a:r>
              <a:rPr lang="en-US" dirty="0">
                <a:latin typeface="Cambria" panose="02040503050406030204" pitchFamily="18" charset="0"/>
              </a:rPr>
              <a:t>: Try to ensure that values are computed and used correctly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6151985" y="1281767"/>
            <a:ext cx="2331050" cy="4327473"/>
            <a:chOff x="404813" y="757238"/>
            <a:chExt cx="2657475" cy="5689600"/>
          </a:xfrm>
        </p:grpSpPr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1309688" y="757238"/>
              <a:ext cx="574675" cy="825500"/>
              <a:chOff x="4466" y="495"/>
              <a:chExt cx="362" cy="520"/>
            </a:xfrm>
          </p:grpSpPr>
          <p:grpSp>
            <p:nvGrpSpPr>
              <p:cNvPr id="85" name="Group 9"/>
              <p:cNvGrpSpPr>
                <a:grpSpLocks/>
              </p:cNvGrpSpPr>
              <p:nvPr/>
            </p:nvGrpSpPr>
            <p:grpSpPr bwMode="auto">
              <a:xfrm>
                <a:off x="4466" y="689"/>
                <a:ext cx="362" cy="326"/>
                <a:chOff x="3826" y="2684"/>
                <a:chExt cx="362" cy="326"/>
              </a:xfrm>
            </p:grpSpPr>
            <p:sp>
              <p:nvSpPr>
                <p:cNvPr id="87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sp>
            <p:nvSpPr>
              <p:cNvPr id="86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" name="Group 29"/>
            <p:cNvGrpSpPr>
              <a:grpSpLocks/>
            </p:cNvGrpSpPr>
            <p:nvPr/>
          </p:nvGrpSpPr>
          <p:grpSpPr bwMode="auto">
            <a:xfrm>
              <a:off x="1309688" y="1535113"/>
              <a:ext cx="574675" cy="1004887"/>
              <a:chOff x="4466" y="985"/>
              <a:chExt cx="362" cy="633"/>
            </a:xfrm>
          </p:grpSpPr>
          <p:grpSp>
            <p:nvGrpSpPr>
              <p:cNvPr id="81" name="Group 21"/>
              <p:cNvGrpSpPr>
                <a:grpSpLocks/>
              </p:cNvGrpSpPr>
              <p:nvPr/>
            </p:nvGrpSpPr>
            <p:grpSpPr bwMode="auto">
              <a:xfrm>
                <a:off x="4466" y="1292"/>
                <a:ext cx="362" cy="326"/>
                <a:chOff x="4276" y="1746"/>
                <a:chExt cx="362" cy="326"/>
              </a:xfrm>
            </p:grpSpPr>
            <p:sp>
              <p:nvSpPr>
                <p:cNvPr id="83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2</a:t>
                  </a:r>
                </a:p>
              </p:txBody>
            </p:sp>
          </p:grpSp>
          <p:cxnSp>
            <p:nvCxnSpPr>
              <p:cNvPr id="82" name="AutoShape 48"/>
              <p:cNvCxnSpPr>
                <a:cxnSpLocks noChangeShapeType="1"/>
                <a:stCxn id="87" idx="4"/>
                <a:endCxn id="83" idx="0"/>
              </p:cNvCxnSpPr>
              <p:nvPr/>
            </p:nvCxnSpPr>
            <p:spPr bwMode="auto">
              <a:xfrm rot="5400000">
                <a:off x="4502" y="1136"/>
                <a:ext cx="307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0" name="Group 34"/>
            <p:cNvGrpSpPr>
              <a:grpSpLocks/>
            </p:cNvGrpSpPr>
            <p:nvPr/>
          </p:nvGrpSpPr>
          <p:grpSpPr bwMode="auto">
            <a:xfrm>
              <a:off x="1309688" y="2493963"/>
              <a:ext cx="574675" cy="1004887"/>
              <a:chOff x="4466" y="1589"/>
              <a:chExt cx="362" cy="633"/>
            </a:xfrm>
          </p:grpSpPr>
          <p:grpSp>
            <p:nvGrpSpPr>
              <p:cNvPr id="77" name="Group 27"/>
              <p:cNvGrpSpPr>
                <a:grpSpLocks/>
              </p:cNvGrpSpPr>
              <p:nvPr/>
            </p:nvGrpSpPr>
            <p:grpSpPr bwMode="auto">
              <a:xfrm>
                <a:off x="4466" y="1896"/>
                <a:ext cx="362" cy="326"/>
                <a:chOff x="4276" y="1746"/>
                <a:chExt cx="362" cy="326"/>
              </a:xfrm>
            </p:grpSpPr>
            <p:sp>
              <p:nvSpPr>
                <p:cNvPr id="79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3</a:t>
                  </a:r>
                </a:p>
              </p:txBody>
            </p:sp>
          </p:grpSp>
          <p:cxnSp>
            <p:nvCxnSpPr>
              <p:cNvPr id="78" name="AutoShape 49"/>
              <p:cNvCxnSpPr>
                <a:cxnSpLocks noChangeShapeType="1"/>
                <a:stCxn id="83" idx="4"/>
                <a:endCxn id="79" idx="0"/>
              </p:cNvCxnSpPr>
              <p:nvPr/>
            </p:nvCxnSpPr>
            <p:spPr bwMode="auto">
              <a:xfrm rot="5400000">
                <a:off x="4501" y="1740"/>
                <a:ext cx="308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" name="Group 37"/>
            <p:cNvGrpSpPr>
              <a:grpSpLocks/>
            </p:cNvGrpSpPr>
            <p:nvPr/>
          </p:nvGrpSpPr>
          <p:grpSpPr bwMode="auto">
            <a:xfrm>
              <a:off x="1914525" y="3937000"/>
              <a:ext cx="574675" cy="517525"/>
              <a:chOff x="4276" y="1746"/>
              <a:chExt cx="362" cy="326"/>
            </a:xfrm>
          </p:grpSpPr>
          <p:sp>
            <p:nvSpPr>
              <p:cNvPr id="75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500">
                  <a:latin typeface="Cambria" panose="02040503050406030204" pitchFamily="18" charset="0"/>
                </a:endParaRPr>
              </a:p>
            </p:txBody>
          </p:sp>
          <p:sp>
            <p:nvSpPr>
              <p:cNvPr id="76" name="Text Box 39"/>
              <p:cNvSpPr txBox="1">
                <a:spLocks noChangeArrowheads="1"/>
              </p:cNvSpPr>
              <p:nvPr/>
            </p:nvSpPr>
            <p:spPr bwMode="auto">
              <a:xfrm>
                <a:off x="4276" y="1769"/>
                <a:ext cx="28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/>
                <a:r>
                  <a:rPr lang="en-US" altLang="en-US" sz="15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</a:t>
                </a:r>
              </a:p>
            </p:txBody>
          </p:sp>
        </p:grpSp>
        <p:cxnSp>
          <p:nvCxnSpPr>
            <p:cNvPr id="52" name="AutoShape 52"/>
            <p:cNvCxnSpPr>
              <a:cxnSpLocks noChangeShapeType="1"/>
            </p:cNvCxnSpPr>
            <p:nvPr/>
          </p:nvCxnSpPr>
          <p:spPr bwMode="auto">
            <a:xfrm>
              <a:off x="1893888" y="3216275"/>
              <a:ext cx="317500" cy="71120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3" name="Group 44"/>
            <p:cNvGrpSpPr>
              <a:grpSpLocks/>
            </p:cNvGrpSpPr>
            <p:nvPr/>
          </p:nvGrpSpPr>
          <p:grpSpPr bwMode="auto">
            <a:xfrm>
              <a:off x="404813" y="3216275"/>
              <a:ext cx="1012825" cy="982663"/>
              <a:chOff x="3896" y="2044"/>
              <a:chExt cx="638" cy="619"/>
            </a:xfrm>
          </p:grpSpPr>
          <p:grpSp>
            <p:nvGrpSpPr>
              <p:cNvPr id="70" name="Group 24"/>
              <p:cNvGrpSpPr>
                <a:grpSpLocks/>
              </p:cNvGrpSpPr>
              <p:nvPr/>
            </p:nvGrpSpPr>
            <p:grpSpPr bwMode="auto">
              <a:xfrm>
                <a:off x="3896" y="2337"/>
                <a:ext cx="362" cy="326"/>
                <a:chOff x="4276" y="1746"/>
                <a:chExt cx="362" cy="326"/>
              </a:xfrm>
            </p:grpSpPr>
            <p:sp>
              <p:nvSpPr>
                <p:cNvPr id="73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cxnSp>
            <p:nvCxnSpPr>
              <p:cNvPr id="71" name="AutoShape 50"/>
              <p:cNvCxnSpPr>
                <a:cxnSpLocks noChangeShapeType="1"/>
                <a:stCxn id="79" idx="3"/>
                <a:endCxn id="73" idx="7"/>
              </p:cNvCxnSpPr>
              <p:nvPr/>
            </p:nvCxnSpPr>
            <p:spPr bwMode="auto">
              <a:xfrm rot="5400000">
                <a:off x="4255" y="2101"/>
                <a:ext cx="232" cy="32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AutoShape 53"/>
              <p:cNvCxnSpPr>
                <a:cxnSpLocks noChangeShapeType="1"/>
                <a:stCxn id="73" idx="2"/>
                <a:endCxn id="79" idx="2"/>
              </p:cNvCxnSpPr>
              <p:nvPr/>
            </p:nvCxnSpPr>
            <p:spPr bwMode="auto">
              <a:xfrm rot="10800000" flipH="1">
                <a:off x="3908" y="2044"/>
                <a:ext cx="575" cy="441"/>
              </a:xfrm>
              <a:prstGeom prst="curvedConnector3">
                <a:avLst>
                  <a:gd name="adj1" fmla="val -2505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1914525" y="4406900"/>
              <a:ext cx="574675" cy="1008063"/>
              <a:chOff x="4979" y="2794"/>
              <a:chExt cx="362" cy="635"/>
            </a:xfrm>
          </p:grpSpPr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4979" y="3103"/>
                <a:ext cx="362" cy="326"/>
                <a:chOff x="4276" y="1746"/>
                <a:chExt cx="362" cy="326"/>
              </a:xfrm>
            </p:grpSpPr>
            <p:sp>
              <p:nvSpPr>
                <p:cNvPr id="68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6</a:t>
                  </a:r>
                </a:p>
              </p:txBody>
            </p:sp>
          </p:grpSp>
          <p:cxnSp>
            <p:nvCxnSpPr>
              <p:cNvPr id="67" name="AutoShape 54"/>
              <p:cNvCxnSpPr>
                <a:cxnSpLocks noChangeShapeType="1"/>
                <a:stCxn id="75" idx="4"/>
                <a:endCxn id="68" idx="0"/>
              </p:cNvCxnSpPr>
              <p:nvPr/>
            </p:nvCxnSpPr>
            <p:spPr bwMode="auto">
              <a:xfrm rot="5400000">
                <a:off x="5014" y="2946"/>
                <a:ext cx="309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5" name="Group 55"/>
            <p:cNvGrpSpPr>
              <a:grpSpLocks/>
            </p:cNvGrpSpPr>
            <p:nvPr/>
          </p:nvGrpSpPr>
          <p:grpSpPr bwMode="auto">
            <a:xfrm>
              <a:off x="2487613" y="5132388"/>
              <a:ext cx="574675" cy="1314450"/>
              <a:chOff x="5345" y="3199"/>
              <a:chExt cx="362" cy="828"/>
            </a:xfrm>
          </p:grpSpPr>
          <p:grpSp>
            <p:nvGrpSpPr>
              <p:cNvPr id="62" name="Group 6"/>
              <p:cNvGrpSpPr>
                <a:grpSpLocks/>
              </p:cNvGrpSpPr>
              <p:nvPr/>
            </p:nvGrpSpPr>
            <p:grpSpPr bwMode="auto">
              <a:xfrm>
                <a:off x="5345" y="3701"/>
                <a:ext cx="362" cy="326"/>
                <a:chOff x="4726" y="2684"/>
                <a:chExt cx="362" cy="326"/>
              </a:xfrm>
            </p:grpSpPr>
            <p:sp>
              <p:nvSpPr>
                <p:cNvPr id="64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7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8</a:t>
                  </a:r>
                </a:p>
              </p:txBody>
            </p:sp>
          </p:grpSp>
          <p:cxnSp>
            <p:nvCxnSpPr>
              <p:cNvPr id="63" name="AutoShape 55"/>
              <p:cNvCxnSpPr>
                <a:cxnSpLocks noChangeShapeType="1"/>
                <a:stCxn id="68" idx="6"/>
                <a:endCxn id="64" idx="0"/>
              </p:cNvCxnSpPr>
              <p:nvPr/>
            </p:nvCxnSpPr>
            <p:spPr bwMode="auto">
              <a:xfrm>
                <a:off x="5351" y="3199"/>
                <a:ext cx="181" cy="502"/>
              </a:xfrm>
              <a:prstGeom prst="curvedConnector2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6" name="Group 60"/>
            <p:cNvGrpSpPr>
              <a:grpSpLocks/>
            </p:cNvGrpSpPr>
            <p:nvPr/>
          </p:nvGrpSpPr>
          <p:grpSpPr bwMode="auto">
            <a:xfrm>
              <a:off x="1101725" y="5132388"/>
              <a:ext cx="920750" cy="1241425"/>
              <a:chOff x="4467" y="3251"/>
              <a:chExt cx="580" cy="782"/>
            </a:xfrm>
          </p:grpSpPr>
          <p:grpSp>
            <p:nvGrpSpPr>
              <p:cNvPr id="57" name="Group 43"/>
              <p:cNvGrpSpPr>
                <a:grpSpLocks/>
              </p:cNvGrpSpPr>
              <p:nvPr/>
            </p:nvGrpSpPr>
            <p:grpSpPr bwMode="auto">
              <a:xfrm>
                <a:off x="4467" y="3707"/>
                <a:ext cx="362" cy="326"/>
                <a:chOff x="4276" y="1746"/>
                <a:chExt cx="362" cy="326"/>
              </a:xfrm>
            </p:grpSpPr>
            <p:sp>
              <p:nvSpPr>
                <p:cNvPr id="60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cxnSp>
            <p:nvCxnSpPr>
              <p:cNvPr id="58" name="AutoShape 56"/>
              <p:cNvCxnSpPr>
                <a:cxnSpLocks noChangeShapeType="1"/>
                <a:stCxn id="68" idx="3"/>
                <a:endCxn id="60" idx="7"/>
              </p:cNvCxnSpPr>
              <p:nvPr/>
            </p:nvCxnSpPr>
            <p:spPr bwMode="auto">
              <a:xfrm rot="5400000">
                <a:off x="4715" y="3418"/>
                <a:ext cx="395" cy="26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57"/>
              <p:cNvCxnSpPr>
                <a:cxnSpLocks noChangeShapeType="1"/>
                <a:stCxn id="60" idx="2"/>
                <a:endCxn id="68" idx="2"/>
              </p:cNvCxnSpPr>
              <p:nvPr/>
            </p:nvCxnSpPr>
            <p:spPr bwMode="auto">
              <a:xfrm rot="10800000" flipH="1">
                <a:off x="4479" y="3251"/>
                <a:ext cx="517" cy="604"/>
              </a:xfrm>
              <a:prstGeom prst="curvedConnector3">
                <a:avLst>
                  <a:gd name="adj1" fmla="val -2786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7683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1878157"/>
          </a:xfrm>
          <a:noFill/>
        </p:spPr>
        <p:txBody>
          <a:bodyPr>
            <a:no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Definition (def) : </a:t>
            </a:r>
            <a:b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A location where a value for a variable is stored into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memory</a:t>
            </a:r>
          </a:p>
          <a:p>
            <a:r>
              <a:rPr kumimoji="1"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Use </a:t>
            </a:r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: </a:t>
            </a:r>
            <a:r>
              <a:rPr kumimoji="1" lang="en-US" altLang="zh-CN" sz="24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4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A location where a variable’s value is accessed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65909" y="197642"/>
            <a:ext cx="3620691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sz="3600" dirty="0" smtClean="0">
                <a:latin typeface="Cambria" panose="02040503050406030204" pitchFamily="18" charset="0"/>
              </a:rPr>
              <a:t>Data Flow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49139" y="3437336"/>
            <a:ext cx="3259931" cy="1714501"/>
            <a:chOff x="1955801" y="2978153"/>
            <a:chExt cx="4346575" cy="228600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955801" y="3411537"/>
              <a:ext cx="4346575" cy="1460499"/>
              <a:chOff x="503" y="2966"/>
              <a:chExt cx="2738" cy="920"/>
            </a:xfrm>
            <a:noFill/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42" name="Oval 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0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6" name="Group 11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4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7" name="Group 14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8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14" name="Group 17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4" name="Oval 18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17" name="Group 22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2" name="Oval 2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25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26" name="Group 26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0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27" name="Group 29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2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2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0" name="Line 33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2" name="Line 35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3" name="Line 36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4" name="Line 37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5" name="Line 38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2036763" y="2978153"/>
              <a:ext cx="3832224" cy="2286001"/>
              <a:chOff x="323" y="2669"/>
              <a:chExt cx="2414" cy="1440"/>
            </a:xfrm>
            <a:noFill/>
          </p:grpSpPr>
          <p:sp>
            <p:nvSpPr>
              <p:cNvPr id="9" name="Text Box 39"/>
              <p:cNvSpPr txBox="1">
                <a:spLocks noChangeArrowheads="1"/>
              </p:cNvSpPr>
              <p:nvPr/>
            </p:nvSpPr>
            <p:spPr bwMode="auto">
              <a:xfrm>
                <a:off x="323" y="2979"/>
                <a:ext cx="648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X = 42</a:t>
                </a:r>
              </a:p>
            </p:txBody>
          </p:sp>
          <p:sp>
            <p:nvSpPr>
              <p:cNvPr id="10" name="Text Box 40"/>
              <p:cNvSpPr txBox="1">
                <a:spLocks noChangeArrowheads="1"/>
              </p:cNvSpPr>
              <p:nvPr/>
            </p:nvSpPr>
            <p:spPr bwMode="auto">
              <a:xfrm>
                <a:off x="1961" y="3825"/>
                <a:ext cx="776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Z = X-8</a:t>
                </a:r>
              </a:p>
            </p:txBody>
          </p:sp>
          <p:sp>
            <p:nvSpPr>
              <p:cNvPr id="11" name="Text Box 41"/>
              <p:cNvSpPr txBox="1">
                <a:spLocks noChangeArrowheads="1"/>
              </p:cNvSpPr>
              <p:nvPr/>
            </p:nvSpPr>
            <p:spPr bwMode="auto">
              <a:xfrm>
                <a:off x="1964" y="2669"/>
                <a:ext cx="756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Z = X*2</a:t>
                </a:r>
              </a:p>
            </p:txBody>
          </p:sp>
        </p:grpSp>
      </p:grp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5079417" y="3567621"/>
            <a:ext cx="2050948" cy="18158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u="sng" dirty="0" err="1">
                <a:latin typeface="Cambria" panose="02040503050406030204" pitchFamily="18" charset="0"/>
              </a:rPr>
              <a:t>Defs</a:t>
            </a:r>
            <a:r>
              <a:rPr lang="en-US" sz="1600" dirty="0">
                <a:latin typeface="Cambria" panose="02040503050406030204" pitchFamily="18" charset="0"/>
              </a:rPr>
              <a:t>: def (1) = {X}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</a:t>
            </a:r>
            <a:r>
              <a:rPr lang="en-US" sz="1600" dirty="0" smtClean="0">
                <a:latin typeface="Cambria" panose="02040503050406030204" pitchFamily="18" charset="0"/>
              </a:rPr>
              <a:t>   </a:t>
            </a:r>
            <a:r>
              <a:rPr lang="en-US" sz="1600" dirty="0" err="1" smtClean="0">
                <a:latin typeface="Cambria" panose="02040503050406030204" pitchFamily="18" charset="0"/>
              </a:rPr>
              <a:t>def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</a:rPr>
              <a:t>(5) = {Z}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</a:t>
            </a:r>
            <a:r>
              <a:rPr lang="en-US" sz="1600" dirty="0" smtClean="0">
                <a:latin typeface="Cambria" panose="02040503050406030204" pitchFamily="18" charset="0"/>
              </a:rPr>
              <a:t>   </a:t>
            </a:r>
            <a:r>
              <a:rPr lang="en-US" sz="1600" dirty="0" err="1" smtClean="0">
                <a:latin typeface="Cambria" panose="02040503050406030204" pitchFamily="18" charset="0"/>
              </a:rPr>
              <a:t>def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</a:rPr>
              <a:t>(6) = {Z}</a:t>
            </a:r>
          </a:p>
          <a:p>
            <a:pPr>
              <a:spcBef>
                <a:spcPct val="50000"/>
              </a:spcBef>
            </a:pPr>
            <a:r>
              <a:rPr lang="en-US" sz="1600" u="sng" dirty="0">
                <a:latin typeface="Cambria" panose="02040503050406030204" pitchFamily="18" charset="0"/>
              </a:rPr>
              <a:t>Uses</a:t>
            </a:r>
            <a:r>
              <a:rPr lang="en-US" sz="1600" dirty="0">
                <a:latin typeface="Cambria" panose="02040503050406030204" pitchFamily="18" charset="0"/>
              </a:rPr>
              <a:t>: use (5) = {X}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 </a:t>
            </a:r>
            <a:r>
              <a:rPr lang="en-US" sz="1600" dirty="0" smtClean="0">
                <a:latin typeface="Cambria" panose="02040503050406030204" pitchFamily="18" charset="0"/>
              </a:rPr>
              <a:t>  use </a:t>
            </a:r>
            <a:r>
              <a:rPr lang="en-US" sz="1600" dirty="0">
                <a:latin typeface="Cambria" panose="02040503050406030204" pitchFamily="18" charset="0"/>
              </a:rPr>
              <a:t>(6) = {X}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610862" y="5472800"/>
            <a:ext cx="807593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The values given in </a:t>
            </a:r>
            <a:r>
              <a:rPr lang="en-US" sz="2000" dirty="0" err="1">
                <a:latin typeface="Cambria" panose="02040503050406030204" pitchFamily="18" charset="0"/>
              </a:rPr>
              <a:t>defs</a:t>
            </a:r>
            <a:r>
              <a:rPr lang="en-US" sz="2000" dirty="0">
                <a:latin typeface="Cambria" panose="02040503050406030204" pitchFamily="18" charset="0"/>
              </a:rPr>
              <a:t> should reach at least one, some, or all possible uses</a:t>
            </a:r>
          </a:p>
        </p:txBody>
      </p:sp>
    </p:spTree>
    <p:extLst>
      <p:ext uri="{BB962C8B-B14F-4D97-AF65-F5344CB8AC3E}">
        <p14:creationId xmlns:p14="http://schemas.microsoft.com/office/powerpoint/2010/main" val="949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4661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</a:t>
            </a:r>
            <a:r>
              <a:rPr lang="en-US" altLang="zh-CN" sz="2400" dirty="0" smtClean="0">
                <a:latin typeface="Cambria" panose="02040503050406030204" pitchFamily="18" charset="0"/>
              </a:rPr>
              <a:t>) Defined Objects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7924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object (</a:t>
            </a:r>
            <a:r>
              <a:rPr lang="en-US" altLang="zh-CN" sz="18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e.g.,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variable) is 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defined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it: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appears in a data declaration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assigned a new value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a file that has been opened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dynamically allocated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...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465909" y="197642"/>
            <a:ext cx="3620691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sz="3600" dirty="0" smtClean="0">
                <a:latin typeface="Cambria" panose="02040503050406030204" pitchFamily="18" charset="0"/>
              </a:rPr>
              <a:t>Define and Use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4119033"/>
            <a:ext cx="7772400" cy="68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use</a:t>
            </a:r>
            <a:r>
              <a:rPr lang="en-US" altLang="zh-CN" sz="2400" dirty="0" smtClean="0">
                <a:latin typeface="Cambria" panose="02040503050406030204" pitchFamily="18" charset="0"/>
              </a:rPr>
              <a:t>) Used Objects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724400"/>
            <a:ext cx="830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object is 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used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is part of a computation or a predicate.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 variable is used for a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computation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c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appears on the RHS (Right hand side) of an assignment statement. 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 variable is used in a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predicate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appears directly in that predicate.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7" y="1143000"/>
            <a:ext cx="4581525" cy="5038725"/>
          </a:xfrm>
          <a:prstGeom prst="rect">
            <a:avLst/>
          </a:prstGeom>
        </p:spPr>
      </p:pic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4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36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4459540" cy="994172"/>
          </a:xfrm>
        </p:spPr>
        <p:txBody>
          <a:bodyPr/>
          <a:lstStyle/>
          <a:p>
            <a:r>
              <a:rPr lang="en-US" altLang="zh-CN" sz="3600" dirty="0" smtClean="0">
                <a:latin typeface="Cambria" panose="02040503050406030204" pitchFamily="18" charset="0"/>
              </a:rPr>
              <a:t>Sets of </a:t>
            </a:r>
            <a:r>
              <a:rPr lang="en-US" altLang="zh-CN" sz="36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3600" dirty="0" smtClean="0">
                <a:latin typeface="Cambria" panose="02040503050406030204" pitchFamily="18" charset="0"/>
              </a:rPr>
              <a:t> and Use</a:t>
            </a:r>
            <a:endParaRPr lang="en-US" sz="3600" dirty="0" smtClean="0">
              <a:latin typeface="Cambria" panose="02040503050406030204" pitchFamily="18" charset="0"/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0700" y="1219200"/>
            <a:ext cx="7902205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 (n)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The set of variables that are defined by node 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n  or edge e</a:t>
            </a:r>
          </a:p>
          <a:p>
            <a:pPr>
              <a:buFont typeface="Arial" charset="0"/>
              <a:buChar char="•"/>
            </a:pPr>
            <a:endParaRPr kumimoji="1" lang="en-US" altLang="zh-CN" sz="2000" dirty="0" smtClean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use (n)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The set of variables that are used by node 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n or edge e</a:t>
            </a:r>
            <a:endParaRPr kumimoji="1"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8533" y="3120985"/>
            <a:ext cx="8283205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DU pair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A pair of locations </a:t>
            </a:r>
            <a:r>
              <a:rPr lang="en-US" sz="2000" dirty="0" smtClean="0">
                <a:latin typeface="Cambria" panose="02040503050406030204" pitchFamily="18" charset="0"/>
              </a:rPr>
              <a:t>(</a:t>
            </a:r>
            <a:r>
              <a:rPr lang="en-US" altLang="zh-CN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) such that a variable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 is  defined at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i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</a:rPr>
              <a:t>and used at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j</a:t>
            </a:r>
            <a:endParaRPr lang="en-US" sz="2000" i="1" dirty="0">
              <a:latin typeface="Cambria" panose="020405030504060302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5460" y="4154031"/>
            <a:ext cx="822960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Def-clear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A path from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to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j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is </a:t>
            </a:r>
            <a:r>
              <a:rPr kumimoji="1" lang="en-US" altLang="zh-CN" sz="2000" i="1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-clear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with respect to variable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 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if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is not given another value on any of the nodes or edges in the path</a:t>
            </a:r>
          </a:p>
          <a:p>
            <a:pPr>
              <a:buFont typeface="Arial" charset="0"/>
              <a:buChar char="•"/>
            </a:pPr>
            <a:endParaRPr kumimoji="1" lang="en-US" altLang="zh-CN" sz="2000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sz="2000" i="1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Reach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If there is a </a:t>
            </a:r>
            <a:r>
              <a:rPr kumimoji="1" lang="en-US" altLang="zh-CN" sz="2000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-clear path from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to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j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with respect to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,  the </a:t>
            </a:r>
            <a:r>
              <a:rPr kumimoji="1" lang="en-US" altLang="zh-CN" sz="2000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of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at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reaches the use at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j</a:t>
            </a:r>
            <a:endParaRPr kumimoji="1" lang="en-US" altLang="zh-CN" sz="2000" dirty="0">
              <a:latin typeface="Cambria" panose="02040503050406030204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2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4459540" cy="994172"/>
          </a:xfrm>
        </p:spPr>
        <p:txBody>
          <a:bodyPr/>
          <a:lstStyle/>
          <a:p>
            <a:r>
              <a:rPr lang="en-US" sz="3600" dirty="0" smtClean="0">
                <a:latin typeface="Cambria" panose="02040503050406030204" pitchFamily="18" charset="0"/>
              </a:rPr>
              <a:t>DU Path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6240" y="1524000"/>
            <a:ext cx="8458200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du-path :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A simple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subpath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that is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-clear with respect to </a:t>
            </a:r>
            <a:r>
              <a:rPr kumimoji="1" lang="en-US" altLang="zh-CN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from a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of </a:t>
            </a:r>
            <a:r>
              <a:rPr kumimoji="1" lang="en-US" altLang="zh-CN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to a use of </a:t>
            </a:r>
            <a:r>
              <a:rPr kumimoji="1" lang="en-US" altLang="zh-CN" i="1" dirty="0" smtClean="0">
                <a:latin typeface="Cambria" panose="02040503050406030204" pitchFamily="18" charset="0"/>
                <a:ea typeface="宋体" charset="-122"/>
              </a:rPr>
              <a:t>v</a:t>
            </a:r>
          </a:p>
          <a:p>
            <a:pPr>
              <a:buFont typeface="Arial" charset="0"/>
              <a:buChar char="•"/>
            </a:pPr>
            <a:endParaRPr kumimoji="1" lang="en-US" altLang="zh-CN" i="1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 du (</a:t>
            </a:r>
            <a:r>
              <a:rPr lang="en-US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solidFill>
                  <a:srgbClr val="FF0000"/>
                </a:solidFill>
                <a:latin typeface="Cambria" panose="02040503050406030204" pitchFamily="18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)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the set of du-paths from </a:t>
            </a:r>
            <a:r>
              <a:rPr lang="en-US" i="1" dirty="0" err="1"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to </a:t>
            </a:r>
            <a:r>
              <a:rPr lang="en-US" i="1" dirty="0" err="1" smtClean="0">
                <a:latin typeface="Cambria" panose="02040503050406030204" pitchFamily="18" charset="0"/>
              </a:rPr>
              <a:t>n</a:t>
            </a:r>
            <a:r>
              <a:rPr lang="en-US" i="1" baseline="-25000" dirty="0" err="1" smtClean="0">
                <a:latin typeface="Cambria" panose="02040503050406030204" pitchFamily="18" charset="0"/>
              </a:rPr>
              <a:t>j</a:t>
            </a:r>
            <a:endParaRPr lang="en-US" i="1" baseline="-25000" dirty="0" smtClean="0">
              <a:latin typeface="Cambria" panose="02040503050406030204" pitchFamily="18" charset="0"/>
            </a:endParaRPr>
          </a:p>
          <a:p>
            <a:pPr>
              <a:buFont typeface="Arial" charset="0"/>
              <a:buChar char="•"/>
            </a:pPr>
            <a:endParaRPr kumimoji="1" lang="en-US" altLang="zh-CN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du (</a:t>
            </a:r>
            <a:r>
              <a:rPr lang="en-US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)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the set of du-paths that start at </a:t>
            </a:r>
            <a:r>
              <a:rPr lang="en-US" i="1" dirty="0" err="1"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latin typeface="Cambria" panose="02040503050406030204" pitchFamily="18" charset="0"/>
              </a:rPr>
              <a:t>i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5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35650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 Flow Coverage Criteria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775096" y="167640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sz="2000" u="sng" dirty="0" err="1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 coverage (ADC)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>
                <a:latin typeface="Cambria" panose="02040503050406030204" pitchFamily="18" charset="0"/>
              </a:rPr>
              <a:t>n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</a:t>
            </a:r>
            <a:r>
              <a:rPr lang="zh-CN" altLang="en-US" sz="2000" dirty="0" smtClean="0">
                <a:latin typeface="Cambria" panose="02040503050406030204" pitchFamily="18" charset="0"/>
              </a:rPr>
              <a:t>（</a:t>
            </a:r>
            <a:r>
              <a:rPr lang="en-US" altLang="zh-CN" sz="2000" dirty="0" smtClean="0">
                <a:latin typeface="Cambria" panose="02040503050406030204" pitchFamily="18" charset="0"/>
              </a:rPr>
              <a:t>Trace</a:t>
            </a:r>
            <a:r>
              <a:rPr lang="zh-CN" altLang="en-US" sz="2000" dirty="0" smtClean="0">
                <a:latin typeface="Cambria" panose="02040503050406030204" pitchFamily="18" charset="0"/>
              </a:rPr>
              <a:t>）</a:t>
            </a:r>
            <a:r>
              <a:rPr lang="en-US" sz="2000" dirty="0" smtClean="0">
                <a:latin typeface="Cambria" panose="02040503050406030204" pitchFamily="18" charset="0"/>
              </a:rPr>
              <a:t>contains </a:t>
            </a:r>
            <a:r>
              <a:rPr lang="en-US" sz="2000" dirty="0">
                <a:latin typeface="Cambria" panose="02040503050406030204" pitchFamily="18" charset="0"/>
              </a:rPr>
              <a:t>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775096" y="312420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All-uses coverage (AUC)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to uses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i</a:t>
            </a:r>
            <a:r>
              <a:rPr lang="en-US" sz="2000" i="1" dirty="0">
                <a:latin typeface="Cambria" panose="02040503050406030204" pitchFamily="18" charset="0"/>
              </a:rPr>
              <a:t>, 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775096" y="4778514"/>
            <a:ext cx="7225904" cy="707886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All-du-paths coverage (ADUPC)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</a:rPr>
              <a:t>(</a:t>
            </a:r>
            <a:r>
              <a:rPr lang="en-US" altLang="zh-CN" sz="2000" i="1" dirty="0" err="1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>
                <a:latin typeface="Cambria" panose="02040503050406030204" pitchFamily="18" charset="0"/>
              </a:rPr>
              <a:t>i</a:t>
            </a:r>
            <a:r>
              <a:rPr lang="en-US" altLang="zh-CN" sz="2000" i="1" dirty="0">
                <a:latin typeface="Cambria" panose="02040503050406030204" pitchFamily="18" charset="0"/>
              </a:rPr>
              <a:t>, </a:t>
            </a:r>
            <a:r>
              <a:rPr lang="en-US" altLang="zh-CN" sz="2000" i="1" dirty="0" err="1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>
                <a:latin typeface="Cambria" panose="02040503050406030204" pitchFamily="18" charset="0"/>
              </a:rPr>
              <a:t>j</a:t>
            </a:r>
            <a:r>
              <a:rPr lang="en-US" altLang="zh-CN" sz="2000" dirty="0">
                <a:latin typeface="Cambria" panose="02040503050406030204" pitchFamily="18" charset="0"/>
              </a:rPr>
              <a:t>, </a:t>
            </a:r>
            <a:r>
              <a:rPr lang="en-US" sz="2000" i="1" dirty="0" smtClean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every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07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/>
      <p:bldP spid="193542" grpId="0" animBg="1"/>
      <p:bldP spid="1935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590800" y="1629965"/>
            <a:ext cx="3259931" cy="1646635"/>
            <a:chOff x="1491" y="760"/>
            <a:chExt cx="2738" cy="1383"/>
          </a:xfrm>
          <a:noFill/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20"/>
              <a:chOff x="503" y="2966"/>
              <a:chExt cx="2738" cy="920"/>
            </a:xfrm>
            <a:grpFill/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847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X*2</a:t>
              </a:r>
            </a:p>
          </p:txBody>
        </p:sp>
      </p:grp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232891" y="474268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sz="2000" u="sng" dirty="0" err="1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 coverage (ADC)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>
                <a:latin typeface="Cambria" panose="02040503050406030204" pitchFamily="18" charset="0"/>
              </a:rPr>
              <a:t>n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</a:t>
            </a:r>
            <a:r>
              <a:rPr lang="zh-CN" altLang="en-US" sz="2000" dirty="0" smtClean="0">
                <a:latin typeface="Cambria" panose="02040503050406030204" pitchFamily="18" charset="0"/>
              </a:rPr>
              <a:t>（</a:t>
            </a:r>
            <a:r>
              <a:rPr lang="en-US" altLang="zh-CN" sz="2000" dirty="0" smtClean="0">
                <a:latin typeface="Cambria" panose="02040503050406030204" pitchFamily="18" charset="0"/>
              </a:rPr>
              <a:t>Trace</a:t>
            </a:r>
            <a:r>
              <a:rPr lang="zh-CN" altLang="en-US" sz="2000" dirty="0" smtClean="0">
                <a:latin typeface="Cambria" panose="02040503050406030204" pitchFamily="18" charset="0"/>
              </a:rPr>
              <a:t>）</a:t>
            </a:r>
            <a:r>
              <a:rPr lang="en-US" sz="2000" dirty="0" smtClean="0">
                <a:latin typeface="Cambria" panose="02040503050406030204" pitchFamily="18" charset="0"/>
              </a:rPr>
              <a:t>contains </a:t>
            </a:r>
            <a:r>
              <a:rPr lang="en-US" sz="2000" dirty="0">
                <a:latin typeface="Cambria" panose="02040503050406030204" pitchFamily="18" charset="0"/>
              </a:rPr>
              <a:t>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4845843" y="3606403"/>
            <a:ext cx="16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[ 1, 2, 4, 5 ]</a:t>
            </a:r>
          </a:p>
        </p:txBody>
      </p:sp>
      <p:sp>
        <p:nvSpPr>
          <p:cNvPr id="5" name="矩形 4"/>
          <p:cNvSpPr/>
          <p:nvPr/>
        </p:nvSpPr>
        <p:spPr>
          <a:xfrm>
            <a:off x="2030634" y="3622753"/>
            <a:ext cx="1874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All-</a:t>
            </a:r>
            <a:r>
              <a:rPr lang="en-US" altLang="zh-CN" dirty="0" err="1">
                <a:latin typeface="Cambria" panose="02040503050406030204" pitchFamily="18" charset="0"/>
              </a:rPr>
              <a:t>defs</a:t>
            </a:r>
            <a:r>
              <a:rPr lang="en-US" altLang="zh-CN" dirty="0">
                <a:latin typeface="Cambria" panose="02040503050406030204" pitchFamily="18" charset="0"/>
              </a:rPr>
              <a:t> for </a:t>
            </a:r>
            <a:r>
              <a:rPr lang="en-US" altLang="zh-CN" i="1" dirty="0">
                <a:latin typeface="Cambria" panose="020405030504060302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142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590800" y="1629965"/>
            <a:ext cx="3259931" cy="1646635"/>
            <a:chOff x="1491" y="760"/>
            <a:chExt cx="2738" cy="1383"/>
          </a:xfrm>
          <a:noFill/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20"/>
              <a:chOff x="503" y="2966"/>
              <a:chExt cx="2738" cy="920"/>
            </a:xfrm>
            <a:grpFill/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847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Z = X*2</a:t>
              </a:r>
            </a:p>
          </p:txBody>
        </p:sp>
      </p:grp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194792" y="5387513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All-uses coverage (AUC)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to uses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i</a:t>
            </a:r>
            <a:r>
              <a:rPr lang="en-US" sz="2000" i="1" dirty="0">
                <a:latin typeface="Cambria" panose="02040503050406030204" pitchFamily="18" charset="0"/>
              </a:rPr>
              <a:t>, 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2249473" y="3578584"/>
            <a:ext cx="1915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All-uses for </a:t>
            </a:r>
            <a:r>
              <a:rPr lang="en-US" altLang="zh-CN" i="1" dirty="0">
                <a:latin typeface="Cambria" panose="02040503050406030204" pitchFamily="18" charset="0"/>
              </a:rPr>
              <a:t>X</a:t>
            </a:r>
            <a:endParaRPr lang="en-US" altLang="zh-CN" sz="3200" i="1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9201" y="3566019"/>
            <a:ext cx="16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[ 1, 2, 4, 5 ]</a:t>
            </a:r>
          </a:p>
        </p:txBody>
      </p:sp>
      <p:sp>
        <p:nvSpPr>
          <p:cNvPr id="4" name="矩形 3"/>
          <p:cNvSpPr/>
          <p:nvPr/>
        </p:nvSpPr>
        <p:spPr>
          <a:xfrm>
            <a:off x="5029200" y="4110335"/>
            <a:ext cx="16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[ 1, 2, 4, 6 ]</a:t>
            </a:r>
          </a:p>
        </p:txBody>
      </p:sp>
    </p:spTree>
    <p:extLst>
      <p:ext uri="{BB962C8B-B14F-4D97-AF65-F5344CB8AC3E}">
        <p14:creationId xmlns:p14="http://schemas.microsoft.com/office/powerpoint/2010/main" val="156445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" grpId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590800" y="1629965"/>
            <a:ext cx="3259931" cy="1646635"/>
            <a:chOff x="1491" y="760"/>
            <a:chExt cx="2738" cy="1383"/>
          </a:xfrm>
          <a:noFill/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20"/>
              <a:chOff x="503" y="2966"/>
              <a:chExt cx="2738" cy="920"/>
            </a:xfrm>
            <a:grpFill/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847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Z = X*2</a:t>
              </a:r>
            </a:p>
          </p:txBody>
        </p:sp>
      </p:grp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906660" y="5554637"/>
            <a:ext cx="7225904" cy="707886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All-du-paths </a:t>
            </a:r>
            <a:r>
              <a:rPr lang="en-US" sz="2000" u="sng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coverage </a:t>
            </a: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(ADUPC)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 smtClean="0">
                <a:latin typeface="Cambria" panose="02040503050406030204" pitchFamily="18" charset="0"/>
              </a:rPr>
              <a:t>For each set </a:t>
            </a:r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dirty="0" smtClean="0">
                <a:latin typeface="Cambria" panose="02040503050406030204" pitchFamily="18" charset="0"/>
              </a:rPr>
              <a:t> = </a:t>
            </a:r>
            <a:r>
              <a:rPr lang="en-US" sz="2000" i="1" dirty="0" smtClean="0">
                <a:latin typeface="Cambria" panose="02040503050406030204" pitchFamily="18" charset="0"/>
              </a:rPr>
              <a:t>du</a:t>
            </a:r>
            <a:r>
              <a:rPr lang="en-US" sz="2000" dirty="0" smtClean="0">
                <a:latin typeface="Cambria" panose="02040503050406030204" pitchFamily="18" charset="0"/>
              </a:rPr>
              <a:t> (</a:t>
            </a:r>
            <a:r>
              <a:rPr lang="en-US" altLang="zh-CN" sz="2000" i="1" dirty="0" err="1" smtClean="0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 smtClean="0">
                <a:latin typeface="Cambria" panose="02040503050406030204" pitchFamily="18" charset="0"/>
              </a:rPr>
              <a:t>i</a:t>
            </a:r>
            <a:r>
              <a:rPr lang="en-US" altLang="zh-CN" sz="2000" i="1" dirty="0" smtClean="0">
                <a:latin typeface="Cambria" panose="02040503050406030204" pitchFamily="18" charset="0"/>
              </a:rPr>
              <a:t>, </a:t>
            </a:r>
            <a:r>
              <a:rPr lang="en-US" altLang="zh-CN" sz="2000" i="1" dirty="0" err="1" smtClean="0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 smtClean="0">
                <a:latin typeface="Cambria" panose="02040503050406030204" pitchFamily="18" charset="0"/>
              </a:rPr>
              <a:t>j</a:t>
            </a:r>
            <a:r>
              <a:rPr lang="en-US" altLang="zh-CN" sz="2000" dirty="0" smtClean="0">
                <a:latin typeface="Cambria" panose="02040503050406030204" pitchFamily="18" charset="0"/>
              </a:rPr>
              <a:t>, </a:t>
            </a:r>
            <a:r>
              <a:rPr lang="en-US" sz="2000" i="1" dirty="0" smtClean="0">
                <a:latin typeface="Cambria" panose="02040503050406030204" pitchFamily="18" charset="0"/>
              </a:rPr>
              <a:t>v</a:t>
            </a:r>
            <a:r>
              <a:rPr lang="en-US" sz="2000" dirty="0" smtClean="0">
                <a:latin typeface="Cambria" panose="02040503050406030204" pitchFamily="18" charset="0"/>
              </a:rPr>
              <a:t>), TR contains </a:t>
            </a:r>
            <a:r>
              <a:rPr lang="en-US" sz="2000" dirty="0">
                <a:latin typeface="Cambria" panose="02040503050406030204" pitchFamily="18" charset="0"/>
              </a:rPr>
              <a:t>every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1605293" y="3510629"/>
            <a:ext cx="2502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All-du-paths for </a:t>
            </a:r>
            <a:r>
              <a:rPr lang="en-US" altLang="zh-CN" i="1" dirty="0">
                <a:latin typeface="Cambria" panose="02040503050406030204" pitchFamily="18" charset="0"/>
              </a:rPr>
              <a:t>X</a:t>
            </a:r>
            <a:endParaRPr lang="en-US" altLang="zh-CN" sz="3200" i="1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91250" y="348652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2, 4, 5 ]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3, 4, 5 ]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2, 4, 6 ]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3, 4, 6 ]</a:t>
            </a:r>
            <a:endParaRPr lang="en-US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685800" y="10414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1 (If condition):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077200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1:	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read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2:	x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3:	y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4:	if (z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5: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6:		x =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sqrt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(z)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7:		if (0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x &amp;&amp; x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8:			y = f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9: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10:	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11: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12: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13:	print (y)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685800" y="10414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mtClean="0">
                <a:latin typeface="Cambria" panose="02040503050406030204" pitchFamily="18" charset="0"/>
              </a:rPr>
              <a:t>Example 2 </a:t>
            </a:r>
            <a:r>
              <a:rPr lang="en-US" altLang="zh-CN" dirty="0" smtClean="0">
                <a:latin typeface="Cambria" panose="02040503050406030204" pitchFamily="18" charset="0"/>
              </a:rPr>
              <a:t>(If + Loop):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600" y="1752601"/>
            <a:ext cx="80772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404517"/>
              </p:ext>
            </p:extLst>
          </p:nvPr>
        </p:nvGraphicFramePr>
        <p:xfrm>
          <a:off x="254000" y="2090585"/>
          <a:ext cx="6400800" cy="431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5" imgW="5473001" imgH="3694601" progId="Word.Document.8">
                  <p:embed/>
                </p:oleObj>
              </mc:Choice>
              <mc:Fallback>
                <p:oleObj name="Document" r:id="rId5" imgW="5473001" imgH="3694601" progId="Word.Document.8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2090585"/>
                        <a:ext cx="6400800" cy="4310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59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" y="1295400"/>
            <a:ext cx="4581525" cy="5038725"/>
          </a:xfrm>
          <a:prstGeom prst="rect">
            <a:avLst/>
          </a:prstGeom>
        </p:spPr>
      </p:pic>
      <p:sp>
        <p:nvSpPr>
          <p:cNvPr id="2" name="椭圆 1"/>
          <p:cNvSpPr>
            <a:spLocks noChangeAspect="1"/>
          </p:cNvSpPr>
          <p:nvPr/>
        </p:nvSpPr>
        <p:spPr bwMode="auto">
          <a:xfrm>
            <a:off x="4781250" y="3011822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4781250" y="2334414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4781250" y="76200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 bwMode="auto">
          <a:xfrm>
            <a:off x="4781250" y="854553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4781250" y="1594755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 bwMode="auto">
          <a:xfrm>
            <a:off x="6081818" y="3011822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 bwMode="auto">
          <a:xfrm>
            <a:off x="7088226" y="3011822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 bwMode="auto">
          <a:xfrm>
            <a:off x="8153400" y="3011822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>
            <a:spLocks/>
          </p:cNvSpPr>
          <p:nvPr/>
        </p:nvSpPr>
        <p:spPr bwMode="auto">
          <a:xfrm>
            <a:off x="6578945" y="1946031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lang="zh-CN" altLang="en-US" sz="11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 bwMode="auto">
          <a:xfrm>
            <a:off x="6347326" y="3584045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 bwMode="auto">
          <a:xfrm>
            <a:off x="4781250" y="3769124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 bwMode="auto">
          <a:xfrm>
            <a:off x="4781250" y="4546783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 bwMode="auto">
          <a:xfrm>
            <a:off x="6664179" y="4513334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 bwMode="auto">
          <a:xfrm>
            <a:off x="8318949" y="4556720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15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 bwMode="auto">
          <a:xfrm>
            <a:off x="7518557" y="4013552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 bwMode="auto">
          <a:xfrm>
            <a:off x="7620813" y="5387579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17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 bwMode="auto">
          <a:xfrm>
            <a:off x="6250003" y="5350159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18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椭圆 24"/>
          <p:cNvSpPr>
            <a:spLocks noChangeAspect="1"/>
          </p:cNvSpPr>
          <p:nvPr/>
        </p:nvSpPr>
        <p:spPr bwMode="auto">
          <a:xfrm>
            <a:off x="6246581" y="6048295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 bwMode="auto">
          <a:xfrm>
            <a:off x="4781250" y="5350471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20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4781250" y="6124745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5069250" y="652200"/>
            <a:ext cx="0" cy="20235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>
            <a:off x="5069250" y="1430553"/>
            <a:ext cx="0" cy="16420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>
            <a:off x="5069250" y="2170755"/>
            <a:ext cx="0" cy="1636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" idx="0"/>
          </p:cNvCxnSpPr>
          <p:nvPr/>
        </p:nvCxnSpPr>
        <p:spPr bwMode="auto">
          <a:xfrm>
            <a:off x="5069250" y="2910414"/>
            <a:ext cx="0" cy="10140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" idx="6"/>
            <a:endCxn id="13" idx="2"/>
          </p:cNvCxnSpPr>
          <p:nvPr/>
        </p:nvCxnSpPr>
        <p:spPr bwMode="auto">
          <a:xfrm>
            <a:off x="5357250" y="3299822"/>
            <a:ext cx="724568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3" idx="6"/>
            <a:endCxn id="14" idx="2"/>
          </p:cNvCxnSpPr>
          <p:nvPr/>
        </p:nvCxnSpPr>
        <p:spPr bwMode="auto">
          <a:xfrm>
            <a:off x="6657818" y="3299822"/>
            <a:ext cx="430408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6"/>
            <a:endCxn id="15" idx="2"/>
          </p:cNvCxnSpPr>
          <p:nvPr/>
        </p:nvCxnSpPr>
        <p:spPr bwMode="auto">
          <a:xfrm>
            <a:off x="7664226" y="3299822"/>
            <a:ext cx="489174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5" idx="0"/>
            <a:endCxn id="16" idx="5"/>
          </p:cNvCxnSpPr>
          <p:nvPr/>
        </p:nvCxnSpPr>
        <p:spPr bwMode="auto">
          <a:xfrm flipH="1" flipV="1">
            <a:off x="7070592" y="2437678"/>
            <a:ext cx="1370808" cy="57414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3"/>
            <a:endCxn id="2" idx="7"/>
          </p:cNvCxnSpPr>
          <p:nvPr/>
        </p:nvCxnSpPr>
        <p:spPr bwMode="auto">
          <a:xfrm flipH="1">
            <a:off x="5272897" y="2437678"/>
            <a:ext cx="1390401" cy="65849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5" idx="3"/>
            <a:endCxn id="17" idx="6"/>
          </p:cNvCxnSpPr>
          <p:nvPr/>
        </p:nvCxnSpPr>
        <p:spPr bwMode="auto">
          <a:xfrm flipH="1">
            <a:off x="6923326" y="3503469"/>
            <a:ext cx="1314427" cy="36857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7" idx="2"/>
            <a:endCxn id="18" idx="6"/>
          </p:cNvCxnSpPr>
          <p:nvPr/>
        </p:nvCxnSpPr>
        <p:spPr bwMode="auto">
          <a:xfrm flipH="1">
            <a:off x="5357250" y="3872045"/>
            <a:ext cx="990076" cy="18507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 bwMode="auto">
          <a:xfrm>
            <a:off x="5069250" y="4345124"/>
            <a:ext cx="0" cy="2016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9" idx="6"/>
            <a:endCxn id="20" idx="2"/>
          </p:cNvCxnSpPr>
          <p:nvPr/>
        </p:nvCxnSpPr>
        <p:spPr bwMode="auto">
          <a:xfrm flipV="1">
            <a:off x="5357250" y="4801334"/>
            <a:ext cx="1306929" cy="3344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0" idx="6"/>
            <a:endCxn id="21" idx="2"/>
          </p:cNvCxnSpPr>
          <p:nvPr/>
        </p:nvCxnSpPr>
        <p:spPr bwMode="auto">
          <a:xfrm>
            <a:off x="7240179" y="4801334"/>
            <a:ext cx="1078770" cy="4338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22" idx="2"/>
            <a:endCxn id="19" idx="7"/>
          </p:cNvCxnSpPr>
          <p:nvPr/>
        </p:nvCxnSpPr>
        <p:spPr bwMode="auto">
          <a:xfrm flipH="1">
            <a:off x="5272897" y="4301552"/>
            <a:ext cx="2245660" cy="32958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1" idx="0"/>
            <a:endCxn id="22" idx="6"/>
          </p:cNvCxnSpPr>
          <p:nvPr/>
        </p:nvCxnSpPr>
        <p:spPr bwMode="auto">
          <a:xfrm flipH="1" flipV="1">
            <a:off x="8094557" y="4301552"/>
            <a:ext cx="512392" cy="25516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1" idx="4"/>
            <a:endCxn id="23" idx="7"/>
          </p:cNvCxnSpPr>
          <p:nvPr/>
        </p:nvCxnSpPr>
        <p:spPr bwMode="auto">
          <a:xfrm flipH="1">
            <a:off x="8112460" y="5132720"/>
            <a:ext cx="494489" cy="33921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3" idx="2"/>
            <a:endCxn id="20" idx="5"/>
          </p:cNvCxnSpPr>
          <p:nvPr/>
        </p:nvCxnSpPr>
        <p:spPr bwMode="auto">
          <a:xfrm flipH="1" flipV="1">
            <a:off x="7155826" y="5004981"/>
            <a:ext cx="464987" cy="67059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20" idx="3"/>
            <a:endCxn id="24" idx="0"/>
          </p:cNvCxnSpPr>
          <p:nvPr/>
        </p:nvCxnSpPr>
        <p:spPr bwMode="auto">
          <a:xfrm flipH="1">
            <a:off x="6538003" y="5004981"/>
            <a:ext cx="210529" cy="34517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24" idx="4"/>
            <a:endCxn id="25" idx="0"/>
          </p:cNvCxnSpPr>
          <p:nvPr/>
        </p:nvCxnSpPr>
        <p:spPr bwMode="auto">
          <a:xfrm flipH="1">
            <a:off x="6534581" y="5926159"/>
            <a:ext cx="3422" cy="12213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25" idx="2"/>
            <a:endCxn id="19" idx="5"/>
          </p:cNvCxnSpPr>
          <p:nvPr/>
        </p:nvCxnSpPr>
        <p:spPr bwMode="auto">
          <a:xfrm flipH="1" flipV="1">
            <a:off x="5272897" y="5038430"/>
            <a:ext cx="973684" cy="129786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 bwMode="auto">
          <a:xfrm>
            <a:off x="5069250" y="5122783"/>
            <a:ext cx="0" cy="22768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 bwMode="auto">
          <a:xfrm>
            <a:off x="5069250" y="5926471"/>
            <a:ext cx="0" cy="19827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64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715021" y="409929"/>
            <a:ext cx="4294854" cy="5785041"/>
            <a:chOff x="4600095" y="915704"/>
            <a:chExt cx="4294854" cy="5785041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 bwMode="auto">
            <a:xfrm>
              <a:off x="4781250" y="3011822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 bwMode="auto">
            <a:xfrm>
              <a:off x="4781250" y="915704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 bwMode="auto">
            <a:xfrm>
              <a:off x="4600095" y="2082010"/>
              <a:ext cx="93375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2-3-4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 bwMode="auto">
            <a:xfrm>
              <a:off x="6674363" y="3107268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100" dirty="0" smtClean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6-7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 bwMode="auto">
            <a:xfrm>
              <a:off x="8153400" y="3011822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椭圆 15"/>
            <p:cNvSpPr>
              <a:spLocks/>
            </p:cNvSpPr>
            <p:nvPr/>
          </p:nvSpPr>
          <p:spPr bwMode="auto">
            <a:xfrm>
              <a:off x="6578945" y="1946031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altLang="zh-CN" sz="11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11</a:t>
              </a:r>
              <a:endPara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 bwMode="auto">
            <a:xfrm>
              <a:off x="6347326" y="3584045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 bwMode="auto">
            <a:xfrm>
              <a:off x="4781250" y="3769124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 bwMode="auto">
            <a:xfrm>
              <a:off x="4781250" y="4546783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 bwMode="auto">
            <a:xfrm>
              <a:off x="6664179" y="4513334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 bwMode="auto">
            <a:xfrm>
              <a:off x="8318949" y="4556720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15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 bwMode="auto">
            <a:xfrm>
              <a:off x="7518557" y="4013552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16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 bwMode="auto">
            <a:xfrm>
              <a:off x="7620813" y="5387579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17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 bwMode="auto">
            <a:xfrm>
              <a:off x="6246580" y="6150825"/>
              <a:ext cx="824011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18-19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 bwMode="auto">
            <a:xfrm>
              <a:off x="4781250" y="5350471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20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 bwMode="auto">
            <a:xfrm>
              <a:off x="4781250" y="6124745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5" name="直接箭头连接符 4"/>
            <p:cNvCxnSpPr>
              <a:stCxn id="8" idx="4"/>
              <a:endCxn id="12" idx="0"/>
            </p:cNvCxnSpPr>
            <p:nvPr/>
          </p:nvCxnSpPr>
          <p:spPr bwMode="auto">
            <a:xfrm flipH="1">
              <a:off x="5066970" y="1491704"/>
              <a:ext cx="2280" cy="59030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2" idx="4"/>
              <a:endCxn id="2" idx="0"/>
            </p:cNvCxnSpPr>
            <p:nvPr/>
          </p:nvCxnSpPr>
          <p:spPr bwMode="auto">
            <a:xfrm>
              <a:off x="5066970" y="2452950"/>
              <a:ext cx="2280" cy="55887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" idx="6"/>
              <a:endCxn id="14" idx="2"/>
            </p:cNvCxnSpPr>
            <p:nvPr/>
          </p:nvCxnSpPr>
          <p:spPr bwMode="auto">
            <a:xfrm flipV="1">
              <a:off x="5357250" y="3292738"/>
              <a:ext cx="1317113" cy="708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4" idx="6"/>
              <a:endCxn id="15" idx="2"/>
            </p:cNvCxnSpPr>
            <p:nvPr/>
          </p:nvCxnSpPr>
          <p:spPr bwMode="auto">
            <a:xfrm>
              <a:off x="7250363" y="3292738"/>
              <a:ext cx="903037" cy="708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15" idx="0"/>
              <a:endCxn id="16" idx="5"/>
            </p:cNvCxnSpPr>
            <p:nvPr/>
          </p:nvCxnSpPr>
          <p:spPr bwMode="auto">
            <a:xfrm flipH="1" flipV="1">
              <a:off x="7070592" y="2437678"/>
              <a:ext cx="1370808" cy="5741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16" idx="3"/>
              <a:endCxn id="2" idx="7"/>
            </p:cNvCxnSpPr>
            <p:nvPr/>
          </p:nvCxnSpPr>
          <p:spPr bwMode="auto">
            <a:xfrm flipH="1">
              <a:off x="5272897" y="2437678"/>
              <a:ext cx="1390401" cy="65849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5" idx="3"/>
              <a:endCxn id="17" idx="6"/>
            </p:cNvCxnSpPr>
            <p:nvPr/>
          </p:nvCxnSpPr>
          <p:spPr bwMode="auto">
            <a:xfrm flipH="1">
              <a:off x="6923326" y="3503469"/>
              <a:ext cx="1314427" cy="36857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17" idx="2"/>
              <a:endCxn id="18" idx="6"/>
            </p:cNvCxnSpPr>
            <p:nvPr/>
          </p:nvCxnSpPr>
          <p:spPr bwMode="auto">
            <a:xfrm flipH="1">
              <a:off x="5357250" y="3872045"/>
              <a:ext cx="990076" cy="18507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 bwMode="auto">
            <a:xfrm>
              <a:off x="5069250" y="4345124"/>
              <a:ext cx="0" cy="20165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9" idx="6"/>
              <a:endCxn id="20" idx="2"/>
            </p:cNvCxnSpPr>
            <p:nvPr/>
          </p:nvCxnSpPr>
          <p:spPr bwMode="auto">
            <a:xfrm flipV="1">
              <a:off x="5357250" y="4801334"/>
              <a:ext cx="1306929" cy="3344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20" idx="6"/>
              <a:endCxn id="21" idx="2"/>
            </p:cNvCxnSpPr>
            <p:nvPr/>
          </p:nvCxnSpPr>
          <p:spPr bwMode="auto">
            <a:xfrm>
              <a:off x="7240179" y="4801334"/>
              <a:ext cx="1078770" cy="4338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22" idx="2"/>
              <a:endCxn id="19" idx="7"/>
            </p:cNvCxnSpPr>
            <p:nvPr/>
          </p:nvCxnSpPr>
          <p:spPr bwMode="auto">
            <a:xfrm flipH="1">
              <a:off x="5272897" y="4301552"/>
              <a:ext cx="2245660" cy="32958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21" idx="0"/>
              <a:endCxn id="22" idx="6"/>
            </p:cNvCxnSpPr>
            <p:nvPr/>
          </p:nvCxnSpPr>
          <p:spPr bwMode="auto">
            <a:xfrm flipH="1" flipV="1">
              <a:off x="8094557" y="4301552"/>
              <a:ext cx="512392" cy="25516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21" idx="4"/>
              <a:endCxn id="23" idx="7"/>
            </p:cNvCxnSpPr>
            <p:nvPr/>
          </p:nvCxnSpPr>
          <p:spPr bwMode="auto">
            <a:xfrm flipH="1">
              <a:off x="8112460" y="5132720"/>
              <a:ext cx="494489" cy="33921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23" idx="2"/>
              <a:endCxn id="20" idx="5"/>
            </p:cNvCxnSpPr>
            <p:nvPr/>
          </p:nvCxnSpPr>
          <p:spPr bwMode="auto">
            <a:xfrm flipH="1" flipV="1">
              <a:off x="7155826" y="5004981"/>
              <a:ext cx="464987" cy="67059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20" idx="3"/>
              <a:endCxn id="25" idx="0"/>
            </p:cNvCxnSpPr>
            <p:nvPr/>
          </p:nvCxnSpPr>
          <p:spPr bwMode="auto">
            <a:xfrm flipH="1">
              <a:off x="6658586" y="5004981"/>
              <a:ext cx="89946" cy="11458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25" idx="2"/>
              <a:endCxn id="19" idx="5"/>
            </p:cNvCxnSpPr>
            <p:nvPr/>
          </p:nvCxnSpPr>
          <p:spPr bwMode="auto">
            <a:xfrm flipH="1" flipV="1">
              <a:off x="5272897" y="5038430"/>
              <a:ext cx="973684" cy="129786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5069250" y="5122783"/>
              <a:ext cx="0" cy="22768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5069250" y="5926471"/>
              <a:ext cx="0" cy="19827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椭圆 77"/>
          <p:cNvSpPr>
            <a:spLocks noChangeAspect="1"/>
          </p:cNvSpPr>
          <p:nvPr/>
        </p:nvSpPr>
        <p:spPr bwMode="auto">
          <a:xfrm>
            <a:off x="3801800" y="4559348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15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4101" y="78828"/>
            <a:ext cx="3948150" cy="6624545"/>
            <a:chOff x="264101" y="78828"/>
            <a:chExt cx="3948150" cy="6624545"/>
          </a:xfrm>
        </p:grpSpPr>
        <p:sp>
          <p:nvSpPr>
            <p:cNvPr id="62" name="椭圆 61"/>
            <p:cNvSpPr>
              <a:spLocks noChangeAspect="1"/>
            </p:cNvSpPr>
            <p:nvPr/>
          </p:nvSpPr>
          <p:spPr bwMode="auto">
            <a:xfrm>
              <a:off x="264101" y="3014450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 bwMode="auto">
            <a:xfrm>
              <a:off x="264101" y="2337042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 bwMode="auto">
            <a:xfrm>
              <a:off x="264101" y="78828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 bwMode="auto">
            <a:xfrm>
              <a:off x="264101" y="857181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 bwMode="auto">
            <a:xfrm>
              <a:off x="264101" y="1597383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 bwMode="auto">
            <a:xfrm>
              <a:off x="1564669" y="3014450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 bwMode="auto">
            <a:xfrm>
              <a:off x="2571077" y="3014450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 bwMode="auto">
            <a:xfrm>
              <a:off x="3636251" y="3014450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2" name="椭圆 71"/>
            <p:cNvSpPr>
              <a:spLocks/>
            </p:cNvSpPr>
            <p:nvPr/>
          </p:nvSpPr>
          <p:spPr bwMode="auto">
            <a:xfrm>
              <a:off x="2061796" y="1948659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altLang="zh-CN" sz="11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11</a:t>
              </a:r>
              <a:endPara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 bwMode="auto">
            <a:xfrm>
              <a:off x="1830177" y="3586673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 bwMode="auto">
            <a:xfrm>
              <a:off x="264101" y="3771752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 bwMode="auto">
            <a:xfrm>
              <a:off x="264101" y="4549411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 bwMode="auto">
            <a:xfrm>
              <a:off x="2147030" y="4515962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 bwMode="auto">
            <a:xfrm>
              <a:off x="3001408" y="4016180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16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 bwMode="auto">
            <a:xfrm>
              <a:off x="3103664" y="5390207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17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 bwMode="auto">
            <a:xfrm>
              <a:off x="1732854" y="5352787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18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 bwMode="auto">
            <a:xfrm>
              <a:off x="1729432" y="6050923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19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 bwMode="auto">
            <a:xfrm>
              <a:off x="264101" y="5353099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20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 bwMode="auto">
            <a:xfrm>
              <a:off x="264101" y="6127373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>
              <a:off x="552101" y="654828"/>
              <a:ext cx="0" cy="20235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 bwMode="auto">
            <a:xfrm>
              <a:off x="552101" y="1433181"/>
              <a:ext cx="0" cy="16420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 bwMode="auto">
            <a:xfrm>
              <a:off x="552101" y="2173383"/>
              <a:ext cx="0" cy="16365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endCxn id="62" idx="0"/>
            </p:cNvCxnSpPr>
            <p:nvPr/>
          </p:nvCxnSpPr>
          <p:spPr bwMode="auto">
            <a:xfrm>
              <a:off x="552101" y="2913042"/>
              <a:ext cx="0" cy="10140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62" idx="6"/>
              <a:endCxn id="68" idx="2"/>
            </p:cNvCxnSpPr>
            <p:nvPr/>
          </p:nvCxnSpPr>
          <p:spPr bwMode="auto">
            <a:xfrm>
              <a:off x="840101" y="3302450"/>
              <a:ext cx="72456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68" idx="6"/>
              <a:endCxn id="69" idx="2"/>
            </p:cNvCxnSpPr>
            <p:nvPr/>
          </p:nvCxnSpPr>
          <p:spPr bwMode="auto">
            <a:xfrm>
              <a:off x="2140669" y="3302450"/>
              <a:ext cx="43040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69" idx="6"/>
              <a:endCxn id="70" idx="2"/>
            </p:cNvCxnSpPr>
            <p:nvPr/>
          </p:nvCxnSpPr>
          <p:spPr bwMode="auto">
            <a:xfrm>
              <a:off x="3147077" y="3302450"/>
              <a:ext cx="48917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70" idx="0"/>
              <a:endCxn id="72" idx="5"/>
            </p:cNvCxnSpPr>
            <p:nvPr/>
          </p:nvCxnSpPr>
          <p:spPr bwMode="auto">
            <a:xfrm flipH="1" flipV="1">
              <a:off x="2553443" y="2440306"/>
              <a:ext cx="1370808" cy="5741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72" idx="3"/>
              <a:endCxn id="62" idx="7"/>
            </p:cNvCxnSpPr>
            <p:nvPr/>
          </p:nvCxnSpPr>
          <p:spPr bwMode="auto">
            <a:xfrm flipH="1">
              <a:off x="755748" y="2440306"/>
              <a:ext cx="1390401" cy="65849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70" idx="3"/>
              <a:endCxn id="73" idx="6"/>
            </p:cNvCxnSpPr>
            <p:nvPr/>
          </p:nvCxnSpPr>
          <p:spPr bwMode="auto">
            <a:xfrm flipH="1">
              <a:off x="2406177" y="3506097"/>
              <a:ext cx="1314427" cy="36857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73" idx="2"/>
              <a:endCxn id="74" idx="6"/>
            </p:cNvCxnSpPr>
            <p:nvPr/>
          </p:nvCxnSpPr>
          <p:spPr bwMode="auto">
            <a:xfrm flipH="1">
              <a:off x="840101" y="3874673"/>
              <a:ext cx="990076" cy="18507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552101" y="4347752"/>
              <a:ext cx="0" cy="20165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75" idx="6"/>
              <a:endCxn id="77" idx="2"/>
            </p:cNvCxnSpPr>
            <p:nvPr/>
          </p:nvCxnSpPr>
          <p:spPr bwMode="auto">
            <a:xfrm flipV="1">
              <a:off x="840101" y="4803962"/>
              <a:ext cx="1306929" cy="3344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77" idx="6"/>
              <a:endCxn id="78" idx="2"/>
            </p:cNvCxnSpPr>
            <p:nvPr/>
          </p:nvCxnSpPr>
          <p:spPr bwMode="auto">
            <a:xfrm>
              <a:off x="2723030" y="4803962"/>
              <a:ext cx="1078770" cy="4338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80" idx="2"/>
              <a:endCxn id="75" idx="7"/>
            </p:cNvCxnSpPr>
            <p:nvPr/>
          </p:nvCxnSpPr>
          <p:spPr bwMode="auto">
            <a:xfrm flipH="1">
              <a:off x="755748" y="4304180"/>
              <a:ext cx="2245660" cy="32958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78" idx="0"/>
              <a:endCxn id="80" idx="6"/>
            </p:cNvCxnSpPr>
            <p:nvPr/>
          </p:nvCxnSpPr>
          <p:spPr bwMode="auto">
            <a:xfrm flipH="1" flipV="1">
              <a:off x="3577408" y="4304180"/>
              <a:ext cx="512392" cy="25516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78" idx="4"/>
              <a:endCxn id="81" idx="7"/>
            </p:cNvCxnSpPr>
            <p:nvPr/>
          </p:nvCxnSpPr>
          <p:spPr bwMode="auto">
            <a:xfrm flipH="1">
              <a:off x="3595311" y="5135348"/>
              <a:ext cx="494489" cy="33921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81" idx="2"/>
              <a:endCxn id="77" idx="5"/>
            </p:cNvCxnSpPr>
            <p:nvPr/>
          </p:nvCxnSpPr>
          <p:spPr bwMode="auto">
            <a:xfrm flipH="1" flipV="1">
              <a:off x="2638677" y="5007609"/>
              <a:ext cx="464987" cy="67059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77" idx="3"/>
              <a:endCxn id="83" idx="0"/>
            </p:cNvCxnSpPr>
            <p:nvPr/>
          </p:nvCxnSpPr>
          <p:spPr bwMode="auto">
            <a:xfrm flipH="1">
              <a:off x="2020854" y="5007609"/>
              <a:ext cx="210529" cy="34517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83" idx="4"/>
              <a:endCxn id="84" idx="0"/>
            </p:cNvCxnSpPr>
            <p:nvPr/>
          </p:nvCxnSpPr>
          <p:spPr bwMode="auto">
            <a:xfrm flipH="1">
              <a:off x="2017432" y="5928787"/>
              <a:ext cx="3422" cy="12213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84" idx="2"/>
              <a:endCxn id="75" idx="5"/>
            </p:cNvCxnSpPr>
            <p:nvPr/>
          </p:nvCxnSpPr>
          <p:spPr bwMode="auto">
            <a:xfrm flipH="1" flipV="1">
              <a:off x="755748" y="5041058"/>
              <a:ext cx="973684" cy="129786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552101" y="5125411"/>
              <a:ext cx="0" cy="22768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552101" y="5929099"/>
              <a:ext cx="0" cy="19827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1975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35337" y="475776"/>
            <a:ext cx="4294854" cy="5785041"/>
            <a:chOff x="3090680" y="840226"/>
            <a:chExt cx="4294854" cy="5785041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 bwMode="auto">
            <a:xfrm>
              <a:off x="3271835" y="2936344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 bwMode="auto">
            <a:xfrm>
              <a:off x="3271835" y="840226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 bwMode="auto">
            <a:xfrm>
              <a:off x="3090680" y="2006532"/>
              <a:ext cx="93375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2-3-4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 bwMode="auto">
            <a:xfrm>
              <a:off x="5164948" y="3031790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100" dirty="0" smtClean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6-7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 bwMode="auto">
            <a:xfrm>
              <a:off x="6643985" y="2936344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椭圆 15"/>
            <p:cNvSpPr>
              <a:spLocks/>
            </p:cNvSpPr>
            <p:nvPr/>
          </p:nvSpPr>
          <p:spPr bwMode="auto">
            <a:xfrm>
              <a:off x="5069530" y="1870553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altLang="zh-CN" sz="11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11</a:t>
              </a:r>
              <a:endPara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 bwMode="auto">
            <a:xfrm>
              <a:off x="4837911" y="3508567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 bwMode="auto">
            <a:xfrm>
              <a:off x="3271835" y="3693646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 bwMode="auto">
            <a:xfrm>
              <a:off x="3271835" y="4471305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 bwMode="auto">
            <a:xfrm>
              <a:off x="5154764" y="4437856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 bwMode="auto">
            <a:xfrm>
              <a:off x="6809534" y="4481242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15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 bwMode="auto">
            <a:xfrm>
              <a:off x="6009142" y="3938074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16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 bwMode="auto">
            <a:xfrm>
              <a:off x="6111398" y="5312101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17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 bwMode="auto">
            <a:xfrm>
              <a:off x="4737165" y="6075347"/>
              <a:ext cx="824011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18-19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 bwMode="auto">
            <a:xfrm>
              <a:off x="3271835" y="5274993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20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 bwMode="auto">
            <a:xfrm>
              <a:off x="3271835" y="6049267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5" name="直接箭头连接符 4"/>
            <p:cNvCxnSpPr>
              <a:stCxn id="8" idx="4"/>
              <a:endCxn id="12" idx="0"/>
            </p:cNvCxnSpPr>
            <p:nvPr/>
          </p:nvCxnSpPr>
          <p:spPr bwMode="auto">
            <a:xfrm flipH="1">
              <a:off x="3557555" y="1416226"/>
              <a:ext cx="2280" cy="59030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2" idx="4"/>
              <a:endCxn id="2" idx="0"/>
            </p:cNvCxnSpPr>
            <p:nvPr/>
          </p:nvCxnSpPr>
          <p:spPr bwMode="auto">
            <a:xfrm>
              <a:off x="3557555" y="2377472"/>
              <a:ext cx="2280" cy="55887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" idx="6"/>
              <a:endCxn id="14" idx="2"/>
            </p:cNvCxnSpPr>
            <p:nvPr/>
          </p:nvCxnSpPr>
          <p:spPr bwMode="auto">
            <a:xfrm flipV="1">
              <a:off x="3847835" y="3217260"/>
              <a:ext cx="1317113" cy="708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4" idx="6"/>
              <a:endCxn id="15" idx="2"/>
            </p:cNvCxnSpPr>
            <p:nvPr/>
          </p:nvCxnSpPr>
          <p:spPr bwMode="auto">
            <a:xfrm>
              <a:off x="5740948" y="3217260"/>
              <a:ext cx="903037" cy="708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15" idx="0"/>
              <a:endCxn id="16" idx="5"/>
            </p:cNvCxnSpPr>
            <p:nvPr/>
          </p:nvCxnSpPr>
          <p:spPr bwMode="auto">
            <a:xfrm flipH="1" flipV="1">
              <a:off x="5561177" y="2362200"/>
              <a:ext cx="1370808" cy="5741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16" idx="3"/>
              <a:endCxn id="2" idx="7"/>
            </p:cNvCxnSpPr>
            <p:nvPr/>
          </p:nvCxnSpPr>
          <p:spPr bwMode="auto">
            <a:xfrm flipH="1">
              <a:off x="3763482" y="2362200"/>
              <a:ext cx="1390401" cy="65849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5" idx="3"/>
              <a:endCxn id="17" idx="6"/>
            </p:cNvCxnSpPr>
            <p:nvPr/>
          </p:nvCxnSpPr>
          <p:spPr bwMode="auto">
            <a:xfrm flipH="1">
              <a:off x="5413911" y="3427991"/>
              <a:ext cx="1314427" cy="36857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17" idx="2"/>
              <a:endCxn id="18" idx="6"/>
            </p:cNvCxnSpPr>
            <p:nvPr/>
          </p:nvCxnSpPr>
          <p:spPr bwMode="auto">
            <a:xfrm flipH="1">
              <a:off x="3847835" y="3796567"/>
              <a:ext cx="990076" cy="18507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 bwMode="auto">
            <a:xfrm>
              <a:off x="3559835" y="4269646"/>
              <a:ext cx="0" cy="20165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9" idx="6"/>
              <a:endCxn id="20" idx="2"/>
            </p:cNvCxnSpPr>
            <p:nvPr/>
          </p:nvCxnSpPr>
          <p:spPr bwMode="auto">
            <a:xfrm flipV="1">
              <a:off x="3847835" y="4725856"/>
              <a:ext cx="1306929" cy="3344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20" idx="6"/>
              <a:endCxn id="21" idx="2"/>
            </p:cNvCxnSpPr>
            <p:nvPr/>
          </p:nvCxnSpPr>
          <p:spPr bwMode="auto">
            <a:xfrm>
              <a:off x="5730764" y="4725856"/>
              <a:ext cx="1078770" cy="4338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22" idx="2"/>
              <a:endCxn id="19" idx="7"/>
            </p:cNvCxnSpPr>
            <p:nvPr/>
          </p:nvCxnSpPr>
          <p:spPr bwMode="auto">
            <a:xfrm flipH="1">
              <a:off x="3763482" y="4226074"/>
              <a:ext cx="2245660" cy="32958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21" idx="0"/>
              <a:endCxn id="22" idx="6"/>
            </p:cNvCxnSpPr>
            <p:nvPr/>
          </p:nvCxnSpPr>
          <p:spPr bwMode="auto">
            <a:xfrm flipH="1" flipV="1">
              <a:off x="6585142" y="4226074"/>
              <a:ext cx="512392" cy="25516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21" idx="4"/>
              <a:endCxn id="23" idx="7"/>
            </p:cNvCxnSpPr>
            <p:nvPr/>
          </p:nvCxnSpPr>
          <p:spPr bwMode="auto">
            <a:xfrm flipH="1">
              <a:off x="6603045" y="5057242"/>
              <a:ext cx="494489" cy="33921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23" idx="2"/>
              <a:endCxn id="20" idx="5"/>
            </p:cNvCxnSpPr>
            <p:nvPr/>
          </p:nvCxnSpPr>
          <p:spPr bwMode="auto">
            <a:xfrm flipH="1" flipV="1">
              <a:off x="5646411" y="4929503"/>
              <a:ext cx="464987" cy="67059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20" idx="3"/>
              <a:endCxn id="25" idx="0"/>
            </p:cNvCxnSpPr>
            <p:nvPr/>
          </p:nvCxnSpPr>
          <p:spPr bwMode="auto">
            <a:xfrm flipH="1">
              <a:off x="5149171" y="4929503"/>
              <a:ext cx="89946" cy="11458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25" idx="2"/>
              <a:endCxn id="19" idx="5"/>
            </p:cNvCxnSpPr>
            <p:nvPr/>
          </p:nvCxnSpPr>
          <p:spPr bwMode="auto">
            <a:xfrm flipH="1" flipV="1">
              <a:off x="3763482" y="4962952"/>
              <a:ext cx="973684" cy="129786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3559835" y="5047305"/>
              <a:ext cx="0" cy="22768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3559835" y="5850993"/>
              <a:ext cx="0" cy="19827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4492744" y="2231912"/>
            <a:ext cx="1388119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1</a:t>
            </a: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4781361" y="3920406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3599825" y="4649406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5305834" y="4452107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1143000" y="2809062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380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5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400" y="1524000"/>
            <a:ext cx="5638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int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DoString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(char*string){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char *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argv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[100];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int </a:t>
            </a:r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argc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=1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while(1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while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(*string&amp;&amp; *string!='-')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string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if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(!*string)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break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argv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argc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]=string;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while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(*string &amp;&amp; *string!=''&amp;&amp; *string!='\n'&amp;&amp; *string!= '\t')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string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argc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zh-CN" altLang="en-US" sz="1400" dirty="0" smtClean="0">
                <a:latin typeface="Cambria Math" panose="02040503050406030204" pitchFamily="18" charset="0"/>
              </a:rPr>
              <a:t>｝</a:t>
            </a:r>
            <a:endParaRPr lang="en-US" altLang="zh-CN" sz="1400" dirty="0" smtClean="0">
              <a:latin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Cambria Math" panose="02040503050406030204" pitchFamily="18" charset="0"/>
              </a:rPr>
              <a:t>    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return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0; </a:t>
            </a:r>
            <a:endParaRPr lang="en-US" altLang="zh-CN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Cambria Math" panose="02040503050406030204" pitchFamily="18" charset="0"/>
              </a:rPr>
              <a:t>｝</a:t>
            </a:r>
            <a:endParaRPr lang="zh-CN" altLang="en-US" sz="1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54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1703" y="1186280"/>
            <a:ext cx="5638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int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DoString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(char*string){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char *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argv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[100];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int </a:t>
            </a:r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argc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=1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while(1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while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(*string&amp;&amp; *string!='-')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string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if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(!*string)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break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argv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argc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]=string;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while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(*string &amp;&amp; *string!=''&amp;&amp; *string!='\n'&amp;&amp; *string!= '\t')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string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argc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zh-CN" altLang="en-US" sz="1400" dirty="0" smtClean="0">
                <a:latin typeface="Cambria Math" panose="02040503050406030204" pitchFamily="18" charset="0"/>
              </a:rPr>
              <a:t>｝</a:t>
            </a:r>
            <a:endParaRPr lang="en-US" altLang="zh-CN" sz="1400" dirty="0" smtClean="0">
              <a:latin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Cambria Math" panose="02040503050406030204" pitchFamily="18" charset="0"/>
              </a:rPr>
              <a:t>    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return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0; </a:t>
            </a:r>
            <a:endParaRPr lang="en-US" altLang="zh-CN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Cambria Math" panose="02040503050406030204" pitchFamily="18" charset="0"/>
              </a:rPr>
              <a:t>｝</a:t>
            </a:r>
            <a:endParaRPr lang="zh-CN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4" name="椭圆 3"/>
          <p:cNvSpPr>
            <a:spLocks noChangeAspect="1"/>
          </p:cNvSpPr>
          <p:nvPr/>
        </p:nvSpPr>
        <p:spPr bwMode="auto">
          <a:xfrm>
            <a:off x="5644116" y="161471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5" name="直接箭头连接符 4"/>
          <p:cNvCxnSpPr>
            <a:stCxn id="4" idx="4"/>
            <a:endCxn id="8" idx="0"/>
          </p:cNvCxnSpPr>
          <p:nvPr/>
        </p:nvCxnSpPr>
        <p:spPr bwMode="auto">
          <a:xfrm>
            <a:off x="5932116" y="737471"/>
            <a:ext cx="0" cy="19742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5644116" y="934897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  <a:endCxn id="10" idx="0"/>
          </p:cNvCxnSpPr>
          <p:nvPr/>
        </p:nvCxnSpPr>
        <p:spPr bwMode="auto">
          <a:xfrm flipH="1">
            <a:off x="5926800" y="1305837"/>
            <a:ext cx="5316" cy="17764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>
            <a:spLocks noChangeAspect="1"/>
          </p:cNvSpPr>
          <p:nvPr/>
        </p:nvSpPr>
        <p:spPr bwMode="auto">
          <a:xfrm>
            <a:off x="5638800" y="1483478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>
            <a:stCxn id="10" idx="4"/>
            <a:endCxn id="22" idx="0"/>
          </p:cNvCxnSpPr>
          <p:nvPr/>
        </p:nvCxnSpPr>
        <p:spPr bwMode="auto">
          <a:xfrm>
            <a:off x="5926800" y="1854418"/>
            <a:ext cx="5316" cy="12678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2" idx="6"/>
            <a:endCxn id="26" idx="2"/>
          </p:cNvCxnSpPr>
          <p:nvPr/>
        </p:nvCxnSpPr>
        <p:spPr bwMode="auto">
          <a:xfrm>
            <a:off x="6220116" y="2166670"/>
            <a:ext cx="113483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>
            <a:spLocks noChangeAspect="1"/>
          </p:cNvSpPr>
          <p:nvPr/>
        </p:nvSpPr>
        <p:spPr bwMode="auto">
          <a:xfrm>
            <a:off x="5644116" y="198120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 bwMode="auto">
          <a:xfrm>
            <a:off x="6333599" y="198120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5.1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7010400" y="1987089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5.2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 bwMode="auto">
          <a:xfrm>
            <a:off x="7010400" y="1483478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26" idx="6"/>
            <a:endCxn id="27" idx="2"/>
          </p:cNvCxnSpPr>
          <p:nvPr/>
        </p:nvCxnSpPr>
        <p:spPr bwMode="auto">
          <a:xfrm>
            <a:off x="6909599" y="2166670"/>
            <a:ext cx="100801" cy="588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0"/>
            <a:endCxn id="28" idx="4"/>
          </p:cNvCxnSpPr>
          <p:nvPr/>
        </p:nvCxnSpPr>
        <p:spPr bwMode="auto">
          <a:xfrm flipV="1">
            <a:off x="7298400" y="1854418"/>
            <a:ext cx="0" cy="13267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2"/>
            <a:endCxn id="26" idx="0"/>
          </p:cNvCxnSpPr>
          <p:nvPr/>
        </p:nvCxnSpPr>
        <p:spPr bwMode="auto">
          <a:xfrm flipH="1">
            <a:off x="6621599" y="1668948"/>
            <a:ext cx="388801" cy="31225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5670767" y="266700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5" name="直接箭头连接符 44"/>
          <p:cNvCxnSpPr>
            <a:stCxn id="26" idx="4"/>
            <a:endCxn id="44" idx="0"/>
          </p:cNvCxnSpPr>
          <p:nvPr/>
        </p:nvCxnSpPr>
        <p:spPr bwMode="auto">
          <a:xfrm flipH="1">
            <a:off x="5958767" y="2352140"/>
            <a:ext cx="662832" cy="31486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7" idx="4"/>
            <a:endCxn id="44" idx="7"/>
          </p:cNvCxnSpPr>
          <p:nvPr/>
        </p:nvCxnSpPr>
        <p:spPr bwMode="auto">
          <a:xfrm flipH="1">
            <a:off x="6162414" y="2358029"/>
            <a:ext cx="1135986" cy="36329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4" idx="6"/>
            <a:endCxn id="60" idx="2"/>
          </p:cNvCxnSpPr>
          <p:nvPr/>
        </p:nvCxnSpPr>
        <p:spPr bwMode="auto">
          <a:xfrm flipV="1">
            <a:off x="6246767" y="2848274"/>
            <a:ext cx="662832" cy="419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0" idx="6"/>
            <a:endCxn id="63" idx="2"/>
          </p:cNvCxnSpPr>
          <p:nvPr/>
        </p:nvCxnSpPr>
        <p:spPr bwMode="auto">
          <a:xfrm>
            <a:off x="7485599" y="2848274"/>
            <a:ext cx="363001" cy="419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4" idx="4"/>
            <a:endCxn id="68" idx="0"/>
          </p:cNvCxnSpPr>
          <p:nvPr/>
        </p:nvCxnSpPr>
        <p:spPr bwMode="auto">
          <a:xfrm>
            <a:off x="5958767" y="3037940"/>
            <a:ext cx="0" cy="1660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8" idx="4"/>
            <a:endCxn id="71" idx="0"/>
          </p:cNvCxnSpPr>
          <p:nvPr/>
        </p:nvCxnSpPr>
        <p:spPr bwMode="auto">
          <a:xfrm flipH="1">
            <a:off x="5954198" y="3574884"/>
            <a:ext cx="4569" cy="21447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71" idx="6"/>
            <a:endCxn id="74" idx="2"/>
          </p:cNvCxnSpPr>
          <p:nvPr/>
        </p:nvCxnSpPr>
        <p:spPr bwMode="auto">
          <a:xfrm>
            <a:off x="6319214" y="3974826"/>
            <a:ext cx="217255" cy="52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74" idx="6"/>
            <a:endCxn id="75" idx="2"/>
          </p:cNvCxnSpPr>
          <p:nvPr/>
        </p:nvCxnSpPr>
        <p:spPr bwMode="auto">
          <a:xfrm flipV="1">
            <a:off x="7266502" y="3970082"/>
            <a:ext cx="152227" cy="994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>
            <a:spLocks noChangeAspect="1"/>
          </p:cNvSpPr>
          <p:nvPr/>
        </p:nvSpPr>
        <p:spPr bwMode="auto">
          <a:xfrm>
            <a:off x="6909599" y="2662804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3" name="椭圆 62"/>
          <p:cNvSpPr>
            <a:spLocks noChangeAspect="1"/>
          </p:cNvSpPr>
          <p:nvPr/>
        </p:nvSpPr>
        <p:spPr bwMode="auto">
          <a:xfrm>
            <a:off x="7848600" y="266700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椭圆 67"/>
          <p:cNvSpPr>
            <a:spLocks noChangeAspect="1"/>
          </p:cNvSpPr>
          <p:nvPr/>
        </p:nvSpPr>
        <p:spPr bwMode="auto">
          <a:xfrm>
            <a:off x="5670767" y="3203944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" name="椭圆 70"/>
          <p:cNvSpPr>
            <a:spLocks noChangeAspect="1"/>
          </p:cNvSpPr>
          <p:nvPr/>
        </p:nvSpPr>
        <p:spPr bwMode="auto">
          <a:xfrm>
            <a:off x="5589181" y="3789356"/>
            <a:ext cx="730033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10.1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" name="椭圆 73"/>
          <p:cNvSpPr>
            <a:spLocks noChangeAspect="1"/>
          </p:cNvSpPr>
          <p:nvPr/>
        </p:nvSpPr>
        <p:spPr bwMode="auto">
          <a:xfrm>
            <a:off x="6536469" y="3794560"/>
            <a:ext cx="730033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10.2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5" name="椭圆 74"/>
          <p:cNvSpPr>
            <a:spLocks noChangeAspect="1"/>
          </p:cNvSpPr>
          <p:nvPr/>
        </p:nvSpPr>
        <p:spPr bwMode="auto">
          <a:xfrm>
            <a:off x="7418729" y="3784612"/>
            <a:ext cx="730033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10.3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6" name="椭圆 75"/>
          <p:cNvSpPr>
            <a:spLocks noChangeAspect="1"/>
          </p:cNvSpPr>
          <p:nvPr/>
        </p:nvSpPr>
        <p:spPr bwMode="auto">
          <a:xfrm>
            <a:off x="8301231" y="3778723"/>
            <a:ext cx="730033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10.4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8" name="直接箭头连接符 87"/>
          <p:cNvCxnSpPr>
            <a:stCxn id="75" idx="6"/>
            <a:endCxn id="76" idx="2"/>
          </p:cNvCxnSpPr>
          <p:nvPr/>
        </p:nvCxnSpPr>
        <p:spPr bwMode="auto">
          <a:xfrm flipV="1">
            <a:off x="8148762" y="3964193"/>
            <a:ext cx="152469" cy="588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6" idx="0"/>
            <a:endCxn id="98" idx="6"/>
          </p:cNvCxnSpPr>
          <p:nvPr/>
        </p:nvCxnSpPr>
        <p:spPr bwMode="auto">
          <a:xfrm flipH="1" flipV="1">
            <a:off x="7842502" y="3375810"/>
            <a:ext cx="823746" cy="40291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椭圆 97"/>
          <p:cNvSpPr>
            <a:spLocks noChangeAspect="1"/>
          </p:cNvSpPr>
          <p:nvPr/>
        </p:nvSpPr>
        <p:spPr bwMode="auto">
          <a:xfrm>
            <a:off x="7266502" y="319034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00" name="直接箭头连接符 99"/>
          <p:cNvCxnSpPr>
            <a:stCxn id="98" idx="2"/>
            <a:endCxn id="71" idx="7"/>
          </p:cNvCxnSpPr>
          <p:nvPr/>
        </p:nvCxnSpPr>
        <p:spPr bwMode="auto">
          <a:xfrm flipH="1">
            <a:off x="6212303" y="3375810"/>
            <a:ext cx="1054199" cy="46786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1" idx="4"/>
            <a:endCxn id="106" idx="0"/>
          </p:cNvCxnSpPr>
          <p:nvPr/>
        </p:nvCxnSpPr>
        <p:spPr bwMode="auto">
          <a:xfrm>
            <a:off x="5954198" y="4160296"/>
            <a:ext cx="8044" cy="26753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椭圆 105"/>
          <p:cNvSpPr>
            <a:spLocks noChangeAspect="1"/>
          </p:cNvSpPr>
          <p:nvPr/>
        </p:nvSpPr>
        <p:spPr bwMode="auto">
          <a:xfrm>
            <a:off x="5674242" y="4427834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09" name="直接箭头连接符 108"/>
          <p:cNvCxnSpPr>
            <a:stCxn id="74" idx="3"/>
            <a:endCxn id="106" idx="0"/>
          </p:cNvCxnSpPr>
          <p:nvPr/>
        </p:nvCxnSpPr>
        <p:spPr bwMode="auto">
          <a:xfrm flipH="1">
            <a:off x="5962242" y="4111177"/>
            <a:ext cx="681138" cy="31665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5" idx="4"/>
            <a:endCxn id="106" idx="0"/>
          </p:cNvCxnSpPr>
          <p:nvPr/>
        </p:nvCxnSpPr>
        <p:spPr bwMode="auto">
          <a:xfrm flipH="1">
            <a:off x="5962242" y="4155552"/>
            <a:ext cx="1821504" cy="27228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76" idx="4"/>
            <a:endCxn id="106" idx="6"/>
          </p:cNvCxnSpPr>
          <p:nvPr/>
        </p:nvCxnSpPr>
        <p:spPr bwMode="auto">
          <a:xfrm flipH="1">
            <a:off x="6250242" y="4149663"/>
            <a:ext cx="2416006" cy="46364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椭圆 117"/>
          <p:cNvSpPr>
            <a:spLocks noChangeAspect="1"/>
          </p:cNvSpPr>
          <p:nvPr/>
        </p:nvSpPr>
        <p:spPr bwMode="auto">
          <a:xfrm>
            <a:off x="5677131" y="5029200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19" name="直接箭头连接符 118"/>
          <p:cNvCxnSpPr>
            <a:stCxn id="106" idx="4"/>
            <a:endCxn id="118" idx="0"/>
          </p:cNvCxnSpPr>
          <p:nvPr/>
        </p:nvCxnSpPr>
        <p:spPr bwMode="auto">
          <a:xfrm>
            <a:off x="5962242" y="4798774"/>
            <a:ext cx="2889" cy="23042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698" name="肘形连接符 326697"/>
          <p:cNvCxnSpPr>
            <a:stCxn id="118" idx="2"/>
            <a:endCxn id="22" idx="2"/>
          </p:cNvCxnSpPr>
          <p:nvPr/>
        </p:nvCxnSpPr>
        <p:spPr bwMode="auto">
          <a:xfrm rot="10800000">
            <a:off x="5644117" y="2166670"/>
            <a:ext cx="33015" cy="3048000"/>
          </a:xfrm>
          <a:prstGeom prst="bentConnector3">
            <a:avLst>
              <a:gd name="adj1" fmla="val 792413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700" name="直接连接符 326699"/>
          <p:cNvCxnSpPr/>
          <p:nvPr/>
        </p:nvCxnSpPr>
        <p:spPr bwMode="auto">
          <a:xfrm>
            <a:off x="1219200" y="2352140"/>
            <a:ext cx="1600200" cy="0"/>
          </a:xfrm>
          <a:prstGeom prst="line">
            <a:avLst/>
          </a:prstGeom>
          <a:solidFill>
            <a:srgbClr val="DDDDDD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连接符 126"/>
          <p:cNvCxnSpPr/>
          <p:nvPr/>
        </p:nvCxnSpPr>
        <p:spPr bwMode="auto">
          <a:xfrm>
            <a:off x="1219200" y="3375810"/>
            <a:ext cx="4191000" cy="53190"/>
          </a:xfrm>
          <a:prstGeom prst="line">
            <a:avLst/>
          </a:prstGeom>
          <a:solidFill>
            <a:srgbClr val="DDDDDD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0666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22" grpId="0" animBg="1"/>
      <p:bldP spid="26" grpId="0" animBg="1"/>
      <p:bldP spid="27" grpId="0" animBg="1"/>
      <p:bldP spid="28" grpId="0" animBg="1"/>
      <p:bldP spid="44" grpId="0" animBg="1"/>
      <p:bldP spid="60" grpId="0" animBg="1"/>
      <p:bldP spid="63" grpId="0" animBg="1"/>
      <p:bldP spid="68" grpId="0" animBg="1"/>
      <p:bldP spid="71" grpId="0" animBg="1"/>
      <p:bldP spid="74" grpId="0" animBg="1"/>
      <p:bldP spid="75" grpId="0" animBg="1"/>
      <p:bldP spid="76" grpId="0" animBg="1"/>
      <p:bldP spid="98" grpId="0" animBg="1"/>
      <p:bldP spid="106" grpId="0" animBg="1"/>
      <p:bldP spid="1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spect="1"/>
          </p:cNvSpPr>
          <p:nvPr/>
        </p:nvSpPr>
        <p:spPr bwMode="auto">
          <a:xfrm>
            <a:off x="927517" y="1057720"/>
            <a:ext cx="576000" cy="576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5" name="直接箭头连接符 4"/>
          <p:cNvCxnSpPr>
            <a:stCxn id="4" idx="4"/>
            <a:endCxn id="8" idx="0"/>
          </p:cNvCxnSpPr>
          <p:nvPr/>
        </p:nvCxnSpPr>
        <p:spPr bwMode="auto">
          <a:xfrm>
            <a:off x="1215517" y="1633720"/>
            <a:ext cx="0" cy="19742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927517" y="1831146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  <a:endCxn id="10" idx="0"/>
          </p:cNvCxnSpPr>
          <p:nvPr/>
        </p:nvCxnSpPr>
        <p:spPr bwMode="auto">
          <a:xfrm flipH="1">
            <a:off x="1210201" y="2202086"/>
            <a:ext cx="5316" cy="17764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>
            <a:spLocks noChangeAspect="1"/>
          </p:cNvSpPr>
          <p:nvPr/>
        </p:nvSpPr>
        <p:spPr bwMode="auto">
          <a:xfrm>
            <a:off x="922201" y="2379727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>
            <a:stCxn id="10" idx="4"/>
            <a:endCxn id="22" idx="0"/>
          </p:cNvCxnSpPr>
          <p:nvPr/>
        </p:nvCxnSpPr>
        <p:spPr bwMode="auto">
          <a:xfrm>
            <a:off x="1210201" y="2750667"/>
            <a:ext cx="5316" cy="12678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2" idx="6"/>
            <a:endCxn id="26" idx="2"/>
          </p:cNvCxnSpPr>
          <p:nvPr/>
        </p:nvCxnSpPr>
        <p:spPr bwMode="auto">
          <a:xfrm>
            <a:off x="1503517" y="3062919"/>
            <a:ext cx="113483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>
            <a:spLocks noChangeAspect="1"/>
          </p:cNvSpPr>
          <p:nvPr/>
        </p:nvSpPr>
        <p:spPr bwMode="auto">
          <a:xfrm>
            <a:off x="927517" y="2877449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 bwMode="auto">
          <a:xfrm>
            <a:off x="1617000" y="2877449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5.1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2293801" y="2883338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5.2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 bwMode="auto">
          <a:xfrm>
            <a:off x="2293801" y="2379727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26" idx="6"/>
            <a:endCxn id="27" idx="2"/>
          </p:cNvCxnSpPr>
          <p:nvPr/>
        </p:nvCxnSpPr>
        <p:spPr bwMode="auto">
          <a:xfrm>
            <a:off x="2193000" y="3062919"/>
            <a:ext cx="100801" cy="588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0"/>
            <a:endCxn id="28" idx="4"/>
          </p:cNvCxnSpPr>
          <p:nvPr/>
        </p:nvCxnSpPr>
        <p:spPr bwMode="auto">
          <a:xfrm flipV="1">
            <a:off x="2581801" y="2750667"/>
            <a:ext cx="0" cy="13267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2"/>
            <a:endCxn id="26" idx="0"/>
          </p:cNvCxnSpPr>
          <p:nvPr/>
        </p:nvCxnSpPr>
        <p:spPr bwMode="auto">
          <a:xfrm flipH="1">
            <a:off x="1905000" y="2565197"/>
            <a:ext cx="388801" cy="31225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954168" y="3563249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5" name="直接箭头连接符 44"/>
          <p:cNvCxnSpPr>
            <a:stCxn id="26" idx="4"/>
            <a:endCxn id="44" idx="0"/>
          </p:cNvCxnSpPr>
          <p:nvPr/>
        </p:nvCxnSpPr>
        <p:spPr bwMode="auto">
          <a:xfrm flipH="1">
            <a:off x="1242168" y="3248389"/>
            <a:ext cx="662832" cy="31486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7" idx="4"/>
            <a:endCxn id="44" idx="7"/>
          </p:cNvCxnSpPr>
          <p:nvPr/>
        </p:nvCxnSpPr>
        <p:spPr bwMode="auto">
          <a:xfrm flipH="1">
            <a:off x="1445815" y="3254278"/>
            <a:ext cx="1135986" cy="36329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4" idx="6"/>
            <a:endCxn id="60" idx="2"/>
          </p:cNvCxnSpPr>
          <p:nvPr/>
        </p:nvCxnSpPr>
        <p:spPr bwMode="auto">
          <a:xfrm flipV="1">
            <a:off x="1530168" y="3744523"/>
            <a:ext cx="662832" cy="419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0" idx="6"/>
            <a:endCxn id="63" idx="2"/>
          </p:cNvCxnSpPr>
          <p:nvPr/>
        </p:nvCxnSpPr>
        <p:spPr bwMode="auto">
          <a:xfrm>
            <a:off x="2769000" y="3744523"/>
            <a:ext cx="363001" cy="419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4" idx="4"/>
            <a:endCxn id="68" idx="0"/>
          </p:cNvCxnSpPr>
          <p:nvPr/>
        </p:nvCxnSpPr>
        <p:spPr bwMode="auto">
          <a:xfrm>
            <a:off x="1242168" y="3934189"/>
            <a:ext cx="0" cy="1660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8" idx="4"/>
            <a:endCxn id="71" idx="0"/>
          </p:cNvCxnSpPr>
          <p:nvPr/>
        </p:nvCxnSpPr>
        <p:spPr bwMode="auto">
          <a:xfrm flipH="1">
            <a:off x="1237599" y="4471133"/>
            <a:ext cx="4569" cy="21447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71" idx="6"/>
            <a:endCxn id="74" idx="2"/>
          </p:cNvCxnSpPr>
          <p:nvPr/>
        </p:nvCxnSpPr>
        <p:spPr bwMode="auto">
          <a:xfrm>
            <a:off x="1602615" y="4871075"/>
            <a:ext cx="217255" cy="52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74" idx="6"/>
            <a:endCxn id="75" idx="2"/>
          </p:cNvCxnSpPr>
          <p:nvPr/>
        </p:nvCxnSpPr>
        <p:spPr bwMode="auto">
          <a:xfrm flipV="1">
            <a:off x="2549903" y="4866331"/>
            <a:ext cx="152227" cy="994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>
            <a:spLocks noChangeAspect="1"/>
          </p:cNvSpPr>
          <p:nvPr/>
        </p:nvSpPr>
        <p:spPr bwMode="auto">
          <a:xfrm>
            <a:off x="2193000" y="3559053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3" name="椭圆 62"/>
          <p:cNvSpPr>
            <a:spLocks noChangeAspect="1"/>
          </p:cNvSpPr>
          <p:nvPr/>
        </p:nvSpPr>
        <p:spPr bwMode="auto">
          <a:xfrm>
            <a:off x="3132001" y="3563249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椭圆 67"/>
          <p:cNvSpPr>
            <a:spLocks noChangeAspect="1"/>
          </p:cNvSpPr>
          <p:nvPr/>
        </p:nvSpPr>
        <p:spPr bwMode="auto">
          <a:xfrm>
            <a:off x="954168" y="4100193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" name="椭圆 70"/>
          <p:cNvSpPr>
            <a:spLocks noChangeAspect="1"/>
          </p:cNvSpPr>
          <p:nvPr/>
        </p:nvSpPr>
        <p:spPr bwMode="auto">
          <a:xfrm>
            <a:off x="872582" y="4685605"/>
            <a:ext cx="730033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10.1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" name="椭圆 73"/>
          <p:cNvSpPr>
            <a:spLocks noChangeAspect="1"/>
          </p:cNvSpPr>
          <p:nvPr/>
        </p:nvSpPr>
        <p:spPr bwMode="auto">
          <a:xfrm>
            <a:off x="1819870" y="4690809"/>
            <a:ext cx="730033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10.2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5" name="椭圆 74"/>
          <p:cNvSpPr>
            <a:spLocks noChangeAspect="1"/>
          </p:cNvSpPr>
          <p:nvPr/>
        </p:nvSpPr>
        <p:spPr bwMode="auto">
          <a:xfrm>
            <a:off x="2702130" y="4680861"/>
            <a:ext cx="730033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10.3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6" name="椭圆 75"/>
          <p:cNvSpPr>
            <a:spLocks noChangeAspect="1"/>
          </p:cNvSpPr>
          <p:nvPr/>
        </p:nvSpPr>
        <p:spPr bwMode="auto">
          <a:xfrm>
            <a:off x="3584632" y="4674972"/>
            <a:ext cx="730033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10.4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8" name="直接箭头连接符 87"/>
          <p:cNvCxnSpPr>
            <a:stCxn id="75" idx="6"/>
            <a:endCxn id="76" idx="2"/>
          </p:cNvCxnSpPr>
          <p:nvPr/>
        </p:nvCxnSpPr>
        <p:spPr bwMode="auto">
          <a:xfrm flipV="1">
            <a:off x="3432163" y="4860442"/>
            <a:ext cx="152469" cy="588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6" idx="0"/>
            <a:endCxn id="98" idx="6"/>
          </p:cNvCxnSpPr>
          <p:nvPr/>
        </p:nvCxnSpPr>
        <p:spPr bwMode="auto">
          <a:xfrm flipH="1" flipV="1">
            <a:off x="3125903" y="4272059"/>
            <a:ext cx="823746" cy="40291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椭圆 97"/>
          <p:cNvSpPr>
            <a:spLocks noChangeAspect="1"/>
          </p:cNvSpPr>
          <p:nvPr/>
        </p:nvSpPr>
        <p:spPr bwMode="auto">
          <a:xfrm>
            <a:off x="2549903" y="4086589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00" name="直接箭头连接符 99"/>
          <p:cNvCxnSpPr>
            <a:stCxn id="98" idx="2"/>
            <a:endCxn id="71" idx="7"/>
          </p:cNvCxnSpPr>
          <p:nvPr/>
        </p:nvCxnSpPr>
        <p:spPr bwMode="auto">
          <a:xfrm flipH="1">
            <a:off x="1495704" y="4272059"/>
            <a:ext cx="1054199" cy="46786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1" idx="4"/>
            <a:endCxn id="106" idx="0"/>
          </p:cNvCxnSpPr>
          <p:nvPr/>
        </p:nvCxnSpPr>
        <p:spPr bwMode="auto">
          <a:xfrm>
            <a:off x="1237599" y="5056545"/>
            <a:ext cx="8044" cy="26753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椭圆 105"/>
          <p:cNvSpPr>
            <a:spLocks noChangeAspect="1"/>
          </p:cNvSpPr>
          <p:nvPr/>
        </p:nvSpPr>
        <p:spPr bwMode="auto">
          <a:xfrm>
            <a:off x="957643" y="5324083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09" name="直接箭头连接符 108"/>
          <p:cNvCxnSpPr>
            <a:stCxn id="74" idx="3"/>
            <a:endCxn id="106" idx="0"/>
          </p:cNvCxnSpPr>
          <p:nvPr/>
        </p:nvCxnSpPr>
        <p:spPr bwMode="auto">
          <a:xfrm flipH="1">
            <a:off x="1245643" y="5007426"/>
            <a:ext cx="681138" cy="31665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5" idx="4"/>
            <a:endCxn id="106" idx="0"/>
          </p:cNvCxnSpPr>
          <p:nvPr/>
        </p:nvCxnSpPr>
        <p:spPr bwMode="auto">
          <a:xfrm flipH="1">
            <a:off x="1245643" y="5051801"/>
            <a:ext cx="1821504" cy="27228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76" idx="4"/>
            <a:endCxn id="106" idx="6"/>
          </p:cNvCxnSpPr>
          <p:nvPr/>
        </p:nvCxnSpPr>
        <p:spPr bwMode="auto">
          <a:xfrm flipH="1">
            <a:off x="1533643" y="5045912"/>
            <a:ext cx="2416006" cy="46364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椭圆 117"/>
          <p:cNvSpPr>
            <a:spLocks noChangeAspect="1"/>
          </p:cNvSpPr>
          <p:nvPr/>
        </p:nvSpPr>
        <p:spPr bwMode="auto">
          <a:xfrm>
            <a:off x="960532" y="5925449"/>
            <a:ext cx="576000" cy="3709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19" name="直接箭头连接符 118"/>
          <p:cNvCxnSpPr>
            <a:stCxn id="106" idx="4"/>
            <a:endCxn id="118" idx="0"/>
          </p:cNvCxnSpPr>
          <p:nvPr/>
        </p:nvCxnSpPr>
        <p:spPr bwMode="auto">
          <a:xfrm>
            <a:off x="1245643" y="5695023"/>
            <a:ext cx="2889" cy="23042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698" name="肘形连接符 326697"/>
          <p:cNvCxnSpPr>
            <a:stCxn id="118" idx="2"/>
            <a:endCxn id="22" idx="2"/>
          </p:cNvCxnSpPr>
          <p:nvPr/>
        </p:nvCxnSpPr>
        <p:spPr bwMode="auto">
          <a:xfrm rot="10800000">
            <a:off x="927518" y="3062919"/>
            <a:ext cx="33015" cy="3048000"/>
          </a:xfrm>
          <a:prstGeom prst="bentConnector3">
            <a:avLst>
              <a:gd name="adj1" fmla="val 792413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131981" y="1159708"/>
            <a:ext cx="3442083" cy="5238669"/>
            <a:chOff x="5131981" y="1159708"/>
            <a:chExt cx="3442083" cy="5238669"/>
          </a:xfrm>
        </p:grpSpPr>
        <p:sp>
          <p:nvSpPr>
            <p:cNvPr id="46" name="椭圆 45"/>
            <p:cNvSpPr>
              <a:spLocks noChangeAspect="1"/>
            </p:cNvSpPr>
            <p:nvPr/>
          </p:nvSpPr>
          <p:spPr bwMode="auto">
            <a:xfrm>
              <a:off x="5186916" y="1159708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47" name="直接箭头连接符 46"/>
            <p:cNvCxnSpPr>
              <a:stCxn id="46" idx="4"/>
              <a:endCxn id="49" idx="0"/>
            </p:cNvCxnSpPr>
            <p:nvPr/>
          </p:nvCxnSpPr>
          <p:spPr bwMode="auto">
            <a:xfrm>
              <a:off x="5474916" y="1735708"/>
              <a:ext cx="0" cy="46637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椭圆 48"/>
            <p:cNvSpPr>
              <a:spLocks noChangeAspect="1"/>
            </p:cNvSpPr>
            <p:nvPr/>
          </p:nvSpPr>
          <p:spPr bwMode="auto">
            <a:xfrm>
              <a:off x="5137367" y="2202086"/>
              <a:ext cx="675098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r>
                <a:rPr kumimoji="0" lang="zh-CN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，</a:t>
              </a: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53" name="直接箭头连接符 52"/>
            <p:cNvCxnSpPr>
              <a:stCxn id="49" idx="4"/>
              <a:endCxn id="61" idx="0"/>
            </p:cNvCxnSpPr>
            <p:nvPr/>
          </p:nvCxnSpPr>
          <p:spPr bwMode="auto">
            <a:xfrm>
              <a:off x="5474916" y="2573026"/>
              <a:ext cx="0" cy="40641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61" idx="6"/>
              <a:endCxn id="62" idx="2"/>
            </p:cNvCxnSpPr>
            <p:nvPr/>
          </p:nvCxnSpPr>
          <p:spPr bwMode="auto">
            <a:xfrm>
              <a:off x="5762916" y="3164907"/>
              <a:ext cx="11348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椭圆 60"/>
            <p:cNvSpPr>
              <a:spLocks noChangeAspect="1"/>
            </p:cNvSpPr>
            <p:nvPr/>
          </p:nvSpPr>
          <p:spPr bwMode="auto">
            <a:xfrm>
              <a:off x="5186916" y="29794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 bwMode="auto">
            <a:xfrm>
              <a:off x="5876399" y="29794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5.1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 bwMode="auto">
            <a:xfrm>
              <a:off x="6553200" y="2985326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5.2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 bwMode="auto">
            <a:xfrm>
              <a:off x="6553200" y="2481715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66" name="直接箭头连接符 65"/>
            <p:cNvCxnSpPr>
              <a:stCxn id="62" idx="6"/>
              <a:endCxn id="64" idx="2"/>
            </p:cNvCxnSpPr>
            <p:nvPr/>
          </p:nvCxnSpPr>
          <p:spPr bwMode="auto">
            <a:xfrm>
              <a:off x="6452399" y="3164907"/>
              <a:ext cx="100801" cy="588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4" idx="0"/>
              <a:endCxn id="65" idx="4"/>
            </p:cNvCxnSpPr>
            <p:nvPr/>
          </p:nvCxnSpPr>
          <p:spPr bwMode="auto">
            <a:xfrm flipV="1">
              <a:off x="6841200" y="2852655"/>
              <a:ext cx="0" cy="13267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5" idx="2"/>
              <a:endCxn id="62" idx="0"/>
            </p:cNvCxnSpPr>
            <p:nvPr/>
          </p:nvCxnSpPr>
          <p:spPr bwMode="auto">
            <a:xfrm flipH="1">
              <a:off x="6164399" y="2667185"/>
              <a:ext cx="388801" cy="31225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 bwMode="auto">
            <a:xfrm>
              <a:off x="5213567" y="36652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72" name="直接箭头连接符 71"/>
            <p:cNvCxnSpPr>
              <a:stCxn id="62" idx="4"/>
              <a:endCxn id="70" idx="0"/>
            </p:cNvCxnSpPr>
            <p:nvPr/>
          </p:nvCxnSpPr>
          <p:spPr bwMode="auto">
            <a:xfrm flipH="1">
              <a:off x="5501567" y="3350377"/>
              <a:ext cx="662832" cy="31486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4" idx="4"/>
              <a:endCxn id="70" idx="7"/>
            </p:cNvCxnSpPr>
            <p:nvPr/>
          </p:nvCxnSpPr>
          <p:spPr bwMode="auto">
            <a:xfrm flipH="1">
              <a:off x="5705214" y="3356266"/>
              <a:ext cx="1135986" cy="36329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70" idx="6"/>
              <a:endCxn id="83" idx="2"/>
            </p:cNvCxnSpPr>
            <p:nvPr/>
          </p:nvCxnSpPr>
          <p:spPr bwMode="auto">
            <a:xfrm flipV="1">
              <a:off x="5789567" y="3846511"/>
              <a:ext cx="662832" cy="419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83" idx="6"/>
              <a:endCxn id="84" idx="2"/>
            </p:cNvCxnSpPr>
            <p:nvPr/>
          </p:nvCxnSpPr>
          <p:spPr bwMode="auto">
            <a:xfrm>
              <a:off x="7028399" y="3846511"/>
              <a:ext cx="363001" cy="419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0" idx="4"/>
              <a:endCxn id="85" idx="0"/>
            </p:cNvCxnSpPr>
            <p:nvPr/>
          </p:nvCxnSpPr>
          <p:spPr bwMode="auto">
            <a:xfrm>
              <a:off x="5501567" y="4036177"/>
              <a:ext cx="0" cy="16600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85" idx="4"/>
              <a:endCxn id="86" idx="0"/>
            </p:cNvCxnSpPr>
            <p:nvPr/>
          </p:nvCxnSpPr>
          <p:spPr bwMode="auto">
            <a:xfrm flipH="1">
              <a:off x="5496998" y="4573121"/>
              <a:ext cx="4569" cy="21447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86" idx="6"/>
              <a:endCxn id="87" idx="2"/>
            </p:cNvCxnSpPr>
            <p:nvPr/>
          </p:nvCxnSpPr>
          <p:spPr bwMode="auto">
            <a:xfrm>
              <a:off x="5862014" y="4973063"/>
              <a:ext cx="217255" cy="520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87" idx="6"/>
              <a:endCxn id="89" idx="2"/>
            </p:cNvCxnSpPr>
            <p:nvPr/>
          </p:nvCxnSpPr>
          <p:spPr bwMode="auto">
            <a:xfrm flipV="1">
              <a:off x="6809302" y="4968319"/>
              <a:ext cx="152227" cy="994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椭圆 82"/>
            <p:cNvSpPr>
              <a:spLocks noChangeAspect="1"/>
            </p:cNvSpPr>
            <p:nvPr/>
          </p:nvSpPr>
          <p:spPr bwMode="auto">
            <a:xfrm>
              <a:off x="6452399" y="3661041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 bwMode="auto">
            <a:xfrm>
              <a:off x="7391400" y="36652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 bwMode="auto">
            <a:xfrm>
              <a:off x="5213567" y="4202181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 bwMode="auto">
            <a:xfrm>
              <a:off x="5131981" y="4787593"/>
              <a:ext cx="730033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10.1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 bwMode="auto">
            <a:xfrm>
              <a:off x="6079269" y="4792797"/>
              <a:ext cx="730033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10.2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 bwMode="auto">
            <a:xfrm>
              <a:off x="6961529" y="4782849"/>
              <a:ext cx="730033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10.3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 bwMode="auto">
            <a:xfrm>
              <a:off x="7844031" y="4776960"/>
              <a:ext cx="730033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10.4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91" name="直接箭头连接符 90"/>
            <p:cNvCxnSpPr>
              <a:stCxn id="89" idx="6"/>
              <a:endCxn id="90" idx="2"/>
            </p:cNvCxnSpPr>
            <p:nvPr/>
          </p:nvCxnSpPr>
          <p:spPr bwMode="auto">
            <a:xfrm flipV="1">
              <a:off x="7691562" y="4962430"/>
              <a:ext cx="152469" cy="588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90" idx="0"/>
              <a:endCxn id="93" idx="6"/>
            </p:cNvCxnSpPr>
            <p:nvPr/>
          </p:nvCxnSpPr>
          <p:spPr bwMode="auto">
            <a:xfrm flipH="1" flipV="1">
              <a:off x="7385302" y="4374047"/>
              <a:ext cx="823746" cy="40291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椭圆 92"/>
            <p:cNvSpPr>
              <a:spLocks noChangeAspect="1"/>
            </p:cNvSpPr>
            <p:nvPr/>
          </p:nvSpPr>
          <p:spPr bwMode="auto">
            <a:xfrm>
              <a:off x="6809302" y="418857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94" name="直接箭头连接符 93"/>
            <p:cNvCxnSpPr>
              <a:stCxn id="93" idx="2"/>
              <a:endCxn id="86" idx="7"/>
            </p:cNvCxnSpPr>
            <p:nvPr/>
          </p:nvCxnSpPr>
          <p:spPr bwMode="auto">
            <a:xfrm flipH="1">
              <a:off x="5755103" y="4374047"/>
              <a:ext cx="1054199" cy="46786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6" idx="4"/>
              <a:endCxn id="97" idx="0"/>
            </p:cNvCxnSpPr>
            <p:nvPr/>
          </p:nvCxnSpPr>
          <p:spPr bwMode="auto">
            <a:xfrm>
              <a:off x="5496998" y="5158533"/>
              <a:ext cx="8044" cy="26753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椭圆 96"/>
            <p:cNvSpPr>
              <a:spLocks noChangeAspect="1"/>
            </p:cNvSpPr>
            <p:nvPr/>
          </p:nvSpPr>
          <p:spPr bwMode="auto">
            <a:xfrm>
              <a:off x="5217042" y="5426071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99" name="直接箭头连接符 98"/>
            <p:cNvCxnSpPr>
              <a:stCxn id="87" idx="3"/>
              <a:endCxn id="97" idx="0"/>
            </p:cNvCxnSpPr>
            <p:nvPr/>
          </p:nvCxnSpPr>
          <p:spPr bwMode="auto">
            <a:xfrm flipH="1">
              <a:off x="5505042" y="5109414"/>
              <a:ext cx="681138" cy="31665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89" idx="4"/>
              <a:endCxn id="97" idx="0"/>
            </p:cNvCxnSpPr>
            <p:nvPr/>
          </p:nvCxnSpPr>
          <p:spPr bwMode="auto">
            <a:xfrm flipH="1">
              <a:off x="5505042" y="5153789"/>
              <a:ext cx="1821504" cy="27228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90" idx="4"/>
              <a:endCxn id="97" idx="6"/>
            </p:cNvCxnSpPr>
            <p:nvPr/>
          </p:nvCxnSpPr>
          <p:spPr bwMode="auto">
            <a:xfrm flipH="1">
              <a:off x="5793042" y="5147900"/>
              <a:ext cx="2416006" cy="46364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椭圆 103"/>
            <p:cNvSpPr>
              <a:spLocks noChangeAspect="1"/>
            </p:cNvSpPr>
            <p:nvPr/>
          </p:nvSpPr>
          <p:spPr bwMode="auto">
            <a:xfrm>
              <a:off x="5219931" y="60274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05" name="直接箭头连接符 104"/>
            <p:cNvCxnSpPr>
              <a:stCxn id="97" idx="4"/>
              <a:endCxn id="104" idx="0"/>
            </p:cNvCxnSpPr>
            <p:nvPr/>
          </p:nvCxnSpPr>
          <p:spPr bwMode="auto">
            <a:xfrm>
              <a:off x="5505042" y="5797011"/>
              <a:ext cx="2889" cy="23042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肘形连接符 106"/>
            <p:cNvCxnSpPr>
              <a:stCxn id="104" idx="2"/>
              <a:endCxn id="61" idx="2"/>
            </p:cNvCxnSpPr>
            <p:nvPr/>
          </p:nvCxnSpPr>
          <p:spPr bwMode="auto">
            <a:xfrm rot="10800000">
              <a:off x="5186917" y="3164907"/>
              <a:ext cx="33015" cy="3048000"/>
            </a:xfrm>
            <a:prstGeom prst="bentConnector3">
              <a:avLst>
                <a:gd name="adj1" fmla="val 792413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3252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89860" y="1100225"/>
            <a:ext cx="3442083" cy="5238669"/>
            <a:chOff x="483781" y="1159708"/>
            <a:chExt cx="3442083" cy="5238669"/>
          </a:xfrm>
        </p:grpSpPr>
        <p:sp>
          <p:nvSpPr>
            <p:cNvPr id="46" name="椭圆 45"/>
            <p:cNvSpPr>
              <a:spLocks noChangeAspect="1"/>
            </p:cNvSpPr>
            <p:nvPr/>
          </p:nvSpPr>
          <p:spPr bwMode="auto">
            <a:xfrm>
              <a:off x="538716" y="1159708"/>
              <a:ext cx="576000" cy="5760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47" name="直接箭头连接符 46"/>
            <p:cNvCxnSpPr>
              <a:stCxn id="46" idx="4"/>
              <a:endCxn id="49" idx="0"/>
            </p:cNvCxnSpPr>
            <p:nvPr/>
          </p:nvCxnSpPr>
          <p:spPr bwMode="auto">
            <a:xfrm>
              <a:off x="826716" y="1735708"/>
              <a:ext cx="0" cy="46637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椭圆 48"/>
            <p:cNvSpPr>
              <a:spLocks noChangeAspect="1"/>
            </p:cNvSpPr>
            <p:nvPr/>
          </p:nvSpPr>
          <p:spPr bwMode="auto">
            <a:xfrm>
              <a:off x="489167" y="2202086"/>
              <a:ext cx="675098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r>
                <a:rPr kumimoji="0" lang="zh-CN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，</a:t>
              </a: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53" name="直接箭头连接符 52"/>
            <p:cNvCxnSpPr>
              <a:stCxn id="49" idx="4"/>
              <a:endCxn id="61" idx="0"/>
            </p:cNvCxnSpPr>
            <p:nvPr/>
          </p:nvCxnSpPr>
          <p:spPr bwMode="auto">
            <a:xfrm>
              <a:off x="826716" y="2573026"/>
              <a:ext cx="0" cy="40641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61" idx="6"/>
              <a:endCxn id="62" idx="2"/>
            </p:cNvCxnSpPr>
            <p:nvPr/>
          </p:nvCxnSpPr>
          <p:spPr bwMode="auto">
            <a:xfrm>
              <a:off x="1114716" y="3164907"/>
              <a:ext cx="11348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椭圆 60"/>
            <p:cNvSpPr>
              <a:spLocks noChangeAspect="1"/>
            </p:cNvSpPr>
            <p:nvPr/>
          </p:nvSpPr>
          <p:spPr bwMode="auto">
            <a:xfrm>
              <a:off x="538716" y="29794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 bwMode="auto">
            <a:xfrm>
              <a:off x="1228199" y="29794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5.1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 bwMode="auto">
            <a:xfrm>
              <a:off x="1905000" y="2985326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5.2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 bwMode="auto">
            <a:xfrm>
              <a:off x="1905000" y="2481715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66" name="直接箭头连接符 65"/>
            <p:cNvCxnSpPr>
              <a:stCxn id="62" idx="6"/>
              <a:endCxn id="64" idx="2"/>
            </p:cNvCxnSpPr>
            <p:nvPr/>
          </p:nvCxnSpPr>
          <p:spPr bwMode="auto">
            <a:xfrm>
              <a:off x="1804199" y="3164907"/>
              <a:ext cx="100801" cy="588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4" idx="0"/>
              <a:endCxn id="65" idx="4"/>
            </p:cNvCxnSpPr>
            <p:nvPr/>
          </p:nvCxnSpPr>
          <p:spPr bwMode="auto">
            <a:xfrm flipV="1">
              <a:off x="2193000" y="2852655"/>
              <a:ext cx="0" cy="13267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5" idx="2"/>
              <a:endCxn id="62" idx="0"/>
            </p:cNvCxnSpPr>
            <p:nvPr/>
          </p:nvCxnSpPr>
          <p:spPr bwMode="auto">
            <a:xfrm flipH="1">
              <a:off x="1516199" y="2667185"/>
              <a:ext cx="388801" cy="31225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 bwMode="auto">
            <a:xfrm>
              <a:off x="565367" y="36652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72" name="直接箭头连接符 71"/>
            <p:cNvCxnSpPr>
              <a:stCxn id="62" idx="4"/>
              <a:endCxn id="70" idx="0"/>
            </p:cNvCxnSpPr>
            <p:nvPr/>
          </p:nvCxnSpPr>
          <p:spPr bwMode="auto">
            <a:xfrm flipH="1">
              <a:off x="853367" y="3350377"/>
              <a:ext cx="662832" cy="31486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4" idx="4"/>
              <a:endCxn id="70" idx="7"/>
            </p:cNvCxnSpPr>
            <p:nvPr/>
          </p:nvCxnSpPr>
          <p:spPr bwMode="auto">
            <a:xfrm flipH="1">
              <a:off x="1057014" y="3356266"/>
              <a:ext cx="1135986" cy="36329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70" idx="6"/>
              <a:endCxn id="83" idx="2"/>
            </p:cNvCxnSpPr>
            <p:nvPr/>
          </p:nvCxnSpPr>
          <p:spPr bwMode="auto">
            <a:xfrm flipV="1">
              <a:off x="1141367" y="3846511"/>
              <a:ext cx="662832" cy="419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83" idx="6"/>
              <a:endCxn id="84" idx="2"/>
            </p:cNvCxnSpPr>
            <p:nvPr/>
          </p:nvCxnSpPr>
          <p:spPr bwMode="auto">
            <a:xfrm>
              <a:off x="2380199" y="3846511"/>
              <a:ext cx="363001" cy="419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0" idx="4"/>
              <a:endCxn id="85" idx="0"/>
            </p:cNvCxnSpPr>
            <p:nvPr/>
          </p:nvCxnSpPr>
          <p:spPr bwMode="auto">
            <a:xfrm>
              <a:off x="853367" y="4036177"/>
              <a:ext cx="0" cy="16600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85" idx="4"/>
              <a:endCxn id="86" idx="0"/>
            </p:cNvCxnSpPr>
            <p:nvPr/>
          </p:nvCxnSpPr>
          <p:spPr bwMode="auto">
            <a:xfrm flipH="1">
              <a:off x="848798" y="4573121"/>
              <a:ext cx="4569" cy="21447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86" idx="6"/>
              <a:endCxn id="87" idx="2"/>
            </p:cNvCxnSpPr>
            <p:nvPr/>
          </p:nvCxnSpPr>
          <p:spPr bwMode="auto">
            <a:xfrm>
              <a:off x="1213814" y="4973063"/>
              <a:ext cx="217255" cy="520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87" idx="6"/>
              <a:endCxn id="89" idx="2"/>
            </p:cNvCxnSpPr>
            <p:nvPr/>
          </p:nvCxnSpPr>
          <p:spPr bwMode="auto">
            <a:xfrm flipV="1">
              <a:off x="2161102" y="4968319"/>
              <a:ext cx="152227" cy="994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椭圆 82"/>
            <p:cNvSpPr>
              <a:spLocks noChangeAspect="1"/>
            </p:cNvSpPr>
            <p:nvPr/>
          </p:nvSpPr>
          <p:spPr bwMode="auto">
            <a:xfrm>
              <a:off x="1804199" y="3661041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 bwMode="auto">
            <a:xfrm>
              <a:off x="2743200" y="36652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 bwMode="auto">
            <a:xfrm>
              <a:off x="565367" y="4202181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 bwMode="auto">
            <a:xfrm>
              <a:off x="483781" y="4787593"/>
              <a:ext cx="730033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10.1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 bwMode="auto">
            <a:xfrm>
              <a:off x="1431069" y="4792797"/>
              <a:ext cx="730033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10.2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 bwMode="auto">
            <a:xfrm>
              <a:off x="2313329" y="4782849"/>
              <a:ext cx="730033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10.3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 bwMode="auto">
            <a:xfrm>
              <a:off x="3195831" y="4776960"/>
              <a:ext cx="730033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10.4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91" name="直接箭头连接符 90"/>
            <p:cNvCxnSpPr>
              <a:stCxn id="89" idx="6"/>
              <a:endCxn id="90" idx="2"/>
            </p:cNvCxnSpPr>
            <p:nvPr/>
          </p:nvCxnSpPr>
          <p:spPr bwMode="auto">
            <a:xfrm flipV="1">
              <a:off x="3043362" y="4962430"/>
              <a:ext cx="152469" cy="588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90" idx="0"/>
              <a:endCxn id="93" idx="6"/>
            </p:cNvCxnSpPr>
            <p:nvPr/>
          </p:nvCxnSpPr>
          <p:spPr bwMode="auto">
            <a:xfrm flipH="1" flipV="1">
              <a:off x="2737102" y="4374047"/>
              <a:ext cx="823746" cy="40291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椭圆 92"/>
            <p:cNvSpPr>
              <a:spLocks noChangeAspect="1"/>
            </p:cNvSpPr>
            <p:nvPr/>
          </p:nvSpPr>
          <p:spPr bwMode="auto">
            <a:xfrm>
              <a:off x="2161102" y="418857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11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94" name="直接箭头连接符 93"/>
            <p:cNvCxnSpPr>
              <a:stCxn id="93" idx="2"/>
              <a:endCxn id="86" idx="7"/>
            </p:cNvCxnSpPr>
            <p:nvPr/>
          </p:nvCxnSpPr>
          <p:spPr bwMode="auto">
            <a:xfrm flipH="1">
              <a:off x="1106903" y="4374047"/>
              <a:ext cx="1054199" cy="46786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6" idx="4"/>
              <a:endCxn id="97" idx="0"/>
            </p:cNvCxnSpPr>
            <p:nvPr/>
          </p:nvCxnSpPr>
          <p:spPr bwMode="auto">
            <a:xfrm>
              <a:off x="848798" y="5158533"/>
              <a:ext cx="8044" cy="26753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椭圆 96"/>
            <p:cNvSpPr>
              <a:spLocks noChangeAspect="1"/>
            </p:cNvSpPr>
            <p:nvPr/>
          </p:nvSpPr>
          <p:spPr bwMode="auto">
            <a:xfrm>
              <a:off x="568842" y="5426071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99" name="直接箭头连接符 98"/>
            <p:cNvCxnSpPr>
              <a:stCxn id="87" idx="3"/>
              <a:endCxn id="97" idx="0"/>
            </p:cNvCxnSpPr>
            <p:nvPr/>
          </p:nvCxnSpPr>
          <p:spPr bwMode="auto">
            <a:xfrm flipH="1">
              <a:off x="856842" y="5109414"/>
              <a:ext cx="681138" cy="31665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89" idx="4"/>
              <a:endCxn id="97" idx="0"/>
            </p:cNvCxnSpPr>
            <p:nvPr/>
          </p:nvCxnSpPr>
          <p:spPr bwMode="auto">
            <a:xfrm flipH="1">
              <a:off x="856842" y="5153789"/>
              <a:ext cx="1821504" cy="27228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90" idx="4"/>
              <a:endCxn id="97" idx="6"/>
            </p:cNvCxnSpPr>
            <p:nvPr/>
          </p:nvCxnSpPr>
          <p:spPr bwMode="auto">
            <a:xfrm flipH="1">
              <a:off x="1144842" y="5147900"/>
              <a:ext cx="2416006" cy="46364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椭圆 103"/>
            <p:cNvSpPr>
              <a:spLocks noChangeAspect="1"/>
            </p:cNvSpPr>
            <p:nvPr/>
          </p:nvSpPr>
          <p:spPr bwMode="auto">
            <a:xfrm>
              <a:off x="571731" y="6027437"/>
              <a:ext cx="576000" cy="3709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05" name="直接箭头连接符 104"/>
            <p:cNvCxnSpPr>
              <a:stCxn id="97" idx="4"/>
              <a:endCxn id="104" idx="0"/>
            </p:cNvCxnSpPr>
            <p:nvPr/>
          </p:nvCxnSpPr>
          <p:spPr bwMode="auto">
            <a:xfrm>
              <a:off x="856842" y="5797011"/>
              <a:ext cx="2889" cy="23042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肘形连接符 106"/>
            <p:cNvCxnSpPr>
              <a:stCxn id="104" idx="2"/>
              <a:endCxn id="61" idx="2"/>
            </p:cNvCxnSpPr>
            <p:nvPr/>
          </p:nvCxnSpPr>
          <p:spPr bwMode="auto">
            <a:xfrm rot="10800000">
              <a:off x="538717" y="3164907"/>
              <a:ext cx="33015" cy="3048000"/>
            </a:xfrm>
            <a:prstGeom prst="bentConnector3">
              <a:avLst>
                <a:gd name="adj1" fmla="val 3304422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Rectangle 17"/>
          <p:cNvSpPr>
            <a:spLocks noChangeArrowheads="1"/>
          </p:cNvSpPr>
          <p:nvPr/>
        </p:nvSpPr>
        <p:spPr bwMode="auto">
          <a:xfrm>
            <a:off x="3625348" y="2563954"/>
            <a:ext cx="1388119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1</a:t>
            </a:r>
          </a:p>
        </p:txBody>
      </p:sp>
      <p:sp>
        <p:nvSpPr>
          <p:cNvPr id="110" name="Rectangle 17"/>
          <p:cNvSpPr>
            <a:spLocks noChangeArrowheads="1"/>
          </p:cNvSpPr>
          <p:nvPr/>
        </p:nvSpPr>
        <p:spPr bwMode="auto">
          <a:xfrm>
            <a:off x="3147446" y="3147318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11" name="Rectangle 17"/>
          <p:cNvSpPr>
            <a:spLocks noChangeArrowheads="1"/>
          </p:cNvSpPr>
          <p:nvPr/>
        </p:nvSpPr>
        <p:spPr bwMode="auto">
          <a:xfrm>
            <a:off x="3781505" y="4303006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Rectangle 17"/>
          <p:cNvSpPr>
            <a:spLocks noChangeArrowheads="1"/>
          </p:cNvSpPr>
          <p:nvPr/>
        </p:nvSpPr>
        <p:spPr bwMode="auto">
          <a:xfrm>
            <a:off x="2724554" y="4946444"/>
            <a:ext cx="85273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sz="1400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endParaRPr lang="en-US" altLang="zh-CN" sz="14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Rectangle 17"/>
          <p:cNvSpPr>
            <a:spLocks noChangeArrowheads="1"/>
          </p:cNvSpPr>
          <p:nvPr/>
        </p:nvSpPr>
        <p:spPr bwMode="auto">
          <a:xfrm>
            <a:off x="3522278" y="4933593"/>
            <a:ext cx="85273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sz="1400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</a:t>
            </a:r>
            <a:endParaRPr lang="en-US" altLang="zh-CN" sz="14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17" name="Rectangle 17"/>
          <p:cNvSpPr>
            <a:spLocks noChangeArrowheads="1"/>
          </p:cNvSpPr>
          <p:nvPr/>
        </p:nvSpPr>
        <p:spPr bwMode="auto">
          <a:xfrm>
            <a:off x="3781505" y="5094804"/>
            <a:ext cx="85273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sz="1400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  <a:endParaRPr lang="en-US" altLang="zh-CN" sz="14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Rectangle 17"/>
          <p:cNvSpPr>
            <a:spLocks noChangeArrowheads="1"/>
          </p:cNvSpPr>
          <p:nvPr/>
        </p:nvSpPr>
        <p:spPr bwMode="auto">
          <a:xfrm>
            <a:off x="1189692" y="3684262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Rectangle 17"/>
          <p:cNvSpPr>
            <a:spLocks noChangeArrowheads="1"/>
          </p:cNvSpPr>
          <p:nvPr/>
        </p:nvSpPr>
        <p:spPr bwMode="auto">
          <a:xfrm>
            <a:off x="152400" y="2186215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351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0" grpId="0"/>
      <p:bldP spid="111" grpId="0"/>
      <p:bldP spid="113" grpId="0"/>
      <p:bldP spid="114" grpId="0"/>
      <p:bldP spid="117" grpId="0"/>
      <p:bldP spid="121" grpId="0"/>
      <p:bldP spid="122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20395</TotalTime>
  <Words>2697</Words>
  <Application>Microsoft Office PowerPoint</Application>
  <PresentationFormat>全屏显示(4:3)</PresentationFormat>
  <Paragraphs>536</Paragraphs>
  <Slides>28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黑体</vt:lpstr>
      <vt:lpstr>华文新魏</vt:lpstr>
      <vt:lpstr>宋体</vt:lpstr>
      <vt:lpstr>Arial</vt:lpstr>
      <vt:lpstr>Cambria</vt:lpstr>
      <vt:lpstr>Cambria Math</vt:lpstr>
      <vt:lpstr>Symbol</vt:lpstr>
      <vt:lpstr>1_自定义设计方案</vt:lpstr>
      <vt:lpstr>Document</vt:lpstr>
      <vt:lpstr>Software Testing and Quality Assurance</vt:lpstr>
      <vt:lpstr>Basis path test example 4</vt:lpstr>
      <vt:lpstr>PowerPoint 演示文稿</vt:lpstr>
      <vt:lpstr>PowerPoint 演示文稿</vt:lpstr>
      <vt:lpstr>PowerPoint 演示文稿</vt:lpstr>
      <vt:lpstr>Basis path test example 5</vt:lpstr>
      <vt:lpstr>PowerPoint 演示文稿</vt:lpstr>
      <vt:lpstr>PowerPoint 演示文稿</vt:lpstr>
      <vt:lpstr>PowerPoint 演示文稿</vt:lpstr>
      <vt:lpstr>Basis path test example 6</vt:lpstr>
      <vt:lpstr>PowerPoint 演示文稿</vt:lpstr>
      <vt:lpstr>PowerPoint 演示文稿</vt:lpstr>
      <vt:lpstr>PowerPoint 演示文稿</vt:lpstr>
      <vt:lpstr>White-Box Testing</vt:lpstr>
      <vt:lpstr>16 Weeks Plan </vt:lpstr>
      <vt:lpstr>Data Flow Testing</vt:lpstr>
      <vt:lpstr>Data Flow Testing</vt:lpstr>
      <vt:lpstr>PowerPoint 演示文稿</vt:lpstr>
      <vt:lpstr>PowerPoint 演示文稿</vt:lpstr>
      <vt:lpstr>Sets of Def and Use</vt:lpstr>
      <vt:lpstr>DU Path</vt:lpstr>
      <vt:lpstr>Data Flow Coverage Criteria</vt:lpstr>
      <vt:lpstr>Data Flow Testing</vt:lpstr>
      <vt:lpstr>Data Flow Testing</vt:lpstr>
      <vt:lpstr>Data Flow Testing</vt:lpstr>
      <vt:lpstr>Data Flow Testing</vt:lpstr>
      <vt:lpstr>Data Flow Testing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Liu haiming</cp:lastModifiedBy>
  <cp:revision>2852</cp:revision>
  <cp:lastPrinted>1601-01-01T00:00:00Z</cp:lastPrinted>
  <dcterms:created xsi:type="dcterms:W3CDTF">1601-01-01T00:00:00Z</dcterms:created>
  <dcterms:modified xsi:type="dcterms:W3CDTF">2022-11-14T02:57:48Z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