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398" r:id="rId3"/>
    <p:sldId id="578" r:id="rId4"/>
    <p:sldId id="579" r:id="rId5"/>
    <p:sldId id="577" r:id="rId6"/>
    <p:sldId id="583" r:id="rId7"/>
    <p:sldId id="580" r:id="rId8"/>
    <p:sldId id="581" r:id="rId9"/>
    <p:sldId id="582" r:id="rId10"/>
    <p:sldId id="584" r:id="rId11"/>
    <p:sldId id="585" r:id="rId12"/>
    <p:sldId id="586" r:id="rId13"/>
    <p:sldId id="588" r:id="rId14"/>
    <p:sldId id="606" r:id="rId15"/>
    <p:sldId id="607" r:id="rId16"/>
    <p:sldId id="620" r:id="rId17"/>
    <p:sldId id="621" r:id="rId18"/>
    <p:sldId id="610" r:id="rId19"/>
    <p:sldId id="587" r:id="rId20"/>
    <p:sldId id="589" r:id="rId21"/>
    <p:sldId id="590" r:id="rId22"/>
    <p:sldId id="591" r:id="rId23"/>
    <p:sldId id="592" r:id="rId24"/>
    <p:sldId id="593" r:id="rId25"/>
    <p:sldId id="623" r:id="rId26"/>
    <p:sldId id="624" r:id="rId27"/>
    <p:sldId id="625" r:id="rId28"/>
    <p:sldId id="615" r:id="rId29"/>
    <p:sldId id="614" r:id="rId30"/>
    <p:sldId id="613" r:id="rId31"/>
    <p:sldId id="611" r:id="rId32"/>
    <p:sldId id="616" r:id="rId33"/>
    <p:sldId id="617" r:id="rId34"/>
    <p:sldId id="618" r:id="rId35"/>
    <p:sldId id="619" r:id="rId36"/>
    <p:sldId id="594" r:id="rId37"/>
    <p:sldId id="595" r:id="rId38"/>
    <p:sldId id="598" r:id="rId39"/>
    <p:sldId id="626" r:id="rId40"/>
    <p:sldId id="596" r:id="rId41"/>
    <p:sldId id="597" r:id="rId42"/>
    <p:sldId id="599" r:id="rId43"/>
    <p:sldId id="600" r:id="rId44"/>
    <p:sldId id="622" r:id="rId45"/>
    <p:sldId id="601" r:id="rId46"/>
    <p:sldId id="602" r:id="rId47"/>
    <p:sldId id="603" r:id="rId48"/>
    <p:sldId id="604" r:id="rId49"/>
    <p:sldId id="605" r:id="rId50"/>
  </p:sldIdLst>
  <p:sldSz cx="6858000" cy="5143500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Lato" panose="02010600030101010101" charset="0"/>
      <p:regular r:id="rId56"/>
      <p:bold r:id="rId57"/>
      <p:italic r:id="rId58"/>
      <p:boldItalic r:id="rId59"/>
    </p:embeddedFont>
    <p:embeddedFont>
      <p:font typeface="微软雅黑" panose="020B0503020204020204" pitchFamily="34" charset="-122"/>
      <p:regular r:id="rId60"/>
      <p:bold r:id="rId61"/>
    </p:embeddedFont>
    <p:embeddedFont>
      <p:font typeface="Montserrat" panose="02010600030101010101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6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c9477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c9477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9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419763" y="205970"/>
            <a:ext cx="1643700" cy="12327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5"/>
            <a:ext cx="3865279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652863" y="1578400"/>
            <a:ext cx="376312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812963" y="3924925"/>
            <a:ext cx="26030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73127" y="1567550"/>
            <a:ext cx="5279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527917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973125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699916" y="1567550"/>
            <a:ext cx="255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73127" y="393750"/>
            <a:ext cx="2849175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73127" y="1972550"/>
            <a:ext cx="2849175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304800" y="0"/>
            <a:ext cx="35532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17888" y="866775"/>
            <a:ext cx="344025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1" y="381006"/>
            <a:ext cx="778388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73127" y="1658325"/>
            <a:ext cx="2277225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973127" y="3538000"/>
            <a:ext cx="227722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975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3486150" y="1696600"/>
            <a:ext cx="27576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2" b="2132"/>
          <a:stretch/>
        </p:blipFill>
        <p:spPr>
          <a:xfrm>
            <a:off x="1624" y="0"/>
            <a:ext cx="604977" cy="5884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7"/>
            <a:ext cx="524194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09544" y="4305375"/>
            <a:ext cx="5202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892" lvl="0" indent="-1714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304800" y="5"/>
            <a:ext cx="35532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617888" y="1284675"/>
            <a:ext cx="3582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617888" y="2643124"/>
            <a:ext cx="3582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3357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783" lvl="1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675" lvl="2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566" lvl="3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457" lvl="4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348" lvl="5" indent="-223832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240" lvl="6" indent="-223832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132" lvl="7" indent="-223832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023" lvl="8" indent="-223832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52863" y="1826738"/>
            <a:ext cx="3763125" cy="1184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Program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</a:t>
            </a:r>
            <a:r>
              <a:rPr lang="e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Design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964893" y="3567680"/>
            <a:ext cx="2603025" cy="379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sz="2000" dirty="0"/>
              <a:t>Session </a:t>
            </a:r>
            <a:r>
              <a:rPr lang="en" sz="2000" dirty="0" smtClean="0"/>
              <a:t>#</a:t>
            </a:r>
            <a:r>
              <a:rPr lang="en-US" altLang="zh-CN" sz="2000" dirty="0" smtClean="0"/>
              <a:t>10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6661" y="1119412"/>
            <a:ext cx="6317883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FIRST</a:t>
            </a:r>
            <a:r>
              <a:rPr lang="en-US" altLang="zh-CN" sz="2000" dirty="0" smtClean="0">
                <a:solidFill>
                  <a:srgbClr val="00B050"/>
                </a:solidFill>
              </a:rPr>
              <a:t>,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an </a:t>
            </a:r>
            <a:r>
              <a:rPr lang="en-US" altLang="zh-CN" sz="2000" dirty="0"/>
              <a:t>object of a derived class incorporates a base class object.</a:t>
            </a:r>
          </a:p>
          <a:p>
            <a:r>
              <a:rPr lang="en-US" altLang="zh-CN" sz="2000" dirty="0"/>
              <a:t>With public </a:t>
            </a:r>
            <a:r>
              <a:rPr lang="en-US" altLang="zh-CN" sz="2000" dirty="0" smtClean="0"/>
              <a:t>derivation</a:t>
            </a:r>
            <a:r>
              <a:rPr lang="en-US" altLang="zh-CN" sz="2000" dirty="0"/>
              <a:t>:</a:t>
            </a:r>
            <a:endParaRPr lang="en-US" altLang="zh-CN" sz="2000" dirty="0" smtClean="0"/>
          </a:p>
          <a:p>
            <a:r>
              <a:rPr lang="en-US" altLang="zh-CN" sz="2000" dirty="0" smtClean="0"/>
              <a:t>(1)the </a:t>
            </a:r>
            <a:r>
              <a:rPr lang="en-US" altLang="zh-CN" sz="2000" dirty="0">
                <a:solidFill>
                  <a:srgbClr val="00B0F0"/>
                </a:solidFill>
              </a:rPr>
              <a:t>public members of the base class</a:t>
            </a:r>
            <a:r>
              <a:rPr lang="en-US" altLang="zh-CN" sz="2000" dirty="0"/>
              <a:t> become public members </a:t>
            </a:r>
            <a:r>
              <a:rPr lang="en-US" altLang="zh-CN" sz="2000" dirty="0" smtClean="0"/>
              <a:t>of the </a:t>
            </a:r>
            <a:r>
              <a:rPr lang="en-US" altLang="zh-CN" sz="2000" dirty="0"/>
              <a:t>derived </a:t>
            </a:r>
            <a:r>
              <a:rPr lang="en-US" altLang="zh-CN" sz="2000" dirty="0" smtClean="0"/>
              <a:t>class</a:t>
            </a:r>
            <a:r>
              <a:rPr lang="en-US" altLang="zh-CN" sz="2000" dirty="0"/>
              <a:t>;</a:t>
            </a:r>
            <a:endParaRPr lang="en-US" altLang="zh-CN" sz="2000" dirty="0" smtClean="0"/>
          </a:p>
          <a:p>
            <a:r>
              <a:rPr lang="en-US" altLang="zh-CN" sz="2000" dirty="0" smtClean="0"/>
              <a:t>(2)The </a:t>
            </a:r>
            <a:r>
              <a:rPr lang="en-US" altLang="zh-CN" sz="2000" dirty="0">
                <a:solidFill>
                  <a:srgbClr val="00B0F0"/>
                </a:solidFill>
              </a:rPr>
              <a:t>private portions of a base class </a:t>
            </a:r>
            <a:r>
              <a:rPr lang="en-US" altLang="zh-CN" sz="2000" dirty="0"/>
              <a:t>become part of the derived </a:t>
            </a:r>
            <a:r>
              <a:rPr lang="en-US" altLang="zh-CN" sz="2000" dirty="0" smtClean="0"/>
              <a:t>class </a:t>
            </a:r>
            <a:r>
              <a:rPr lang="en-US" altLang="zh-CN" sz="2000" dirty="0"/>
              <a:t>not directly to access</a:t>
            </a:r>
            <a:r>
              <a:rPr lang="en-US" altLang="zh-CN" sz="2000" dirty="0" smtClean="0"/>
              <a:t>, but they can </a:t>
            </a:r>
            <a:r>
              <a:rPr lang="en-US" altLang="zh-CN" sz="2000" dirty="0"/>
              <a:t>be accessed only through public and protected methods of the base </a:t>
            </a:r>
            <a:r>
              <a:rPr lang="en-US" altLang="zh-CN" sz="2000" dirty="0" smtClean="0"/>
              <a:t>class.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Simple Base Class: Deriving a Class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3623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5070" y="1432108"/>
            <a:ext cx="6317883" cy="2911200"/>
          </a:xfrm>
        </p:spPr>
        <p:txBody>
          <a:bodyPr/>
          <a:lstStyle/>
          <a:p>
            <a:r>
              <a:rPr lang="en-US" altLang="zh-CN" sz="2000" dirty="0"/>
              <a:t>Thus, a </a:t>
            </a:r>
            <a:r>
              <a:rPr lang="en-US" altLang="zh-CN" sz="2000" dirty="0" err="1"/>
              <a:t>RatedPlayer</a:t>
            </a:r>
            <a:r>
              <a:rPr lang="en-US" altLang="zh-CN" sz="2000" dirty="0"/>
              <a:t> object </a:t>
            </a:r>
            <a:r>
              <a:rPr lang="en-US" altLang="zh-CN" sz="2000" dirty="0" smtClean="0"/>
              <a:t>can: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(1)</a:t>
            </a:r>
            <a:r>
              <a:rPr lang="en-US" altLang="zh-CN" sz="2000" dirty="0" smtClean="0">
                <a:solidFill>
                  <a:srgbClr val="FFFF00"/>
                </a:solidFill>
              </a:rPr>
              <a:t>store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firstname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lastname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and </a:t>
            </a:r>
            <a:r>
              <a:rPr lang="en-US" altLang="zh-CN" sz="2000" dirty="0" err="1"/>
              <a:t>hasTable</a:t>
            </a:r>
            <a:r>
              <a:rPr lang="en-US" altLang="zh-CN" sz="2000" dirty="0"/>
              <a:t> from the </a:t>
            </a:r>
            <a:r>
              <a:rPr lang="en-US" altLang="zh-CN" sz="2000" dirty="0" err="1"/>
              <a:t>TableTennisPlayer</a:t>
            </a:r>
            <a:r>
              <a:rPr lang="en-US" altLang="zh-CN" sz="2000" dirty="0"/>
              <a:t> class 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(2)</a:t>
            </a:r>
            <a:r>
              <a:rPr lang="en-US" altLang="zh-CN" sz="2000" dirty="0" smtClean="0">
                <a:solidFill>
                  <a:srgbClr val="FFFF00"/>
                </a:solidFill>
              </a:rPr>
              <a:t>use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the Name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HasTable</a:t>
            </a:r>
            <a:r>
              <a:rPr lang="en-US" altLang="zh-CN" sz="2000" dirty="0"/>
              <a:t>(), and </a:t>
            </a:r>
            <a:r>
              <a:rPr lang="en-US" altLang="zh-CN" sz="2000" dirty="0" err="1"/>
              <a:t>ResetTable</a:t>
            </a:r>
            <a:r>
              <a:rPr lang="en-US" altLang="zh-CN" sz="2000" dirty="0"/>
              <a:t>() methods from the </a:t>
            </a:r>
            <a:r>
              <a:rPr lang="en-US" altLang="zh-CN" sz="2000" dirty="0" err="1"/>
              <a:t>TableTennisPlayer</a:t>
            </a:r>
            <a:r>
              <a:rPr lang="en-US" altLang="zh-CN" sz="2000" dirty="0"/>
              <a:t> class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Simple Base Class: Deriving a Class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6389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5070" y="1432108"/>
            <a:ext cx="6317883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SECONDLY,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derived class adds other features.</a:t>
            </a:r>
            <a:endParaRPr lang="en-US" altLang="zh-CN" sz="2000" dirty="0"/>
          </a:p>
          <a:p>
            <a:r>
              <a:rPr lang="en-US" altLang="zh-CN" sz="2000" dirty="0" smtClean="0"/>
              <a:t>(1)A </a:t>
            </a:r>
            <a:r>
              <a:rPr lang="en-US" altLang="zh-CN" sz="2000" dirty="0"/>
              <a:t>derived class needs its own constructors.</a:t>
            </a:r>
          </a:p>
          <a:p>
            <a:r>
              <a:rPr lang="en-US" altLang="zh-CN" sz="2000" dirty="0" smtClean="0"/>
              <a:t>(2)A </a:t>
            </a:r>
            <a:r>
              <a:rPr lang="en-US" altLang="zh-CN" sz="2000" dirty="0"/>
              <a:t>derived class can add additional data members and member functions as needed.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Simple Base Class: Deriving a Class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7325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649" y="554325"/>
            <a:ext cx="6607997" cy="4405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00B0F0"/>
                </a:solidFill>
              </a:rPr>
              <a:t>class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RatedPlayer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: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public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TableTennisPlayer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//RP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unsigned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rating;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public</a:t>
            </a:r>
            <a:r>
              <a:rPr lang="en-US" altLang="zh-CN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RatedPlayer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(unsigned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r = 0,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string &amp; </a:t>
            </a:r>
            <a:r>
              <a:rPr lang="en-US" altLang="zh-CN" sz="1800" dirty="0" err="1">
                <a:solidFill>
                  <a:schemeClr val="tx1"/>
                </a:solidFill>
              </a:rPr>
              <a:t>fn</a:t>
            </a:r>
            <a:r>
              <a:rPr lang="en-US" altLang="zh-CN" sz="1800" dirty="0">
                <a:solidFill>
                  <a:schemeClr val="tx1"/>
                </a:solidFill>
              </a:rPr>
              <a:t> = "none",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     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const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string &amp; ln = "none", bool </a:t>
            </a:r>
            <a:r>
              <a:rPr lang="en-US" altLang="zh-CN" sz="1800" dirty="0" err="1">
                <a:solidFill>
                  <a:schemeClr val="tx1"/>
                </a:solidFill>
              </a:rPr>
              <a:t>ht</a:t>
            </a:r>
            <a:r>
              <a:rPr lang="en-US" altLang="zh-CN" sz="1800" dirty="0">
                <a:solidFill>
                  <a:schemeClr val="tx1"/>
                </a:solidFill>
              </a:rPr>
              <a:t> = false);</a:t>
            </a:r>
          </a:p>
          <a:p>
            <a:pPr>
              <a:spcAft>
                <a:spcPts val="1800"/>
              </a:spcAft>
            </a:pPr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RatedPlayer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(unsigned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r,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TableTennisPlayer</a:t>
            </a:r>
            <a:r>
              <a:rPr lang="en-US" altLang="zh-CN" sz="1800" dirty="0">
                <a:solidFill>
                  <a:schemeClr val="tx1"/>
                </a:solidFill>
              </a:rPr>
              <a:t> &amp; </a:t>
            </a:r>
            <a:r>
              <a:rPr lang="en-US" altLang="zh-CN" sz="1800" dirty="0" err="1">
                <a:solidFill>
                  <a:schemeClr val="tx1"/>
                </a:solidFill>
              </a:rPr>
              <a:t>tp</a:t>
            </a:r>
            <a:r>
              <a:rPr lang="en-US" altLang="zh-CN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unsigned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Rating()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{ return rating; </a:t>
            </a:r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void </a:t>
            </a:r>
            <a:r>
              <a:rPr lang="en-US" altLang="zh-CN" sz="1800" dirty="0" err="1">
                <a:solidFill>
                  <a:schemeClr val="tx1"/>
                </a:solidFill>
              </a:rPr>
              <a:t>ResetRating</a:t>
            </a:r>
            <a:r>
              <a:rPr lang="en-US" altLang="zh-CN" sz="1800" dirty="0">
                <a:solidFill>
                  <a:schemeClr val="tx1"/>
                </a:solidFill>
              </a:rPr>
              <a:t> (unsigned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r) </a:t>
            </a:r>
            <a:r>
              <a:rPr lang="en-US" altLang="zh-CN" sz="1800" dirty="0" smtClean="0">
                <a:solidFill>
                  <a:schemeClr val="tx1"/>
                </a:solidFill>
              </a:rPr>
              <a:t>{ rating </a:t>
            </a:r>
            <a:r>
              <a:rPr lang="en-US" altLang="zh-CN" sz="1800" dirty="0">
                <a:solidFill>
                  <a:schemeClr val="tx1"/>
                </a:solidFill>
              </a:rPr>
              <a:t>= r</a:t>
            </a:r>
            <a:r>
              <a:rPr lang="en-US" altLang="zh-CN" sz="1800" dirty="0" smtClean="0">
                <a:solidFill>
                  <a:schemeClr val="tx1"/>
                </a:solidFill>
              </a:rPr>
              <a:t>; }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Simple Base Class: Deriving a Class</a:t>
            </a:r>
            <a:endParaRPr sz="1700" dirty="0"/>
          </a:p>
        </p:txBody>
      </p:sp>
      <p:sp>
        <p:nvSpPr>
          <p:cNvPr id="9" name="矩形 8"/>
          <p:cNvSpPr/>
          <p:nvPr/>
        </p:nvSpPr>
        <p:spPr>
          <a:xfrm>
            <a:off x="2445124" y="181041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</a:rPr>
              <a:t>// add a data member</a:t>
            </a:r>
          </a:p>
        </p:txBody>
      </p:sp>
      <p:sp>
        <p:nvSpPr>
          <p:cNvPr id="10" name="矩形 9"/>
          <p:cNvSpPr/>
          <p:nvPr/>
        </p:nvSpPr>
        <p:spPr>
          <a:xfrm>
            <a:off x="4471832" y="4223432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</a:rPr>
              <a:t>// </a:t>
            </a:r>
            <a:r>
              <a:rPr lang="en-US" altLang="zh-CN" sz="1800" dirty="0" smtClean="0">
                <a:solidFill>
                  <a:srgbClr val="7030A0"/>
                </a:solidFill>
              </a:rPr>
              <a:t>add methods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23156" y="2246159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</a:rPr>
              <a:t>// add </a:t>
            </a:r>
            <a:r>
              <a:rPr lang="en-US" altLang="zh-CN" sz="1800" dirty="0" smtClean="0">
                <a:solidFill>
                  <a:srgbClr val="7030A0"/>
                </a:solidFill>
              </a:rPr>
              <a:t>constructors</a:t>
            </a:r>
            <a:endParaRPr lang="en-US" altLang="zh-CN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9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5070" y="1432108"/>
            <a:ext cx="6317883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THIRDLY,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derived class </a:t>
            </a:r>
            <a:r>
              <a:rPr lang="en-US" altLang="zh-CN" sz="2000" dirty="0" smtClean="0">
                <a:solidFill>
                  <a:srgbClr val="FFFF00"/>
                </a:solidFill>
              </a:rPr>
              <a:t>override</a:t>
            </a:r>
            <a:r>
              <a:rPr lang="en-US" altLang="zh-CN" sz="2000" dirty="0" smtClean="0"/>
              <a:t> (redefine) the methods of base class.</a:t>
            </a:r>
          </a:p>
          <a:p>
            <a:endParaRPr lang="en-US" altLang="zh-CN" sz="2000" dirty="0" smtClean="0"/>
          </a:p>
          <a:p>
            <a:pPr marL="109535" indent="0">
              <a:buNone/>
            </a:pPr>
            <a:r>
              <a:rPr lang="en-US" altLang="zh-CN" sz="2000" dirty="0" smtClean="0"/>
              <a:t>     NOTE: Derived class uses </a:t>
            </a:r>
            <a:r>
              <a:rPr lang="en-US" altLang="zh-CN" sz="2000" dirty="0" smtClean="0">
                <a:solidFill>
                  <a:srgbClr val="00B0F0"/>
                </a:solidFill>
              </a:rPr>
              <a:t>exact same function name and signature</a:t>
            </a:r>
            <a:r>
              <a:rPr lang="en-US" altLang="zh-CN" sz="2000" dirty="0" smtClean="0"/>
              <a:t> with base class.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Simple Base Class: Deriving a Class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9281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Simple Base Class: Deriving a Class</a:t>
            </a:r>
            <a:endParaRPr sz="17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47490" y="1227970"/>
            <a:ext cx="6318250" cy="1458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</a:rPr>
              <a:t>TableTennisPlayer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>
                <a:solidFill>
                  <a:srgbClr val="00B050"/>
                </a:solidFill>
              </a:rPr>
              <a:t>Name()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std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</a:rPr>
              <a:t> &lt;&lt; </a:t>
            </a:r>
            <a:r>
              <a:rPr lang="en-US" altLang="zh-CN" sz="1800" dirty="0" err="1">
                <a:solidFill>
                  <a:schemeClr val="tx1"/>
                </a:solidFill>
              </a:rPr>
              <a:t>lastname</a:t>
            </a:r>
            <a:r>
              <a:rPr lang="en-US" altLang="zh-CN" sz="1800" dirty="0">
                <a:solidFill>
                  <a:schemeClr val="tx1"/>
                </a:solidFill>
              </a:rPr>
              <a:t> &lt;&lt; “, “ &lt;&lt; </a:t>
            </a:r>
            <a:r>
              <a:rPr lang="en-US" altLang="zh-CN" sz="1800" dirty="0" err="1">
                <a:solidFill>
                  <a:schemeClr val="tx1"/>
                </a:solidFill>
              </a:rPr>
              <a:t>firstname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314325" y="3090954"/>
            <a:ext cx="6318250" cy="1458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</a:rPr>
              <a:t>RatedPlayer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 smtClean="0">
                <a:solidFill>
                  <a:srgbClr val="00B050"/>
                </a:solidFill>
              </a:rPr>
              <a:t>Name()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const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535" indent="0">
              <a:buFont typeface="Lato"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std</a:t>
            </a:r>
            <a:r>
              <a:rPr lang="en-US" altLang="zh-CN" sz="1800" dirty="0" smtClean="0">
                <a:solidFill>
                  <a:schemeClr val="tx1"/>
                </a:solidFill>
              </a:rPr>
              <a:t>::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 &lt;&lt;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lastname</a:t>
            </a:r>
            <a:r>
              <a:rPr lang="en-US" altLang="zh-CN" sz="1800" dirty="0" smtClean="0">
                <a:solidFill>
                  <a:schemeClr val="tx1"/>
                </a:solidFill>
              </a:rPr>
              <a:t> &lt;&lt; “, “ &lt;&lt;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firstname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&lt;&lt; </a:t>
            </a:r>
            <a:r>
              <a:rPr lang="en-US" altLang="zh-CN" sz="1800" dirty="0" smtClean="0">
                <a:solidFill>
                  <a:srgbClr val="FF0000"/>
                </a:solidFill>
              </a:rPr>
              <a:t>“: RATED” 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</a:p>
          <a:p>
            <a:pPr marL="109535" indent="0">
              <a:buFont typeface="Lato"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95580" y="133763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</a:rPr>
              <a:t>Base Class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11618" y="3157751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Derived </a:t>
            </a:r>
            <a:r>
              <a:rPr lang="en-US" altLang="zh-CN" sz="1800" dirty="0">
                <a:solidFill>
                  <a:srgbClr val="00B0F0"/>
                </a:solidFill>
              </a:rPr>
              <a:t>Class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823134"/>
            <a:ext cx="6317883" cy="3381530"/>
          </a:xfrm>
        </p:spPr>
        <p:txBody>
          <a:bodyPr/>
          <a:lstStyle/>
          <a:p>
            <a:r>
              <a:rPr lang="en-US" altLang="zh-CN" sz="2000" dirty="0" smtClean="0"/>
              <a:t>Overloading vs. Overriding?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Overloading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      -use </a:t>
            </a:r>
            <a:r>
              <a:rPr lang="en-US" altLang="zh-CN" sz="2000" dirty="0"/>
              <a:t>the same function name, but with different</a:t>
            </a:r>
          </a:p>
          <a:p>
            <a:pPr marL="109535" indent="0">
              <a:buNone/>
            </a:pPr>
            <a:r>
              <a:rPr lang="en-US" altLang="zh-CN" sz="2000" dirty="0" smtClean="0"/>
              <a:t>      parameters </a:t>
            </a:r>
            <a:r>
              <a:rPr lang="en-US" altLang="zh-CN" sz="2000" dirty="0"/>
              <a:t>for each overloaded implementation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Overriding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      -use </a:t>
            </a:r>
            <a:r>
              <a:rPr lang="en-US" altLang="zh-CN" sz="2000" dirty="0"/>
              <a:t>the same function name and parameters, but with a different </a:t>
            </a:r>
            <a:r>
              <a:rPr lang="en-US" altLang="zh-CN" sz="2000" dirty="0" smtClean="0"/>
              <a:t>implementation</a:t>
            </a:r>
          </a:p>
          <a:p>
            <a:pPr marL="109535" indent="0">
              <a:buNone/>
            </a:pPr>
            <a:r>
              <a:rPr lang="en-US" altLang="zh-CN" sz="2000" dirty="0" smtClean="0"/>
              <a:t>      -derived class method “</a:t>
            </a:r>
            <a:r>
              <a:rPr lang="en-US" altLang="zh-CN" sz="2000" dirty="0" smtClean="0">
                <a:solidFill>
                  <a:srgbClr val="FFFF00"/>
                </a:solidFill>
              </a:rPr>
              <a:t>hides</a:t>
            </a:r>
            <a:r>
              <a:rPr lang="en-US" altLang="zh-CN" sz="2000" dirty="0" smtClean="0"/>
              <a:t>” base class method</a:t>
            </a:r>
          </a:p>
          <a:p>
            <a:pPr marL="109535" indent="0">
              <a:buNone/>
            </a:pPr>
            <a:r>
              <a:rPr lang="en-US" altLang="zh-CN" sz="2000" dirty="0" smtClean="0"/>
              <a:t>      -only </a:t>
            </a:r>
            <a:r>
              <a:rPr lang="en-US" altLang="zh-CN" sz="2000" dirty="0"/>
              <a:t>possible by </a:t>
            </a:r>
            <a:r>
              <a:rPr lang="en-US" altLang="zh-CN" sz="2000" dirty="0">
                <a:solidFill>
                  <a:srgbClr val="00B050"/>
                </a:solidFill>
              </a:rPr>
              <a:t>using inheritance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Simple Base Class: Deriving a Class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5552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5070" y="961778"/>
            <a:ext cx="6317883" cy="3381530"/>
          </a:xfrm>
        </p:spPr>
        <p:txBody>
          <a:bodyPr/>
          <a:lstStyle/>
          <a:p>
            <a:r>
              <a:rPr lang="en-US" altLang="zh-CN" sz="2000" dirty="0" smtClean="0"/>
              <a:t>Overriding </a:t>
            </a:r>
            <a:r>
              <a:rPr lang="en-US" altLang="zh-CN" sz="2000" dirty="0"/>
              <a:t>takes precedence over overloading</a:t>
            </a:r>
          </a:p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Simple Base Class: Deriving a Class</a:t>
            </a:r>
            <a:endParaRPr sz="1700" dirty="0"/>
          </a:p>
        </p:txBody>
      </p:sp>
      <p:sp>
        <p:nvSpPr>
          <p:cNvPr id="5" name="文本占位符 4"/>
          <p:cNvSpPr txBox="1">
            <a:spLocks/>
          </p:cNvSpPr>
          <p:nvPr/>
        </p:nvSpPr>
        <p:spPr>
          <a:xfrm>
            <a:off x="315069" y="1583307"/>
            <a:ext cx="6474231" cy="1458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buFont typeface="Lato"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void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TableTennisPlayer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::Name()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const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535" indent="0">
              <a:buFont typeface="Lato"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</a:p>
          <a:p>
            <a:pPr marL="109535" indent="0">
              <a:buFont typeface="Lato"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std</a:t>
            </a:r>
            <a:r>
              <a:rPr lang="en-US" altLang="zh-CN" sz="1800" dirty="0" smtClean="0">
                <a:solidFill>
                  <a:schemeClr val="tx1"/>
                </a:solidFill>
              </a:rPr>
              <a:t>::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 &lt;&lt;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lastname</a:t>
            </a:r>
            <a:r>
              <a:rPr lang="en-US" altLang="zh-CN" sz="1800" dirty="0" smtClean="0">
                <a:solidFill>
                  <a:schemeClr val="tx1"/>
                </a:solidFill>
              </a:rPr>
              <a:t> &lt;&lt; “, “ &lt;&lt;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firstname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</a:p>
          <a:p>
            <a:pPr marL="109535" indent="0">
              <a:buFont typeface="Lato"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281905" y="3446291"/>
            <a:ext cx="6507396" cy="1458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</a:rPr>
              <a:t>RatedPlayer</a:t>
            </a:r>
            <a:r>
              <a:rPr lang="en-US" altLang="zh-CN" sz="1800" dirty="0">
                <a:solidFill>
                  <a:schemeClr val="tx1"/>
                </a:solidFill>
              </a:rPr>
              <a:t>::</a:t>
            </a:r>
            <a:r>
              <a:rPr lang="en-US" altLang="zh-CN" sz="1800" dirty="0" smtClean="0">
                <a:solidFill>
                  <a:schemeClr val="tx1"/>
                </a:solidFill>
              </a:rPr>
              <a:t>Name(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rt</a:t>
            </a:r>
            <a:r>
              <a:rPr lang="en-US" altLang="zh-CN" sz="1800" dirty="0" smtClean="0">
                <a:solidFill>
                  <a:schemeClr val="tx1"/>
                </a:solidFill>
              </a:rPr>
              <a:t>)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const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535" indent="0">
              <a:buFont typeface="Lato"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</a:p>
          <a:p>
            <a:pPr marL="109535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std</a:t>
            </a:r>
            <a:r>
              <a:rPr lang="en-US" altLang="zh-CN" sz="1800" dirty="0" smtClean="0">
                <a:solidFill>
                  <a:schemeClr val="tx1"/>
                </a:solidFill>
              </a:rPr>
              <a:t>::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 &lt;&lt;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lastname</a:t>
            </a:r>
            <a:r>
              <a:rPr lang="en-US" altLang="zh-CN" sz="1800" dirty="0" smtClean="0">
                <a:solidFill>
                  <a:schemeClr val="tx1"/>
                </a:solidFill>
              </a:rPr>
              <a:t> &lt;&lt; “, “ &lt;&lt;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firstname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&lt;&lt; </a:t>
            </a:r>
            <a:r>
              <a:rPr lang="en-US" altLang="zh-CN" sz="1800" dirty="0" smtClean="0">
                <a:solidFill>
                  <a:srgbClr val="FF0000"/>
                </a:solidFill>
              </a:rPr>
              <a:t>“: RATED”  &lt;&lt;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rt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</a:p>
          <a:p>
            <a:pPr marL="109535" indent="0">
              <a:buFont typeface="Lato"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6649" y="177981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</a:rPr>
              <a:t>Base Class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2687" y="3599932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Derived </a:t>
            </a:r>
            <a:r>
              <a:rPr lang="en-US" altLang="zh-CN" sz="1800" dirty="0">
                <a:solidFill>
                  <a:srgbClr val="00B0F0"/>
                </a:solidFill>
              </a:rPr>
              <a:t>Class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7373" y="2822724"/>
            <a:ext cx="5789621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</a:rPr>
              <a:t>NOTE: we </a:t>
            </a:r>
            <a:r>
              <a:rPr lang="en-US" altLang="zh-CN" sz="2000" b="1" dirty="0">
                <a:solidFill>
                  <a:srgbClr val="7030A0"/>
                </a:solidFill>
              </a:rPr>
              <a:t>no longer have access to the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Name() </a:t>
            </a:r>
            <a:r>
              <a:rPr lang="en-US" altLang="zh-CN" sz="2000" b="1" dirty="0">
                <a:solidFill>
                  <a:srgbClr val="7030A0"/>
                </a:solidFill>
              </a:rPr>
              <a:t>function from the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derived </a:t>
            </a:r>
            <a:r>
              <a:rPr lang="en-US" altLang="zh-CN" sz="2000" b="1" dirty="0">
                <a:solidFill>
                  <a:srgbClr val="7030A0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56381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5070" y="1432108"/>
            <a:ext cx="6317883" cy="2911200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Members </a:t>
            </a:r>
            <a:r>
              <a:rPr lang="en-US" altLang="zh-CN" sz="2000" dirty="0">
                <a:solidFill>
                  <a:schemeClr val="bg1"/>
                </a:solidFill>
              </a:rPr>
              <a:t>in the </a:t>
            </a:r>
            <a:r>
              <a:rPr lang="en-US" altLang="zh-CN" sz="2000" dirty="0">
                <a:solidFill>
                  <a:srgbClr val="00B050"/>
                </a:solidFill>
              </a:rPr>
              <a:t>protected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category,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(1)</a:t>
            </a:r>
            <a:r>
              <a:rPr lang="en-US" altLang="zh-CN" sz="2000" dirty="0" smtClean="0">
                <a:solidFill>
                  <a:srgbClr val="00B050"/>
                </a:solidFill>
              </a:rPr>
              <a:t>behave </a:t>
            </a:r>
            <a:r>
              <a:rPr lang="en-US" altLang="zh-CN" sz="2000" dirty="0">
                <a:solidFill>
                  <a:srgbClr val="00B050"/>
                </a:solidFill>
              </a:rPr>
              <a:t>like private members </a:t>
            </a:r>
            <a:r>
              <a:rPr lang="en-US" altLang="zh-CN" sz="2000" dirty="0">
                <a:solidFill>
                  <a:srgbClr val="FFFF00"/>
                </a:solidFill>
              </a:rPr>
              <a:t>as far as the outside world </a:t>
            </a:r>
            <a:r>
              <a:rPr lang="en-US" altLang="zh-CN" sz="2000" dirty="0" smtClean="0">
                <a:solidFill>
                  <a:srgbClr val="FFFF00"/>
                </a:solidFill>
              </a:rPr>
              <a:t>is concerned</a:t>
            </a:r>
            <a:r>
              <a:rPr lang="en-US" altLang="zh-CN" sz="2000" dirty="0">
                <a:solidFill>
                  <a:srgbClr val="FF0000"/>
                </a:solidFill>
              </a:rPr>
              <a:t>,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(2)</a:t>
            </a:r>
            <a:r>
              <a:rPr lang="en-US" altLang="zh-CN" sz="2000" dirty="0" smtClean="0">
                <a:solidFill>
                  <a:srgbClr val="00B050"/>
                </a:solidFill>
              </a:rPr>
              <a:t>but </a:t>
            </a:r>
            <a:r>
              <a:rPr lang="en-US" altLang="zh-CN" sz="2000" dirty="0">
                <a:solidFill>
                  <a:srgbClr val="00B050"/>
                </a:solidFill>
              </a:rPr>
              <a:t>behave like public members </a:t>
            </a:r>
            <a:r>
              <a:rPr lang="en-US" altLang="zh-CN" sz="2000" dirty="0">
                <a:solidFill>
                  <a:srgbClr val="FFFF00"/>
                </a:solidFill>
              </a:rPr>
              <a:t>as far as derived classes are concerned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Derived Class: Protected </a:t>
            </a:r>
            <a:r>
              <a:rPr lang="en-US" altLang="zh-CN" sz="2400" dirty="0" smtClean="0"/>
              <a:t>Members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3530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5070" y="1432108"/>
            <a:ext cx="6317883" cy="2911200"/>
          </a:xfrm>
        </p:spPr>
        <p:txBody>
          <a:bodyPr/>
          <a:lstStyle/>
          <a:p>
            <a:r>
              <a:rPr lang="en-US" altLang="zh-CN" sz="2000" dirty="0"/>
              <a:t>A derived class does not have direct access to the private members of the base class; it </a:t>
            </a:r>
            <a:r>
              <a:rPr lang="en-US" altLang="zh-CN" sz="2000" dirty="0" smtClean="0"/>
              <a:t>has to </a:t>
            </a:r>
            <a:r>
              <a:rPr lang="en-US" altLang="zh-CN" sz="2000" dirty="0"/>
              <a:t>work through the base-class methods. </a:t>
            </a:r>
            <a:endParaRPr lang="en-US" altLang="zh-CN" sz="2000" dirty="0" smtClean="0"/>
          </a:p>
          <a:p>
            <a:r>
              <a:rPr lang="en-US" altLang="zh-CN" sz="2000" dirty="0" smtClean="0"/>
              <a:t>Instead, they </a:t>
            </a:r>
            <a:r>
              <a:rPr lang="en-US" altLang="zh-CN" sz="2000" dirty="0"/>
              <a:t>have to use public base-class methods to access private base-class members.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In </a:t>
            </a:r>
            <a:r>
              <a:rPr lang="en-US" altLang="zh-CN" sz="2000" dirty="0"/>
              <a:t>particular, the derived-class constructors have to use the base-class constructors.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Derived Class: Constructors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41014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02261" y="133797"/>
            <a:ext cx="6166552" cy="975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altLang="zh-CN" sz="3300" dirty="0" smtClean="0"/>
              <a:t>#</a:t>
            </a:r>
            <a:r>
              <a:rPr lang="en-US" altLang="zh-CN" sz="3300" dirty="0" smtClean="0"/>
              <a:t>10 Class </a:t>
            </a:r>
            <a:r>
              <a:rPr lang="en-US" altLang="zh-CN" sz="3300" dirty="0"/>
              <a:t>Public </a:t>
            </a:r>
            <a:r>
              <a:rPr lang="en-US" altLang="zh-CN" sz="3300" dirty="0" smtClean="0"/>
              <a:t>Inheritance</a:t>
            </a:r>
            <a:endParaRPr sz="33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02261" y="1254160"/>
            <a:ext cx="6511781" cy="92148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Public inheritance </a:t>
            </a:r>
            <a:r>
              <a:rPr lang="en-US" altLang="zh-CN" sz="2000" dirty="0"/>
              <a:t>as an is-a relationship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How </a:t>
            </a:r>
            <a:r>
              <a:rPr lang="en-US" altLang="zh-CN" sz="2000" dirty="0"/>
              <a:t>to publicly derive one class from another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Protected </a:t>
            </a:r>
            <a:r>
              <a:rPr lang="en-US" altLang="zh-CN" sz="2000" dirty="0"/>
              <a:t>access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Constructor </a:t>
            </a:r>
            <a:r>
              <a:rPr lang="en-US" altLang="zh-CN" sz="2000" dirty="0"/>
              <a:t>member initializer </a:t>
            </a:r>
            <a:r>
              <a:rPr lang="en-US" altLang="zh-CN" sz="2000" dirty="0" smtClean="0"/>
              <a:t>lists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Special </a:t>
            </a:r>
            <a:r>
              <a:rPr lang="en-US" altLang="zh-CN" sz="2000" dirty="0" smtClean="0"/>
              <a:t>relationships between derived and base classes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When </a:t>
            </a:r>
            <a:r>
              <a:rPr lang="en-US" altLang="zh-CN" sz="2000" dirty="0"/>
              <a:t>and how to use public inheritance</a:t>
            </a:r>
          </a:p>
        </p:txBody>
      </p:sp>
    </p:spTree>
    <p:extLst>
      <p:ext uri="{BB962C8B-B14F-4D97-AF65-F5344CB8AC3E}">
        <p14:creationId xmlns:p14="http://schemas.microsoft.com/office/powerpoint/2010/main" val="39996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286" y="1324812"/>
            <a:ext cx="6632953" cy="2911200"/>
          </a:xfrm>
        </p:spPr>
        <p:txBody>
          <a:bodyPr/>
          <a:lstStyle/>
          <a:p>
            <a:r>
              <a:rPr lang="en-US" altLang="zh-CN" sz="2000" dirty="0" smtClean="0"/>
              <a:t>Three key </a:t>
            </a:r>
            <a:r>
              <a:rPr lang="en-US" altLang="zh-CN" sz="2000" dirty="0"/>
              <a:t>points about constructors for derived classes:</a:t>
            </a:r>
          </a:p>
          <a:p>
            <a:r>
              <a:rPr lang="en-US" altLang="zh-CN" sz="2000" dirty="0" smtClean="0"/>
              <a:t>(1)The </a:t>
            </a:r>
            <a:r>
              <a:rPr lang="en-US" altLang="zh-CN" sz="2000" dirty="0"/>
              <a:t>base-class object is constructed first.</a:t>
            </a:r>
          </a:p>
          <a:p>
            <a:r>
              <a:rPr lang="en-US" altLang="zh-CN" sz="2000" dirty="0" smtClean="0"/>
              <a:t>(2)The </a:t>
            </a:r>
            <a:r>
              <a:rPr lang="en-US" altLang="zh-CN" sz="2000" dirty="0"/>
              <a:t>derived-class constructor should pass base-class information to a </a:t>
            </a:r>
            <a:r>
              <a:rPr lang="en-US" altLang="zh-CN" sz="2000" dirty="0" smtClean="0"/>
              <a:t>base-class constructor via a member initializer list.</a:t>
            </a:r>
          </a:p>
          <a:p>
            <a:r>
              <a:rPr lang="en-US" altLang="zh-CN" sz="2000" dirty="0" smtClean="0"/>
              <a:t>(3)The </a:t>
            </a:r>
            <a:r>
              <a:rPr lang="en-US" altLang="zh-CN" sz="2000" dirty="0"/>
              <a:t>derived-class constructor should initialize the data members that were </a:t>
            </a:r>
            <a:r>
              <a:rPr lang="en-US" altLang="zh-CN" sz="2000" dirty="0" smtClean="0"/>
              <a:t>added to </a:t>
            </a:r>
            <a:r>
              <a:rPr lang="en-US" altLang="zh-CN" sz="2000" dirty="0"/>
              <a:t>the derived class.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Derived Class: Constructors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5936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640" y="696461"/>
            <a:ext cx="6782195" cy="3577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 smtClean="0">
                <a:solidFill>
                  <a:schemeClr val="tx1"/>
                </a:solidFill>
              </a:rPr>
              <a:t>RatedPlayer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::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RatedPlayer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(unsigned </a:t>
            </a:r>
            <a:r>
              <a:rPr lang="en-US" altLang="zh-CN" sz="1800" dirty="0" err="1">
                <a:solidFill>
                  <a:srgbClr val="7030A0"/>
                </a:solidFill>
              </a:rPr>
              <a:t>int</a:t>
            </a:r>
            <a:r>
              <a:rPr lang="en-US" altLang="zh-CN" sz="1800" dirty="0">
                <a:solidFill>
                  <a:srgbClr val="7030A0"/>
                </a:solidFill>
              </a:rPr>
              <a:t> r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string </a:t>
            </a:r>
            <a:r>
              <a:rPr lang="en-US" altLang="zh-CN" sz="1800" dirty="0">
                <a:solidFill>
                  <a:schemeClr val="tx1"/>
                </a:solidFill>
              </a:rPr>
              <a:t>&amp;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fn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en-US" altLang="zh-CN" sz="1800" dirty="0">
                <a:solidFill>
                  <a:schemeClr val="tx1"/>
                </a:solidFill>
              </a:rPr>
              <a:t>string &amp; </a:t>
            </a:r>
            <a:r>
              <a:rPr lang="en-US" altLang="zh-CN" sz="1800" dirty="0">
                <a:solidFill>
                  <a:srgbClr val="00B050"/>
                </a:solidFill>
              </a:rPr>
              <a:t>ln</a:t>
            </a:r>
            <a:r>
              <a:rPr lang="en-US" altLang="zh-CN" sz="1800" dirty="0">
                <a:solidFill>
                  <a:schemeClr val="tx1"/>
                </a:solidFill>
              </a:rPr>
              <a:t>, bool </a:t>
            </a:r>
            <a:r>
              <a:rPr lang="en-US" altLang="zh-CN" sz="1800" dirty="0" err="1">
                <a:solidFill>
                  <a:srgbClr val="00B050"/>
                </a:solidFill>
              </a:rPr>
              <a:t>ht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  <a:r>
              <a:rPr lang="en-US" altLang="zh-CN" sz="1800" dirty="0" smtClean="0">
                <a:solidFill>
                  <a:srgbClr val="0070C0"/>
                </a:solidFill>
              </a:rPr>
              <a:t>: </a:t>
            </a:r>
            <a:r>
              <a:rPr lang="en-US" altLang="zh-CN" sz="1800" dirty="0" err="1">
                <a:solidFill>
                  <a:srgbClr val="0070C0"/>
                </a:solidFill>
              </a:rPr>
              <a:t>TableTennisPlayer</a:t>
            </a:r>
            <a:r>
              <a:rPr lang="en-US" altLang="zh-CN" sz="1800" dirty="0">
                <a:solidFill>
                  <a:srgbClr val="0070C0"/>
                </a:solidFill>
              </a:rPr>
              <a:t>(</a:t>
            </a:r>
            <a:r>
              <a:rPr lang="en-US" altLang="zh-CN" sz="1800" dirty="0" err="1">
                <a:solidFill>
                  <a:srgbClr val="00B050"/>
                </a:solidFill>
              </a:rPr>
              <a:t>fn</a:t>
            </a:r>
            <a:r>
              <a:rPr lang="en-US" altLang="zh-CN" sz="1800" dirty="0">
                <a:solidFill>
                  <a:srgbClr val="0070C0"/>
                </a:solidFill>
              </a:rPr>
              <a:t>, </a:t>
            </a:r>
            <a:r>
              <a:rPr lang="en-US" altLang="zh-CN" sz="1800" dirty="0">
                <a:solidFill>
                  <a:srgbClr val="00B050"/>
                </a:solidFill>
              </a:rPr>
              <a:t>ln</a:t>
            </a:r>
            <a:r>
              <a:rPr lang="en-US" altLang="zh-CN" sz="1800" dirty="0">
                <a:solidFill>
                  <a:srgbClr val="0070C0"/>
                </a:solidFill>
              </a:rPr>
              <a:t>, </a:t>
            </a:r>
            <a:r>
              <a:rPr lang="en-US" altLang="zh-CN" sz="1800" dirty="0" err="1">
                <a:solidFill>
                  <a:srgbClr val="00B050"/>
                </a:solidFill>
              </a:rPr>
              <a:t>ht</a:t>
            </a:r>
            <a:r>
              <a:rPr lang="en-US" altLang="zh-CN" sz="18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 smtClean="0">
                <a:solidFill>
                  <a:srgbClr val="7030A0"/>
                </a:solidFill>
              </a:rPr>
              <a:t>    rating </a:t>
            </a:r>
            <a:r>
              <a:rPr lang="en-US" altLang="zh-CN" sz="1800" dirty="0">
                <a:solidFill>
                  <a:srgbClr val="7030A0"/>
                </a:solidFill>
              </a:rPr>
              <a:t>= r;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Derived Class: Constructors</a:t>
            </a:r>
            <a:endParaRPr sz="1700" dirty="0"/>
          </a:p>
        </p:txBody>
      </p:sp>
      <p:sp>
        <p:nvSpPr>
          <p:cNvPr id="8" name="矩形 7"/>
          <p:cNvSpPr/>
          <p:nvPr/>
        </p:nvSpPr>
        <p:spPr>
          <a:xfrm>
            <a:off x="42640" y="716819"/>
            <a:ext cx="403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Derived-class constructor(1)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6402" y="1233195"/>
            <a:ext cx="2292899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70C0"/>
                </a:solidFill>
              </a:rPr>
              <a:t>Invoking base-class </a:t>
            </a: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constructor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392956" y="1208983"/>
            <a:ext cx="2364174" cy="616281"/>
          </a:xfrm>
          <a:prstGeom prst="wedgeRoundRectCallout">
            <a:avLst>
              <a:gd name="adj1" fmla="val -23911"/>
              <a:gd name="adj2" fmla="val 84927"/>
              <a:gd name="adj3" fmla="val 1666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048696" y="2316823"/>
            <a:ext cx="4377747" cy="341097"/>
            <a:chOff x="1122864" y="2582114"/>
            <a:chExt cx="2146915" cy="246367"/>
          </a:xfrm>
        </p:grpSpPr>
        <p:grpSp>
          <p:nvGrpSpPr>
            <p:cNvPr id="22" name="组合 21"/>
            <p:cNvGrpSpPr/>
            <p:nvPr/>
          </p:nvGrpSpPr>
          <p:grpSpPr>
            <a:xfrm>
              <a:off x="1122864" y="2620017"/>
              <a:ext cx="2146915" cy="208464"/>
              <a:chOff x="1122864" y="2620017"/>
              <a:chExt cx="2146915" cy="208464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122864" y="2620017"/>
                <a:ext cx="0" cy="208464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1122864" y="2824575"/>
                <a:ext cx="2146915" cy="390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接箭头连接符 23"/>
            <p:cNvCxnSpPr/>
            <p:nvPr/>
          </p:nvCxnSpPr>
          <p:spPr>
            <a:xfrm flipH="1" flipV="1">
              <a:off x="3267119" y="2582114"/>
              <a:ext cx="1774" cy="24246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210253" y="2274548"/>
            <a:ext cx="3598320" cy="293353"/>
            <a:chOff x="1122864" y="2582114"/>
            <a:chExt cx="2146915" cy="246367"/>
          </a:xfrm>
        </p:grpSpPr>
        <p:grpSp>
          <p:nvGrpSpPr>
            <p:cNvPr id="29" name="组合 28"/>
            <p:cNvGrpSpPr/>
            <p:nvPr/>
          </p:nvGrpSpPr>
          <p:grpSpPr>
            <a:xfrm>
              <a:off x="1122864" y="2620017"/>
              <a:ext cx="2146915" cy="208464"/>
              <a:chOff x="1122864" y="2620017"/>
              <a:chExt cx="2146915" cy="208464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1122864" y="2620017"/>
                <a:ext cx="0" cy="208464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1122864" y="2824575"/>
                <a:ext cx="2146915" cy="390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接箭头连接符 29"/>
            <p:cNvCxnSpPr/>
            <p:nvPr/>
          </p:nvCxnSpPr>
          <p:spPr>
            <a:xfrm flipH="1" flipV="1">
              <a:off x="3267119" y="2582114"/>
              <a:ext cx="1774" cy="24246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027867" y="2319913"/>
            <a:ext cx="3031810" cy="144755"/>
            <a:chOff x="1122864" y="2582114"/>
            <a:chExt cx="2146915" cy="246367"/>
          </a:xfrm>
        </p:grpSpPr>
        <p:grpSp>
          <p:nvGrpSpPr>
            <p:cNvPr id="34" name="组合 33"/>
            <p:cNvGrpSpPr/>
            <p:nvPr/>
          </p:nvGrpSpPr>
          <p:grpSpPr>
            <a:xfrm>
              <a:off x="1122864" y="2620017"/>
              <a:ext cx="2146915" cy="208464"/>
              <a:chOff x="1122864" y="2620017"/>
              <a:chExt cx="2146915" cy="208464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1122864" y="2620017"/>
                <a:ext cx="0" cy="208464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1122864" y="2824575"/>
                <a:ext cx="2146915" cy="390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接箭头连接符 34"/>
            <p:cNvCxnSpPr/>
            <p:nvPr/>
          </p:nvCxnSpPr>
          <p:spPr>
            <a:xfrm flipH="1" flipV="1">
              <a:off x="3267119" y="2582114"/>
              <a:ext cx="1774" cy="24246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50266" y="3187410"/>
            <a:ext cx="3046248" cy="440344"/>
            <a:chOff x="4129919" y="1588097"/>
            <a:chExt cx="3046248" cy="440344"/>
          </a:xfrm>
        </p:grpSpPr>
        <p:sp>
          <p:nvSpPr>
            <p:cNvPr id="40" name="矩形 39"/>
            <p:cNvSpPr/>
            <p:nvPr/>
          </p:nvSpPr>
          <p:spPr>
            <a:xfrm>
              <a:off x="4157392" y="1607044"/>
              <a:ext cx="301877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rgbClr val="7030A0"/>
                  </a:solidFill>
                </a:rPr>
                <a:t>Added member initialization</a:t>
              </a:r>
              <a:endParaRPr lang="zh-CN" altLang="en-US" sz="1800" dirty="0">
                <a:solidFill>
                  <a:srgbClr val="7030A0"/>
                </a:solidFill>
              </a:endParaRPr>
            </a:p>
          </p:txBody>
        </p:sp>
        <p:sp>
          <p:nvSpPr>
            <p:cNvPr id="41" name="圆角矩形标注 40"/>
            <p:cNvSpPr/>
            <p:nvPr/>
          </p:nvSpPr>
          <p:spPr>
            <a:xfrm>
              <a:off x="4129919" y="1588097"/>
              <a:ext cx="3046248" cy="440344"/>
            </a:xfrm>
            <a:prstGeom prst="wedgeRoundRectCallout">
              <a:avLst>
                <a:gd name="adj1" fmla="val -29411"/>
                <a:gd name="adj2" fmla="val -116107"/>
                <a:gd name="adj3" fmla="val 1666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3202769" y="2068835"/>
            <a:ext cx="3141177" cy="3004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1017" y="4353597"/>
            <a:ext cx="554350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RatedPlayer</a:t>
            </a:r>
            <a:r>
              <a:rPr lang="en-US" altLang="zh-CN" sz="1800" dirty="0"/>
              <a:t> rplayer1(1140, "Mallory", "Duck", true);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910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5070" y="1432108"/>
            <a:ext cx="6317883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Derived Class: Constructors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42640" y="696461"/>
            <a:ext cx="6782195" cy="3577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 smtClean="0">
                <a:solidFill>
                  <a:schemeClr val="tx1"/>
                </a:solidFill>
              </a:rPr>
              <a:t>RatedPlayer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::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RatedPlayer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(unsigned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r,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string </a:t>
            </a:r>
            <a:r>
              <a:rPr lang="en-US" altLang="zh-CN" sz="1800" dirty="0">
                <a:solidFill>
                  <a:schemeClr val="tx1"/>
                </a:solidFill>
              </a:rPr>
              <a:t>&amp;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fn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en-US" altLang="zh-CN" sz="1800" dirty="0">
                <a:solidFill>
                  <a:schemeClr val="tx1"/>
                </a:solidFill>
              </a:rPr>
              <a:t>string &amp; </a:t>
            </a:r>
            <a:r>
              <a:rPr lang="en-US" altLang="zh-CN" sz="1800" dirty="0">
                <a:solidFill>
                  <a:srgbClr val="00B050"/>
                </a:solidFill>
              </a:rPr>
              <a:t>ln</a:t>
            </a:r>
            <a:r>
              <a:rPr lang="en-US" altLang="zh-CN" sz="1800" dirty="0">
                <a:solidFill>
                  <a:schemeClr val="tx1"/>
                </a:solidFill>
              </a:rPr>
              <a:t>, bool </a:t>
            </a:r>
            <a:r>
              <a:rPr lang="en-US" altLang="zh-CN" sz="1800" dirty="0" err="1">
                <a:solidFill>
                  <a:srgbClr val="00B050"/>
                </a:solidFill>
              </a:rPr>
              <a:t>ht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  <a:r>
              <a:rPr lang="en-US" altLang="zh-CN" sz="1800" strike="sngStrike" dirty="0" smtClean="0">
                <a:solidFill>
                  <a:srgbClr val="0070C0"/>
                </a:solidFill>
              </a:rPr>
              <a:t>: </a:t>
            </a:r>
            <a:r>
              <a:rPr lang="en-US" altLang="zh-CN" sz="1800" strike="sngStrike" dirty="0" err="1">
                <a:solidFill>
                  <a:srgbClr val="0070C0"/>
                </a:solidFill>
              </a:rPr>
              <a:t>TableTennisPlayer</a:t>
            </a:r>
            <a:r>
              <a:rPr lang="en-US" altLang="zh-CN" sz="1800" strike="sngStrike" dirty="0">
                <a:solidFill>
                  <a:srgbClr val="0070C0"/>
                </a:solidFill>
              </a:rPr>
              <a:t>(</a:t>
            </a:r>
            <a:r>
              <a:rPr lang="en-US" altLang="zh-CN" sz="1800" strike="sngStrike" dirty="0" err="1">
                <a:solidFill>
                  <a:srgbClr val="00B050"/>
                </a:solidFill>
              </a:rPr>
              <a:t>fn</a:t>
            </a:r>
            <a:r>
              <a:rPr lang="en-US" altLang="zh-CN" sz="1800" strike="sngStrike" dirty="0">
                <a:solidFill>
                  <a:srgbClr val="0070C0"/>
                </a:solidFill>
              </a:rPr>
              <a:t>, </a:t>
            </a:r>
            <a:r>
              <a:rPr lang="en-US" altLang="zh-CN" sz="1800" strike="sngStrike" dirty="0">
                <a:solidFill>
                  <a:srgbClr val="00B050"/>
                </a:solidFill>
              </a:rPr>
              <a:t>ln</a:t>
            </a:r>
            <a:r>
              <a:rPr lang="en-US" altLang="zh-CN" sz="1800" strike="sngStrike" dirty="0">
                <a:solidFill>
                  <a:srgbClr val="0070C0"/>
                </a:solidFill>
              </a:rPr>
              <a:t>, </a:t>
            </a:r>
            <a:r>
              <a:rPr lang="en-US" altLang="zh-CN" sz="1800" strike="sngStrike" dirty="0" err="1">
                <a:solidFill>
                  <a:srgbClr val="00B050"/>
                </a:solidFill>
              </a:rPr>
              <a:t>ht</a:t>
            </a:r>
            <a:r>
              <a:rPr lang="en-US" altLang="zh-CN" sz="1800" strike="sngStrike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 smtClean="0">
                <a:solidFill>
                  <a:srgbClr val="7030A0"/>
                </a:solidFill>
              </a:rPr>
              <a:t>    rating </a:t>
            </a:r>
            <a:r>
              <a:rPr lang="en-US" altLang="zh-CN" sz="1800" dirty="0">
                <a:solidFill>
                  <a:srgbClr val="7030A0"/>
                </a:solidFill>
              </a:rPr>
              <a:t>= r;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40" y="716819"/>
            <a:ext cx="403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Derived-class constructor(2)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2616" y="2564542"/>
            <a:ext cx="2292899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70C0"/>
                </a:solidFill>
              </a:rPr>
              <a:t>Invoking base-class </a:t>
            </a:r>
          </a:p>
          <a:p>
            <a:r>
              <a:rPr lang="en-US" altLang="zh-CN" sz="1800" dirty="0">
                <a:solidFill>
                  <a:srgbClr val="0070C0"/>
                </a:solidFill>
              </a:rPr>
              <a:t>d</a:t>
            </a:r>
            <a:r>
              <a:rPr lang="en-US" altLang="zh-CN" sz="1800" dirty="0" smtClean="0">
                <a:solidFill>
                  <a:srgbClr val="0070C0"/>
                </a:solidFill>
              </a:rPr>
              <a:t>efault constructor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5070" y="1432108"/>
            <a:ext cx="6317883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Derived Class: Constructors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42640" y="696461"/>
            <a:ext cx="6782195" cy="3577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 smtClean="0">
                <a:solidFill>
                  <a:schemeClr val="tx1"/>
                </a:solidFill>
              </a:rPr>
              <a:t>RatedPlayer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::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RatedPlayer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(unsigned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r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string </a:t>
            </a:r>
            <a:r>
              <a:rPr lang="en-US" altLang="zh-CN" sz="1800" dirty="0">
                <a:solidFill>
                  <a:schemeClr val="tx1"/>
                </a:solidFill>
              </a:rPr>
              <a:t>&amp; 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fn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en-US" altLang="zh-CN" sz="1800" dirty="0">
                <a:solidFill>
                  <a:schemeClr val="tx1"/>
                </a:solidFill>
              </a:rPr>
              <a:t>string &amp; </a:t>
            </a:r>
            <a:r>
              <a:rPr lang="en-US" altLang="zh-CN" sz="1800" dirty="0">
                <a:solidFill>
                  <a:srgbClr val="00B050"/>
                </a:solidFill>
              </a:rPr>
              <a:t>ln</a:t>
            </a:r>
            <a:r>
              <a:rPr lang="en-US" altLang="zh-CN" sz="1800" dirty="0">
                <a:solidFill>
                  <a:schemeClr val="tx1"/>
                </a:solidFill>
              </a:rPr>
              <a:t>, bool </a:t>
            </a:r>
            <a:r>
              <a:rPr lang="en-US" altLang="zh-CN" sz="1800" dirty="0" err="1">
                <a:solidFill>
                  <a:srgbClr val="00B050"/>
                </a:solidFill>
              </a:rPr>
              <a:t>ht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  <a:r>
              <a:rPr lang="en-US" altLang="zh-CN" sz="1800" dirty="0" smtClean="0">
                <a:solidFill>
                  <a:srgbClr val="0070C0"/>
                </a:solidFill>
              </a:rPr>
              <a:t>: </a:t>
            </a:r>
            <a:r>
              <a:rPr lang="en-US" altLang="zh-CN" sz="1800" dirty="0" err="1">
                <a:solidFill>
                  <a:srgbClr val="0070C0"/>
                </a:solidFill>
              </a:rPr>
              <a:t>TableTennisPlayer</a:t>
            </a:r>
            <a:r>
              <a:rPr lang="en-US" altLang="zh-CN" sz="1800" dirty="0">
                <a:solidFill>
                  <a:srgbClr val="0070C0"/>
                </a:solidFill>
              </a:rPr>
              <a:t>(</a:t>
            </a:r>
            <a:r>
              <a:rPr lang="en-US" altLang="zh-CN" sz="1800" dirty="0" err="1">
                <a:solidFill>
                  <a:srgbClr val="00B050"/>
                </a:solidFill>
              </a:rPr>
              <a:t>fn</a:t>
            </a:r>
            <a:r>
              <a:rPr lang="en-US" altLang="zh-CN" sz="1800" dirty="0">
                <a:solidFill>
                  <a:srgbClr val="0070C0"/>
                </a:solidFill>
              </a:rPr>
              <a:t>, </a:t>
            </a:r>
            <a:r>
              <a:rPr lang="en-US" altLang="zh-CN" sz="1800" dirty="0">
                <a:solidFill>
                  <a:srgbClr val="00B050"/>
                </a:solidFill>
              </a:rPr>
              <a:t>ln</a:t>
            </a:r>
            <a:r>
              <a:rPr lang="en-US" altLang="zh-CN" sz="1800" dirty="0">
                <a:solidFill>
                  <a:srgbClr val="0070C0"/>
                </a:solidFill>
              </a:rPr>
              <a:t>, </a:t>
            </a:r>
            <a:r>
              <a:rPr lang="en-US" altLang="zh-CN" sz="1800" dirty="0" err="1">
                <a:solidFill>
                  <a:srgbClr val="00B050"/>
                </a:solidFill>
              </a:rPr>
              <a:t>ht</a:t>
            </a:r>
            <a:r>
              <a:rPr lang="en-US" altLang="zh-CN" sz="1800" dirty="0" smtClean="0">
                <a:solidFill>
                  <a:srgbClr val="0070C0"/>
                </a:solidFill>
              </a:rPr>
              <a:t>), </a:t>
            </a:r>
            <a:r>
              <a:rPr lang="en-US" altLang="zh-CN" sz="1800" dirty="0" smtClean="0">
                <a:solidFill>
                  <a:srgbClr val="7030A0"/>
                </a:solidFill>
              </a:rPr>
              <a:t>rating(r)</a:t>
            </a:r>
            <a:endParaRPr lang="en-US" altLang="zh-CN" sz="1800" dirty="0">
              <a:solidFill>
                <a:srgbClr val="7030A0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 smtClean="0">
                <a:solidFill>
                  <a:srgbClr val="7030A0"/>
                </a:solidFill>
              </a:rPr>
              <a:t>    </a:t>
            </a:r>
            <a:endParaRPr lang="en-US" altLang="zh-CN" sz="1800" dirty="0">
              <a:solidFill>
                <a:srgbClr val="7030A0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40" y="716819"/>
            <a:ext cx="4036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Derived-class constructor(3)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r>
              <a:rPr lang="en-US" altLang="zh-CN" sz="2000" dirty="0" smtClean="0"/>
              <a:t>If </a:t>
            </a:r>
            <a:r>
              <a:rPr lang="en-US" altLang="zh-CN" sz="2000" dirty="0"/>
              <a:t>explicit </a:t>
            </a:r>
            <a:r>
              <a:rPr lang="en-US" altLang="zh-CN" sz="2000" dirty="0" smtClean="0"/>
              <a:t>destructors are not provided, </a:t>
            </a:r>
            <a:r>
              <a:rPr lang="en-US" altLang="zh-CN" sz="2000" dirty="0" smtClean="0">
                <a:solidFill>
                  <a:srgbClr val="FFFF00"/>
                </a:solidFill>
              </a:rPr>
              <a:t>the </a:t>
            </a:r>
            <a:r>
              <a:rPr lang="en-US" altLang="zh-CN" sz="2000" dirty="0">
                <a:solidFill>
                  <a:srgbClr val="FFFF00"/>
                </a:solidFill>
              </a:rPr>
              <a:t>implicit destructors are used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Destroying an object occurs </a:t>
            </a:r>
            <a:r>
              <a:rPr lang="en-US" altLang="zh-CN" sz="2000" dirty="0">
                <a:solidFill>
                  <a:srgbClr val="FFFF00"/>
                </a:solidFill>
              </a:rPr>
              <a:t>in the opposite order </a:t>
            </a:r>
            <a:r>
              <a:rPr lang="en-US" altLang="zh-CN" sz="2000" dirty="0"/>
              <a:t>used to construct an object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That </a:t>
            </a:r>
            <a:r>
              <a:rPr lang="en-US" altLang="zh-CN" sz="2000" dirty="0"/>
              <a:t>is, </a:t>
            </a:r>
            <a:r>
              <a:rPr lang="en-US" altLang="zh-CN" sz="2000" dirty="0" smtClean="0"/>
              <a:t>the body </a:t>
            </a:r>
            <a:r>
              <a:rPr lang="en-US" altLang="zh-CN" sz="2000" dirty="0"/>
              <a:t>of the derived-class destructor is executed first, and then the </a:t>
            </a:r>
            <a:r>
              <a:rPr lang="en-US" altLang="zh-CN" sz="2000" dirty="0">
                <a:solidFill>
                  <a:srgbClr val="FFFF00"/>
                </a:solidFill>
              </a:rPr>
              <a:t>base-class destructor </a:t>
            </a:r>
            <a:r>
              <a:rPr lang="en-US" altLang="zh-CN" sz="2000" dirty="0" smtClean="0"/>
              <a:t>is called </a:t>
            </a:r>
            <a:r>
              <a:rPr lang="en-US" altLang="zh-CN" sz="2000" dirty="0">
                <a:solidFill>
                  <a:srgbClr val="FFFF00"/>
                </a:solidFill>
              </a:rPr>
              <a:t>automatically</a:t>
            </a:r>
            <a:r>
              <a:rPr lang="en-US" altLang="zh-CN" sz="2000" dirty="0"/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Derived Class: Destructors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7188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Derived Class</a:t>
            </a:r>
            <a:r>
              <a:rPr lang="en-US" altLang="zh-CN" sz="2400" dirty="0" smtClean="0"/>
              <a:t>: Applications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126125" y="641830"/>
            <a:ext cx="6607997" cy="4253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</a:rPr>
              <a:t>TableTennisPlayer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string </a:t>
            </a:r>
            <a:r>
              <a:rPr lang="en-US" altLang="zh-CN" sz="1800" dirty="0" err="1">
                <a:solidFill>
                  <a:schemeClr val="tx1"/>
                </a:solidFill>
              </a:rPr>
              <a:t>firstname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string </a:t>
            </a:r>
            <a:r>
              <a:rPr lang="en-US" altLang="zh-CN" sz="1800" dirty="0" err="1">
                <a:solidFill>
                  <a:schemeClr val="tx1"/>
                </a:solidFill>
              </a:rPr>
              <a:t>lastname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bool </a:t>
            </a:r>
            <a:r>
              <a:rPr lang="en-US" altLang="zh-CN" sz="1800" dirty="0" err="1">
                <a:solidFill>
                  <a:schemeClr val="tx1"/>
                </a:solidFill>
              </a:rPr>
              <a:t>hasTable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TableTennisPlayer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string &amp; </a:t>
            </a:r>
            <a:r>
              <a:rPr lang="en-US" altLang="zh-CN" sz="1800" dirty="0" err="1">
                <a:solidFill>
                  <a:schemeClr val="tx1"/>
                </a:solidFill>
              </a:rPr>
              <a:t>fn</a:t>
            </a:r>
            <a:r>
              <a:rPr lang="en-US" altLang="zh-CN" sz="1800" dirty="0">
                <a:solidFill>
                  <a:schemeClr val="tx1"/>
                </a:solidFill>
              </a:rPr>
              <a:t> = “none",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const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string &amp; ln = “none", bool </a:t>
            </a:r>
            <a:r>
              <a:rPr lang="en-US" altLang="zh-CN" sz="1800" dirty="0" err="1">
                <a:solidFill>
                  <a:schemeClr val="tx1"/>
                </a:solidFill>
              </a:rPr>
              <a:t>ht</a:t>
            </a:r>
            <a:r>
              <a:rPr lang="en-US" altLang="zh-CN" sz="1800" dirty="0">
                <a:solidFill>
                  <a:schemeClr val="tx1"/>
                </a:solidFill>
              </a:rPr>
              <a:t> = false);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void </a:t>
            </a:r>
            <a:r>
              <a:rPr lang="en-US" altLang="zh-CN" sz="1800" dirty="0">
                <a:solidFill>
                  <a:schemeClr val="tx1"/>
                </a:solidFill>
              </a:rPr>
              <a:t>Name()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bool </a:t>
            </a:r>
            <a:r>
              <a:rPr lang="en-US" altLang="zh-CN" sz="1800" dirty="0" err="1">
                <a:solidFill>
                  <a:schemeClr val="tx1"/>
                </a:solidFill>
              </a:rPr>
              <a:t>HasTable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{ return </a:t>
            </a:r>
            <a:r>
              <a:rPr lang="en-US" altLang="zh-CN" sz="1800" dirty="0" err="1">
                <a:solidFill>
                  <a:schemeClr val="tx1"/>
                </a:solidFill>
              </a:rPr>
              <a:t>hasTable</a:t>
            </a:r>
            <a:r>
              <a:rPr lang="en-US" altLang="zh-CN" sz="1800" dirty="0">
                <a:solidFill>
                  <a:schemeClr val="tx1"/>
                </a:solidFill>
              </a:rPr>
              <a:t>; 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void </a:t>
            </a:r>
            <a:r>
              <a:rPr lang="en-US" altLang="zh-CN" sz="1800" dirty="0" err="1">
                <a:solidFill>
                  <a:schemeClr val="tx1"/>
                </a:solidFill>
              </a:rPr>
              <a:t>ResetTable</a:t>
            </a:r>
            <a:r>
              <a:rPr lang="en-US" altLang="zh-CN" sz="1800" dirty="0">
                <a:solidFill>
                  <a:schemeClr val="tx1"/>
                </a:solidFill>
              </a:rPr>
              <a:t>(bool v) { </a:t>
            </a:r>
            <a:r>
              <a:rPr lang="en-US" altLang="zh-CN" sz="1800" dirty="0" err="1">
                <a:solidFill>
                  <a:schemeClr val="tx1"/>
                </a:solidFill>
              </a:rPr>
              <a:t>hasTable</a:t>
            </a:r>
            <a:r>
              <a:rPr lang="en-US" altLang="zh-CN" sz="1800" dirty="0">
                <a:solidFill>
                  <a:schemeClr val="tx1"/>
                </a:solidFill>
              </a:rPr>
              <a:t> = v; };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823134"/>
            <a:ext cx="6317883" cy="338153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Derived Class: Applications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126125" y="693671"/>
            <a:ext cx="6607997" cy="4405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00B0F0"/>
                </a:solidFill>
              </a:rPr>
              <a:t>class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RatedPlayer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: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public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TableTennisPlayer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unsigned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rating;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public</a:t>
            </a:r>
            <a:r>
              <a:rPr lang="en-US" altLang="zh-CN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RatedPlayer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(unsigned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r = 0,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string &amp; </a:t>
            </a:r>
            <a:r>
              <a:rPr lang="en-US" altLang="zh-CN" sz="1800" dirty="0" err="1">
                <a:solidFill>
                  <a:schemeClr val="tx1"/>
                </a:solidFill>
              </a:rPr>
              <a:t>fn</a:t>
            </a:r>
            <a:r>
              <a:rPr lang="en-US" altLang="zh-CN" sz="1800" dirty="0">
                <a:solidFill>
                  <a:schemeClr val="tx1"/>
                </a:solidFill>
              </a:rPr>
              <a:t> = "none",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     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const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string &amp; ln = "none", bool </a:t>
            </a:r>
            <a:r>
              <a:rPr lang="en-US" altLang="zh-CN" sz="1800" dirty="0" err="1">
                <a:solidFill>
                  <a:schemeClr val="tx1"/>
                </a:solidFill>
              </a:rPr>
              <a:t>ht</a:t>
            </a:r>
            <a:r>
              <a:rPr lang="en-US" altLang="zh-CN" sz="1800" dirty="0">
                <a:solidFill>
                  <a:schemeClr val="tx1"/>
                </a:solidFill>
              </a:rPr>
              <a:t> = false);</a:t>
            </a:r>
          </a:p>
          <a:p>
            <a:pPr>
              <a:spcAft>
                <a:spcPts val="1800"/>
              </a:spcAft>
            </a:pPr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RatedPlayer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(unsigned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r,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TableTennisPlayer</a:t>
            </a:r>
            <a:r>
              <a:rPr lang="en-US" altLang="zh-CN" sz="1800" dirty="0">
                <a:solidFill>
                  <a:schemeClr val="tx1"/>
                </a:solidFill>
              </a:rPr>
              <a:t> &amp; </a:t>
            </a:r>
            <a:r>
              <a:rPr lang="en-US" altLang="zh-CN" sz="1800" dirty="0" err="1">
                <a:solidFill>
                  <a:schemeClr val="tx1"/>
                </a:solidFill>
              </a:rPr>
              <a:t>tp</a:t>
            </a:r>
            <a:r>
              <a:rPr lang="en-US" altLang="zh-CN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unsigned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Rating()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{ return rating; </a:t>
            </a:r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void </a:t>
            </a:r>
            <a:r>
              <a:rPr lang="en-US" altLang="zh-CN" sz="1800" dirty="0" err="1">
                <a:solidFill>
                  <a:schemeClr val="tx1"/>
                </a:solidFill>
              </a:rPr>
              <a:t>ResetRating</a:t>
            </a:r>
            <a:r>
              <a:rPr lang="en-US" altLang="zh-CN" sz="1800" dirty="0">
                <a:solidFill>
                  <a:schemeClr val="tx1"/>
                </a:solidFill>
              </a:rPr>
              <a:t> (unsigned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r) </a:t>
            </a:r>
            <a:r>
              <a:rPr lang="en-US" altLang="zh-CN" sz="1800" dirty="0" smtClean="0">
                <a:solidFill>
                  <a:schemeClr val="tx1"/>
                </a:solidFill>
              </a:rPr>
              <a:t>{ rating </a:t>
            </a:r>
            <a:r>
              <a:rPr lang="en-US" altLang="zh-CN" sz="1800" dirty="0">
                <a:solidFill>
                  <a:schemeClr val="tx1"/>
                </a:solidFill>
              </a:rPr>
              <a:t>= r</a:t>
            </a:r>
            <a:r>
              <a:rPr lang="en-US" altLang="zh-CN" sz="1800" dirty="0" smtClean="0">
                <a:solidFill>
                  <a:schemeClr val="tx1"/>
                </a:solidFill>
              </a:rPr>
              <a:t>; }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</a:rPr>
              <a:t>Name()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823134"/>
            <a:ext cx="6317883" cy="338153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Derived Class: Applications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0" y="810696"/>
            <a:ext cx="6858000" cy="417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TableTennisPlayer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tp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,"</a:t>
            </a:r>
            <a:r>
              <a:rPr lang="en-US" altLang="zh-CN" sz="1800" dirty="0" err="1">
                <a:solidFill>
                  <a:schemeClr val="tx1"/>
                </a:solidFill>
              </a:rPr>
              <a:t>Mallory","Duck",true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  <a:r>
              <a:rPr lang="en-US" altLang="zh-CN" sz="1800" dirty="0" smtClean="0">
                <a:solidFill>
                  <a:srgbClr val="FF0000"/>
                </a:solidFill>
              </a:rPr>
              <a:t>//Base class object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 &lt;&lt;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tp.Name</a:t>
            </a:r>
            <a:r>
              <a:rPr lang="en-US" altLang="zh-CN" sz="1800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RatedPlayer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rp</a:t>
            </a:r>
            <a:r>
              <a:rPr lang="en-US" altLang="zh-CN" sz="1800" dirty="0">
                <a:solidFill>
                  <a:schemeClr val="tx1"/>
                </a:solidFill>
              </a:rPr>
              <a:t>(5</a:t>
            </a:r>
            <a:r>
              <a:rPr lang="en-US" altLang="zh-CN" sz="1800" dirty="0" smtClean="0">
                <a:solidFill>
                  <a:schemeClr val="tx1"/>
                </a:solidFill>
              </a:rPr>
              <a:t>,"</a:t>
            </a:r>
            <a:r>
              <a:rPr lang="en-US" altLang="zh-CN" sz="1800" dirty="0">
                <a:solidFill>
                  <a:schemeClr val="tx1"/>
                </a:solidFill>
              </a:rPr>
              <a:t>Mallory</a:t>
            </a:r>
            <a:r>
              <a:rPr lang="en-US" altLang="zh-CN" sz="1800" dirty="0" smtClean="0">
                <a:solidFill>
                  <a:schemeClr val="tx1"/>
                </a:solidFill>
              </a:rPr>
              <a:t>","</a:t>
            </a:r>
            <a:r>
              <a:rPr lang="en-US" altLang="zh-CN" sz="1800" dirty="0">
                <a:solidFill>
                  <a:schemeClr val="tx1"/>
                </a:solidFill>
              </a:rPr>
              <a:t>Duck</a:t>
            </a:r>
            <a:r>
              <a:rPr lang="en-US" altLang="zh-CN" sz="1800" dirty="0" smtClean="0">
                <a:solidFill>
                  <a:schemeClr val="tx1"/>
                </a:solidFill>
              </a:rPr>
              <a:t>",true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  <a:r>
              <a:rPr lang="en-US" altLang="zh-CN" sz="1800" dirty="0" smtClean="0">
                <a:solidFill>
                  <a:srgbClr val="FF0000"/>
                </a:solidFill>
              </a:rPr>
              <a:t>//Derived </a:t>
            </a:r>
            <a:r>
              <a:rPr lang="en-US" altLang="zh-CN" sz="1800" dirty="0">
                <a:solidFill>
                  <a:srgbClr val="FF0000"/>
                </a:solidFill>
              </a:rPr>
              <a:t>class </a:t>
            </a:r>
            <a:r>
              <a:rPr lang="en-US" altLang="zh-CN" sz="1800" dirty="0" smtClean="0">
                <a:solidFill>
                  <a:srgbClr val="FF0000"/>
                </a:solidFill>
              </a:rPr>
              <a:t>object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&lt;&lt;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rp.HasTable</a:t>
            </a:r>
            <a:r>
              <a:rPr lang="en-US" altLang="zh-CN" sz="1800" dirty="0">
                <a:solidFill>
                  <a:schemeClr val="tx1"/>
                </a:solidFill>
              </a:rPr>
              <a:t>();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&lt;&lt; </a:t>
            </a:r>
            <a:r>
              <a:rPr lang="en-US" altLang="zh-CN" sz="1800" dirty="0" err="1">
                <a:solidFill>
                  <a:schemeClr val="tx1"/>
                </a:solidFill>
              </a:rPr>
              <a:t>rp.Rating</a:t>
            </a:r>
            <a:r>
              <a:rPr lang="en-US" altLang="zh-CN" sz="1800" dirty="0">
                <a:solidFill>
                  <a:schemeClr val="tx1"/>
                </a:solidFill>
              </a:rPr>
              <a:t>() ;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 &lt;&lt;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rp.Name</a:t>
            </a:r>
            <a:r>
              <a:rPr lang="en-US" altLang="zh-CN" sz="1800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cout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&lt;&lt;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rp.</a:t>
            </a:r>
            <a:r>
              <a:rPr lang="en-US" altLang="zh-CN" sz="1800" dirty="0" err="1" smtClean="0">
                <a:solidFill>
                  <a:srgbClr val="00B0F0"/>
                </a:solidFill>
              </a:rPr>
              <a:t>TableTennisPlayer</a:t>
            </a:r>
            <a:r>
              <a:rPr lang="en-US" altLang="zh-CN" sz="1800" dirty="0" smtClean="0">
                <a:solidFill>
                  <a:srgbClr val="00B0F0"/>
                </a:solidFill>
              </a:rPr>
              <a:t>::</a:t>
            </a:r>
            <a:r>
              <a:rPr lang="en-US" altLang="zh-CN" sz="1800" dirty="0" smtClean="0">
                <a:solidFill>
                  <a:schemeClr val="tx1"/>
                </a:solidFill>
              </a:rPr>
              <a:t>Name();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return 0;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640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5" name="object 3"/>
          <p:cNvSpPr/>
          <p:nvPr/>
        </p:nvSpPr>
        <p:spPr>
          <a:xfrm>
            <a:off x="2122545" y="1752281"/>
            <a:ext cx="4735455" cy="3355093"/>
          </a:xfrm>
          <a:custGeom>
            <a:avLst/>
            <a:gdLst/>
            <a:ahLst/>
            <a:cxnLst/>
            <a:rect l="l" t="t" r="r" b="b"/>
            <a:pathLst>
              <a:path w="6553200" h="4041775">
                <a:moveTo>
                  <a:pt x="0" y="2020824"/>
                </a:moveTo>
                <a:lnTo>
                  <a:pt x="10861" y="1855084"/>
                </a:lnTo>
                <a:lnTo>
                  <a:pt x="42884" y="1693034"/>
                </a:lnTo>
                <a:lnTo>
                  <a:pt x="95226" y="1535194"/>
                </a:lnTo>
                <a:lnTo>
                  <a:pt x="167042" y="1382085"/>
                </a:lnTo>
                <a:lnTo>
                  <a:pt x="257490" y="1234225"/>
                </a:lnTo>
                <a:lnTo>
                  <a:pt x="365726" y="1092136"/>
                </a:lnTo>
                <a:lnTo>
                  <a:pt x="490908" y="956337"/>
                </a:lnTo>
                <a:lnTo>
                  <a:pt x="632191" y="827349"/>
                </a:lnTo>
                <a:lnTo>
                  <a:pt x="788733" y="705691"/>
                </a:lnTo>
                <a:lnTo>
                  <a:pt x="959691" y="591883"/>
                </a:lnTo>
                <a:lnTo>
                  <a:pt x="1144221" y="486446"/>
                </a:lnTo>
                <a:lnTo>
                  <a:pt x="1341479" y="389900"/>
                </a:lnTo>
                <a:lnTo>
                  <a:pt x="1550623" y="302764"/>
                </a:lnTo>
                <a:lnTo>
                  <a:pt x="1770810" y="225559"/>
                </a:lnTo>
                <a:lnTo>
                  <a:pt x="2001196" y="158805"/>
                </a:lnTo>
                <a:lnTo>
                  <a:pt x="2240938" y="103022"/>
                </a:lnTo>
                <a:lnTo>
                  <a:pt x="2489192" y="58730"/>
                </a:lnTo>
                <a:lnTo>
                  <a:pt x="2745116" y="26449"/>
                </a:lnTo>
                <a:lnTo>
                  <a:pt x="3007866" y="6698"/>
                </a:lnTo>
                <a:lnTo>
                  <a:pt x="3276600" y="0"/>
                </a:lnTo>
                <a:lnTo>
                  <a:pt x="3545333" y="6698"/>
                </a:lnTo>
                <a:lnTo>
                  <a:pt x="3808083" y="26449"/>
                </a:lnTo>
                <a:lnTo>
                  <a:pt x="4064007" y="58730"/>
                </a:lnTo>
                <a:lnTo>
                  <a:pt x="4312261" y="103022"/>
                </a:lnTo>
                <a:lnTo>
                  <a:pt x="4552003" y="158805"/>
                </a:lnTo>
                <a:lnTo>
                  <a:pt x="4782389" y="225559"/>
                </a:lnTo>
                <a:lnTo>
                  <a:pt x="5002576" y="302764"/>
                </a:lnTo>
                <a:lnTo>
                  <a:pt x="5211720" y="389900"/>
                </a:lnTo>
                <a:lnTo>
                  <a:pt x="5408978" y="486446"/>
                </a:lnTo>
                <a:lnTo>
                  <a:pt x="5593508" y="591883"/>
                </a:lnTo>
                <a:lnTo>
                  <a:pt x="5764466" y="705691"/>
                </a:lnTo>
                <a:lnTo>
                  <a:pt x="5921008" y="827349"/>
                </a:lnTo>
                <a:lnTo>
                  <a:pt x="6062291" y="956337"/>
                </a:lnTo>
                <a:lnTo>
                  <a:pt x="6187473" y="1092136"/>
                </a:lnTo>
                <a:lnTo>
                  <a:pt x="6295709" y="1234225"/>
                </a:lnTo>
                <a:lnTo>
                  <a:pt x="6386157" y="1382085"/>
                </a:lnTo>
                <a:lnTo>
                  <a:pt x="6457973" y="1535194"/>
                </a:lnTo>
                <a:lnTo>
                  <a:pt x="6510315" y="1693034"/>
                </a:lnTo>
                <a:lnTo>
                  <a:pt x="6542338" y="1855084"/>
                </a:lnTo>
                <a:lnTo>
                  <a:pt x="6553200" y="2020824"/>
                </a:lnTo>
                <a:lnTo>
                  <a:pt x="6542338" y="2186581"/>
                </a:lnTo>
                <a:lnTo>
                  <a:pt x="6510315" y="2348647"/>
                </a:lnTo>
                <a:lnTo>
                  <a:pt x="6457973" y="2506502"/>
                </a:lnTo>
                <a:lnTo>
                  <a:pt x="6386157" y="2659624"/>
                </a:lnTo>
                <a:lnTo>
                  <a:pt x="6295709" y="2807495"/>
                </a:lnTo>
                <a:lnTo>
                  <a:pt x="6187473" y="2949594"/>
                </a:lnTo>
                <a:lnTo>
                  <a:pt x="6062291" y="3085402"/>
                </a:lnTo>
                <a:lnTo>
                  <a:pt x="5921008" y="3214398"/>
                </a:lnTo>
                <a:lnTo>
                  <a:pt x="5764466" y="3336062"/>
                </a:lnTo>
                <a:lnTo>
                  <a:pt x="5593508" y="3449875"/>
                </a:lnTo>
                <a:lnTo>
                  <a:pt x="5408978" y="3555316"/>
                </a:lnTo>
                <a:lnTo>
                  <a:pt x="5211720" y="3651866"/>
                </a:lnTo>
                <a:lnTo>
                  <a:pt x="5002576" y="3739005"/>
                </a:lnTo>
                <a:lnTo>
                  <a:pt x="4782389" y="3816211"/>
                </a:lnTo>
                <a:lnTo>
                  <a:pt x="4552003" y="3882967"/>
                </a:lnTo>
                <a:lnTo>
                  <a:pt x="4312261" y="3938751"/>
                </a:lnTo>
                <a:lnTo>
                  <a:pt x="4064007" y="3983044"/>
                </a:lnTo>
                <a:lnTo>
                  <a:pt x="3808083" y="4015325"/>
                </a:lnTo>
                <a:lnTo>
                  <a:pt x="3545333" y="4035076"/>
                </a:lnTo>
                <a:lnTo>
                  <a:pt x="3276600" y="4041775"/>
                </a:lnTo>
                <a:lnTo>
                  <a:pt x="3007866" y="4035076"/>
                </a:lnTo>
                <a:lnTo>
                  <a:pt x="2745116" y="4015325"/>
                </a:lnTo>
                <a:lnTo>
                  <a:pt x="2489192" y="3983044"/>
                </a:lnTo>
                <a:lnTo>
                  <a:pt x="2240938" y="3938751"/>
                </a:lnTo>
                <a:lnTo>
                  <a:pt x="2001196" y="3882967"/>
                </a:lnTo>
                <a:lnTo>
                  <a:pt x="1770810" y="3816211"/>
                </a:lnTo>
                <a:lnTo>
                  <a:pt x="1550623" y="3739005"/>
                </a:lnTo>
                <a:lnTo>
                  <a:pt x="1341479" y="3651866"/>
                </a:lnTo>
                <a:lnTo>
                  <a:pt x="1144221" y="3555316"/>
                </a:lnTo>
                <a:lnTo>
                  <a:pt x="959691" y="3449875"/>
                </a:lnTo>
                <a:lnTo>
                  <a:pt x="788733" y="3336062"/>
                </a:lnTo>
                <a:lnTo>
                  <a:pt x="632191" y="3214398"/>
                </a:lnTo>
                <a:lnTo>
                  <a:pt x="490908" y="3085402"/>
                </a:lnTo>
                <a:lnTo>
                  <a:pt x="365726" y="2949594"/>
                </a:lnTo>
                <a:lnTo>
                  <a:pt x="257490" y="2807495"/>
                </a:lnTo>
                <a:lnTo>
                  <a:pt x="167042" y="2659624"/>
                </a:lnTo>
                <a:lnTo>
                  <a:pt x="95226" y="2506502"/>
                </a:lnTo>
                <a:lnTo>
                  <a:pt x="42884" y="2348647"/>
                </a:lnTo>
                <a:lnTo>
                  <a:pt x="10861" y="2186581"/>
                </a:lnTo>
                <a:lnTo>
                  <a:pt x="0" y="202082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4254499" y="1917129"/>
            <a:ext cx="2449521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   string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firstname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Protected: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bool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hasTable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public: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void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Name()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const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   copy constructor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assignment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operator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constructor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destructor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067631" y="1245714"/>
            <a:ext cx="2173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170" dirty="0" err="1">
                <a:solidFill>
                  <a:schemeClr val="bg1"/>
                </a:solidFill>
                <a:latin typeface="Calibri"/>
                <a:cs typeface="Calibri"/>
              </a:rPr>
              <a:t>TableTennisPlayer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7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5" name="object 3"/>
          <p:cNvSpPr/>
          <p:nvPr/>
        </p:nvSpPr>
        <p:spPr>
          <a:xfrm>
            <a:off x="2122545" y="1752281"/>
            <a:ext cx="4735455" cy="3355093"/>
          </a:xfrm>
          <a:custGeom>
            <a:avLst/>
            <a:gdLst/>
            <a:ahLst/>
            <a:cxnLst/>
            <a:rect l="l" t="t" r="r" b="b"/>
            <a:pathLst>
              <a:path w="6553200" h="4041775">
                <a:moveTo>
                  <a:pt x="0" y="2020824"/>
                </a:moveTo>
                <a:lnTo>
                  <a:pt x="10861" y="1855084"/>
                </a:lnTo>
                <a:lnTo>
                  <a:pt x="42884" y="1693034"/>
                </a:lnTo>
                <a:lnTo>
                  <a:pt x="95226" y="1535194"/>
                </a:lnTo>
                <a:lnTo>
                  <a:pt x="167042" y="1382085"/>
                </a:lnTo>
                <a:lnTo>
                  <a:pt x="257490" y="1234225"/>
                </a:lnTo>
                <a:lnTo>
                  <a:pt x="365726" y="1092136"/>
                </a:lnTo>
                <a:lnTo>
                  <a:pt x="490908" y="956337"/>
                </a:lnTo>
                <a:lnTo>
                  <a:pt x="632191" y="827349"/>
                </a:lnTo>
                <a:lnTo>
                  <a:pt x="788733" y="705691"/>
                </a:lnTo>
                <a:lnTo>
                  <a:pt x="959691" y="591883"/>
                </a:lnTo>
                <a:lnTo>
                  <a:pt x="1144221" y="486446"/>
                </a:lnTo>
                <a:lnTo>
                  <a:pt x="1341479" y="389900"/>
                </a:lnTo>
                <a:lnTo>
                  <a:pt x="1550623" y="302764"/>
                </a:lnTo>
                <a:lnTo>
                  <a:pt x="1770810" y="225559"/>
                </a:lnTo>
                <a:lnTo>
                  <a:pt x="2001196" y="158805"/>
                </a:lnTo>
                <a:lnTo>
                  <a:pt x="2240938" y="103022"/>
                </a:lnTo>
                <a:lnTo>
                  <a:pt x="2489192" y="58730"/>
                </a:lnTo>
                <a:lnTo>
                  <a:pt x="2745116" y="26449"/>
                </a:lnTo>
                <a:lnTo>
                  <a:pt x="3007866" y="6698"/>
                </a:lnTo>
                <a:lnTo>
                  <a:pt x="3276600" y="0"/>
                </a:lnTo>
                <a:lnTo>
                  <a:pt x="3545333" y="6698"/>
                </a:lnTo>
                <a:lnTo>
                  <a:pt x="3808083" y="26449"/>
                </a:lnTo>
                <a:lnTo>
                  <a:pt x="4064007" y="58730"/>
                </a:lnTo>
                <a:lnTo>
                  <a:pt x="4312261" y="103022"/>
                </a:lnTo>
                <a:lnTo>
                  <a:pt x="4552003" y="158805"/>
                </a:lnTo>
                <a:lnTo>
                  <a:pt x="4782389" y="225559"/>
                </a:lnTo>
                <a:lnTo>
                  <a:pt x="5002576" y="302764"/>
                </a:lnTo>
                <a:lnTo>
                  <a:pt x="5211720" y="389900"/>
                </a:lnTo>
                <a:lnTo>
                  <a:pt x="5408978" y="486446"/>
                </a:lnTo>
                <a:lnTo>
                  <a:pt x="5593508" y="591883"/>
                </a:lnTo>
                <a:lnTo>
                  <a:pt x="5764466" y="705691"/>
                </a:lnTo>
                <a:lnTo>
                  <a:pt x="5921008" y="827349"/>
                </a:lnTo>
                <a:lnTo>
                  <a:pt x="6062291" y="956337"/>
                </a:lnTo>
                <a:lnTo>
                  <a:pt x="6187473" y="1092136"/>
                </a:lnTo>
                <a:lnTo>
                  <a:pt x="6295709" y="1234225"/>
                </a:lnTo>
                <a:lnTo>
                  <a:pt x="6386157" y="1382085"/>
                </a:lnTo>
                <a:lnTo>
                  <a:pt x="6457973" y="1535194"/>
                </a:lnTo>
                <a:lnTo>
                  <a:pt x="6510315" y="1693034"/>
                </a:lnTo>
                <a:lnTo>
                  <a:pt x="6542338" y="1855084"/>
                </a:lnTo>
                <a:lnTo>
                  <a:pt x="6553200" y="2020824"/>
                </a:lnTo>
                <a:lnTo>
                  <a:pt x="6542338" y="2186581"/>
                </a:lnTo>
                <a:lnTo>
                  <a:pt x="6510315" y="2348647"/>
                </a:lnTo>
                <a:lnTo>
                  <a:pt x="6457973" y="2506502"/>
                </a:lnTo>
                <a:lnTo>
                  <a:pt x="6386157" y="2659624"/>
                </a:lnTo>
                <a:lnTo>
                  <a:pt x="6295709" y="2807495"/>
                </a:lnTo>
                <a:lnTo>
                  <a:pt x="6187473" y="2949594"/>
                </a:lnTo>
                <a:lnTo>
                  <a:pt x="6062291" y="3085402"/>
                </a:lnTo>
                <a:lnTo>
                  <a:pt x="5921008" y="3214398"/>
                </a:lnTo>
                <a:lnTo>
                  <a:pt x="5764466" y="3336062"/>
                </a:lnTo>
                <a:lnTo>
                  <a:pt x="5593508" y="3449875"/>
                </a:lnTo>
                <a:lnTo>
                  <a:pt x="5408978" y="3555316"/>
                </a:lnTo>
                <a:lnTo>
                  <a:pt x="5211720" y="3651866"/>
                </a:lnTo>
                <a:lnTo>
                  <a:pt x="5002576" y="3739005"/>
                </a:lnTo>
                <a:lnTo>
                  <a:pt x="4782389" y="3816211"/>
                </a:lnTo>
                <a:lnTo>
                  <a:pt x="4552003" y="3882967"/>
                </a:lnTo>
                <a:lnTo>
                  <a:pt x="4312261" y="3938751"/>
                </a:lnTo>
                <a:lnTo>
                  <a:pt x="4064007" y="3983044"/>
                </a:lnTo>
                <a:lnTo>
                  <a:pt x="3808083" y="4015325"/>
                </a:lnTo>
                <a:lnTo>
                  <a:pt x="3545333" y="4035076"/>
                </a:lnTo>
                <a:lnTo>
                  <a:pt x="3276600" y="4041775"/>
                </a:lnTo>
                <a:lnTo>
                  <a:pt x="3007866" y="4035076"/>
                </a:lnTo>
                <a:lnTo>
                  <a:pt x="2745116" y="4015325"/>
                </a:lnTo>
                <a:lnTo>
                  <a:pt x="2489192" y="3983044"/>
                </a:lnTo>
                <a:lnTo>
                  <a:pt x="2240938" y="3938751"/>
                </a:lnTo>
                <a:lnTo>
                  <a:pt x="2001196" y="3882967"/>
                </a:lnTo>
                <a:lnTo>
                  <a:pt x="1770810" y="3816211"/>
                </a:lnTo>
                <a:lnTo>
                  <a:pt x="1550623" y="3739005"/>
                </a:lnTo>
                <a:lnTo>
                  <a:pt x="1341479" y="3651866"/>
                </a:lnTo>
                <a:lnTo>
                  <a:pt x="1144221" y="3555316"/>
                </a:lnTo>
                <a:lnTo>
                  <a:pt x="959691" y="3449875"/>
                </a:lnTo>
                <a:lnTo>
                  <a:pt x="788733" y="3336062"/>
                </a:lnTo>
                <a:lnTo>
                  <a:pt x="632191" y="3214398"/>
                </a:lnTo>
                <a:lnTo>
                  <a:pt x="490908" y="3085402"/>
                </a:lnTo>
                <a:lnTo>
                  <a:pt x="365726" y="2949594"/>
                </a:lnTo>
                <a:lnTo>
                  <a:pt x="257490" y="2807495"/>
                </a:lnTo>
                <a:lnTo>
                  <a:pt x="167042" y="2659624"/>
                </a:lnTo>
                <a:lnTo>
                  <a:pt x="95226" y="2506502"/>
                </a:lnTo>
                <a:lnTo>
                  <a:pt x="42884" y="2348647"/>
                </a:lnTo>
                <a:lnTo>
                  <a:pt x="10861" y="2186581"/>
                </a:lnTo>
                <a:lnTo>
                  <a:pt x="0" y="202082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1728703"/>
            <a:ext cx="4254500" cy="3378671"/>
          </a:xfrm>
          <a:custGeom>
            <a:avLst/>
            <a:gdLst/>
            <a:ahLst/>
            <a:cxnLst/>
            <a:rect l="l" t="t" r="r" b="b"/>
            <a:pathLst>
              <a:path w="4705350" h="4064000">
                <a:moveTo>
                  <a:pt x="0" y="2032000"/>
                </a:moveTo>
                <a:lnTo>
                  <a:pt x="7799" y="1865336"/>
                </a:lnTo>
                <a:lnTo>
                  <a:pt x="30792" y="1702385"/>
                </a:lnTo>
                <a:lnTo>
                  <a:pt x="68375" y="1543668"/>
                </a:lnTo>
                <a:lnTo>
                  <a:pt x="119941" y="1389709"/>
                </a:lnTo>
                <a:lnTo>
                  <a:pt x="184886" y="1241030"/>
                </a:lnTo>
                <a:lnTo>
                  <a:pt x="262603" y="1098154"/>
                </a:lnTo>
                <a:lnTo>
                  <a:pt x="352487" y="961604"/>
                </a:lnTo>
                <a:lnTo>
                  <a:pt x="453932" y="831902"/>
                </a:lnTo>
                <a:lnTo>
                  <a:pt x="566334" y="709573"/>
                </a:lnTo>
                <a:lnTo>
                  <a:pt x="689086" y="595137"/>
                </a:lnTo>
                <a:lnTo>
                  <a:pt x="821583" y="489119"/>
                </a:lnTo>
                <a:lnTo>
                  <a:pt x="963219" y="392041"/>
                </a:lnTo>
                <a:lnTo>
                  <a:pt x="1113390" y="304426"/>
                </a:lnTo>
                <a:lnTo>
                  <a:pt x="1271489" y="226797"/>
                </a:lnTo>
                <a:lnTo>
                  <a:pt x="1436911" y="159676"/>
                </a:lnTo>
                <a:lnTo>
                  <a:pt x="1609051" y="103587"/>
                </a:lnTo>
                <a:lnTo>
                  <a:pt x="1787303" y="59052"/>
                </a:lnTo>
                <a:lnTo>
                  <a:pt x="1971061" y="26593"/>
                </a:lnTo>
                <a:lnTo>
                  <a:pt x="2159720" y="6735"/>
                </a:lnTo>
                <a:lnTo>
                  <a:pt x="2352675" y="0"/>
                </a:lnTo>
                <a:lnTo>
                  <a:pt x="2545629" y="6735"/>
                </a:lnTo>
                <a:lnTo>
                  <a:pt x="2734288" y="26593"/>
                </a:lnTo>
                <a:lnTo>
                  <a:pt x="2918046" y="59052"/>
                </a:lnTo>
                <a:lnTo>
                  <a:pt x="3096298" y="103587"/>
                </a:lnTo>
                <a:lnTo>
                  <a:pt x="3268438" y="159676"/>
                </a:lnTo>
                <a:lnTo>
                  <a:pt x="3433860" y="226797"/>
                </a:lnTo>
                <a:lnTo>
                  <a:pt x="3591959" y="304426"/>
                </a:lnTo>
                <a:lnTo>
                  <a:pt x="3742130" y="392041"/>
                </a:lnTo>
                <a:lnTo>
                  <a:pt x="3883766" y="489119"/>
                </a:lnTo>
                <a:lnTo>
                  <a:pt x="4016263" y="595137"/>
                </a:lnTo>
                <a:lnTo>
                  <a:pt x="4139015" y="709573"/>
                </a:lnTo>
                <a:lnTo>
                  <a:pt x="4251417" y="831902"/>
                </a:lnTo>
                <a:lnTo>
                  <a:pt x="4352862" y="961604"/>
                </a:lnTo>
                <a:lnTo>
                  <a:pt x="4442746" y="1098154"/>
                </a:lnTo>
                <a:lnTo>
                  <a:pt x="4520463" y="1241030"/>
                </a:lnTo>
                <a:lnTo>
                  <a:pt x="4585408" y="1389709"/>
                </a:lnTo>
                <a:lnTo>
                  <a:pt x="4636974" y="1543668"/>
                </a:lnTo>
                <a:lnTo>
                  <a:pt x="4674557" y="1702385"/>
                </a:lnTo>
                <a:lnTo>
                  <a:pt x="4697550" y="1865336"/>
                </a:lnTo>
                <a:lnTo>
                  <a:pt x="4705350" y="2032000"/>
                </a:lnTo>
                <a:lnTo>
                  <a:pt x="4697550" y="2198663"/>
                </a:lnTo>
                <a:lnTo>
                  <a:pt x="4674557" y="2361614"/>
                </a:lnTo>
                <a:lnTo>
                  <a:pt x="4636974" y="2520331"/>
                </a:lnTo>
                <a:lnTo>
                  <a:pt x="4585408" y="2674290"/>
                </a:lnTo>
                <a:lnTo>
                  <a:pt x="4520463" y="2822969"/>
                </a:lnTo>
                <a:lnTo>
                  <a:pt x="4442746" y="2965845"/>
                </a:lnTo>
                <a:lnTo>
                  <a:pt x="4352862" y="3102395"/>
                </a:lnTo>
                <a:lnTo>
                  <a:pt x="4251417" y="3232097"/>
                </a:lnTo>
                <a:lnTo>
                  <a:pt x="4139015" y="3354426"/>
                </a:lnTo>
                <a:lnTo>
                  <a:pt x="4016263" y="3468862"/>
                </a:lnTo>
                <a:lnTo>
                  <a:pt x="3883766" y="3574880"/>
                </a:lnTo>
                <a:lnTo>
                  <a:pt x="3742130" y="3671958"/>
                </a:lnTo>
                <a:lnTo>
                  <a:pt x="3591959" y="3759573"/>
                </a:lnTo>
                <a:lnTo>
                  <a:pt x="3433860" y="3837202"/>
                </a:lnTo>
                <a:lnTo>
                  <a:pt x="3268438" y="3904323"/>
                </a:lnTo>
                <a:lnTo>
                  <a:pt x="3096298" y="3960412"/>
                </a:lnTo>
                <a:lnTo>
                  <a:pt x="2918046" y="4004947"/>
                </a:lnTo>
                <a:lnTo>
                  <a:pt x="2734288" y="4037406"/>
                </a:lnTo>
                <a:lnTo>
                  <a:pt x="2545629" y="4057264"/>
                </a:lnTo>
                <a:lnTo>
                  <a:pt x="2352675" y="4064000"/>
                </a:lnTo>
                <a:lnTo>
                  <a:pt x="2159720" y="4057264"/>
                </a:lnTo>
                <a:lnTo>
                  <a:pt x="1971061" y="4037406"/>
                </a:lnTo>
                <a:lnTo>
                  <a:pt x="1787303" y="4004947"/>
                </a:lnTo>
                <a:lnTo>
                  <a:pt x="1609051" y="3960412"/>
                </a:lnTo>
                <a:lnTo>
                  <a:pt x="1436911" y="3904323"/>
                </a:lnTo>
                <a:lnTo>
                  <a:pt x="1271489" y="3837202"/>
                </a:lnTo>
                <a:lnTo>
                  <a:pt x="1113390" y="3759573"/>
                </a:lnTo>
                <a:lnTo>
                  <a:pt x="963219" y="3671958"/>
                </a:lnTo>
                <a:lnTo>
                  <a:pt x="821583" y="3574880"/>
                </a:lnTo>
                <a:lnTo>
                  <a:pt x="689086" y="3468862"/>
                </a:lnTo>
                <a:lnTo>
                  <a:pt x="566334" y="3354426"/>
                </a:lnTo>
                <a:lnTo>
                  <a:pt x="453932" y="3232097"/>
                </a:lnTo>
                <a:lnTo>
                  <a:pt x="352487" y="3102395"/>
                </a:lnTo>
                <a:lnTo>
                  <a:pt x="262603" y="2965845"/>
                </a:lnTo>
                <a:lnTo>
                  <a:pt x="184886" y="2822969"/>
                </a:lnTo>
                <a:lnTo>
                  <a:pt x="119941" y="2674290"/>
                </a:lnTo>
                <a:lnTo>
                  <a:pt x="68375" y="2520331"/>
                </a:lnTo>
                <a:lnTo>
                  <a:pt x="30792" y="2361614"/>
                </a:lnTo>
                <a:lnTo>
                  <a:pt x="7799" y="2198663"/>
                </a:lnTo>
                <a:lnTo>
                  <a:pt x="0" y="2032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826253" y="1269292"/>
            <a:ext cx="17752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5" dirty="0" err="1">
                <a:solidFill>
                  <a:schemeClr val="bg1"/>
                </a:solidFill>
                <a:latin typeface="Calibri"/>
                <a:cs typeface="Calibri"/>
              </a:rPr>
              <a:t>RatedPlayer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254499" y="1917129"/>
            <a:ext cx="2449521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   string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firstname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Protected: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bool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hasTable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public: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void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Name()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const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   copy constructor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assignment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operator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constructor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destructor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067631" y="1245714"/>
            <a:ext cx="2173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170" dirty="0" err="1">
                <a:solidFill>
                  <a:schemeClr val="bg1"/>
                </a:solidFill>
                <a:latin typeface="Calibri"/>
                <a:cs typeface="Calibri"/>
              </a:rPr>
              <a:t>TableTennisPlayer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5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2248" y="1248803"/>
            <a:ext cx="6434577" cy="2911200"/>
          </a:xfrm>
        </p:spPr>
        <p:txBody>
          <a:bodyPr/>
          <a:lstStyle/>
          <a:p>
            <a:r>
              <a:rPr lang="en-US" altLang="zh-CN" sz="2000" dirty="0" smtClean="0"/>
              <a:t>C++ bring </a:t>
            </a:r>
            <a:r>
              <a:rPr lang="en-US" altLang="zh-CN" sz="2000" dirty="0"/>
              <a:t>a higher level of </a:t>
            </a:r>
            <a:r>
              <a:rPr lang="en-US" altLang="zh-CN" sz="2000" dirty="0" smtClean="0"/>
              <a:t>reusability, which provides:</a:t>
            </a:r>
          </a:p>
          <a:p>
            <a:pPr marL="109535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(1) </a:t>
            </a:r>
            <a:r>
              <a:rPr lang="en-US" altLang="zh-CN" sz="2000" i="1" dirty="0">
                <a:solidFill>
                  <a:srgbClr val="00B050"/>
                </a:solidFill>
              </a:rPr>
              <a:t>more integrated package </a:t>
            </a:r>
            <a:r>
              <a:rPr lang="en-US" altLang="zh-CN" sz="2000" dirty="0"/>
              <a:t>than does </a:t>
            </a:r>
            <a:r>
              <a:rPr lang="en-US" altLang="zh-CN" sz="2000" dirty="0" smtClean="0"/>
              <a:t>a function library</a:t>
            </a:r>
            <a:r>
              <a:rPr lang="en-US" altLang="zh-CN" sz="2000" dirty="0"/>
              <a:t>, where a class combines </a:t>
            </a:r>
            <a:r>
              <a:rPr lang="en-US" altLang="zh-CN" sz="2000" dirty="0" smtClean="0"/>
              <a:t>data representation with class methods.</a:t>
            </a:r>
          </a:p>
          <a:p>
            <a:pPr marL="109535" indent="0">
              <a:buNone/>
            </a:pPr>
            <a:r>
              <a:rPr lang="en-US" altLang="zh-CN" sz="2000" dirty="0"/>
              <a:t>    (</a:t>
            </a:r>
            <a:r>
              <a:rPr lang="en-US" altLang="zh-CN" sz="2000" dirty="0" smtClean="0"/>
              <a:t>2) 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class </a:t>
            </a:r>
            <a:r>
              <a:rPr lang="en-US" altLang="zh-CN" sz="2000" i="1" dirty="0">
                <a:solidFill>
                  <a:srgbClr val="00B050"/>
                </a:solidFill>
              </a:rPr>
              <a:t>inheritance</a:t>
            </a:r>
            <a:r>
              <a:rPr lang="en-US" altLang="zh-CN" sz="2000" dirty="0"/>
              <a:t>, lets you derive </a:t>
            </a:r>
            <a:r>
              <a:rPr lang="en-US" altLang="zh-CN" sz="2000" dirty="0" smtClean="0"/>
              <a:t>new classes </a:t>
            </a:r>
            <a:r>
              <a:rPr lang="en-US" altLang="zh-CN" sz="2000" dirty="0"/>
              <a:t>from old ones, with the </a:t>
            </a:r>
            <a:r>
              <a:rPr lang="en-US" altLang="zh-CN" sz="2000" dirty="0" smtClean="0"/>
              <a:t>news </a:t>
            </a:r>
            <a:r>
              <a:rPr lang="en-US" altLang="zh-CN" sz="2000" dirty="0"/>
              <a:t>class inheriting the </a:t>
            </a:r>
            <a:r>
              <a:rPr lang="en-US" altLang="zh-CN" sz="2000" dirty="0" smtClean="0"/>
              <a:t>properties</a:t>
            </a:r>
            <a:r>
              <a:rPr lang="en-US" altLang="zh-CN" sz="2000" dirty="0"/>
              <a:t>, including the methods, of the old </a:t>
            </a:r>
            <a:r>
              <a:rPr lang="en-US" altLang="zh-CN" sz="2000" dirty="0" smtClean="0"/>
              <a:t>class.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Inheritance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40041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5" name="object 3"/>
          <p:cNvSpPr/>
          <p:nvPr/>
        </p:nvSpPr>
        <p:spPr>
          <a:xfrm>
            <a:off x="2122545" y="1752281"/>
            <a:ext cx="4735455" cy="3355093"/>
          </a:xfrm>
          <a:custGeom>
            <a:avLst/>
            <a:gdLst/>
            <a:ahLst/>
            <a:cxnLst/>
            <a:rect l="l" t="t" r="r" b="b"/>
            <a:pathLst>
              <a:path w="6553200" h="4041775">
                <a:moveTo>
                  <a:pt x="0" y="2020824"/>
                </a:moveTo>
                <a:lnTo>
                  <a:pt x="10861" y="1855084"/>
                </a:lnTo>
                <a:lnTo>
                  <a:pt x="42884" y="1693034"/>
                </a:lnTo>
                <a:lnTo>
                  <a:pt x="95226" y="1535194"/>
                </a:lnTo>
                <a:lnTo>
                  <a:pt x="167042" y="1382085"/>
                </a:lnTo>
                <a:lnTo>
                  <a:pt x="257490" y="1234225"/>
                </a:lnTo>
                <a:lnTo>
                  <a:pt x="365726" y="1092136"/>
                </a:lnTo>
                <a:lnTo>
                  <a:pt x="490908" y="956337"/>
                </a:lnTo>
                <a:lnTo>
                  <a:pt x="632191" y="827349"/>
                </a:lnTo>
                <a:lnTo>
                  <a:pt x="788733" y="705691"/>
                </a:lnTo>
                <a:lnTo>
                  <a:pt x="959691" y="591883"/>
                </a:lnTo>
                <a:lnTo>
                  <a:pt x="1144221" y="486446"/>
                </a:lnTo>
                <a:lnTo>
                  <a:pt x="1341479" y="389900"/>
                </a:lnTo>
                <a:lnTo>
                  <a:pt x="1550623" y="302764"/>
                </a:lnTo>
                <a:lnTo>
                  <a:pt x="1770810" y="225559"/>
                </a:lnTo>
                <a:lnTo>
                  <a:pt x="2001196" y="158805"/>
                </a:lnTo>
                <a:lnTo>
                  <a:pt x="2240938" y="103022"/>
                </a:lnTo>
                <a:lnTo>
                  <a:pt x="2489192" y="58730"/>
                </a:lnTo>
                <a:lnTo>
                  <a:pt x="2745116" y="26449"/>
                </a:lnTo>
                <a:lnTo>
                  <a:pt x="3007866" y="6698"/>
                </a:lnTo>
                <a:lnTo>
                  <a:pt x="3276600" y="0"/>
                </a:lnTo>
                <a:lnTo>
                  <a:pt x="3545333" y="6698"/>
                </a:lnTo>
                <a:lnTo>
                  <a:pt x="3808083" y="26449"/>
                </a:lnTo>
                <a:lnTo>
                  <a:pt x="4064007" y="58730"/>
                </a:lnTo>
                <a:lnTo>
                  <a:pt x="4312261" y="103022"/>
                </a:lnTo>
                <a:lnTo>
                  <a:pt x="4552003" y="158805"/>
                </a:lnTo>
                <a:lnTo>
                  <a:pt x="4782389" y="225559"/>
                </a:lnTo>
                <a:lnTo>
                  <a:pt x="5002576" y="302764"/>
                </a:lnTo>
                <a:lnTo>
                  <a:pt x="5211720" y="389900"/>
                </a:lnTo>
                <a:lnTo>
                  <a:pt x="5408978" y="486446"/>
                </a:lnTo>
                <a:lnTo>
                  <a:pt x="5593508" y="591883"/>
                </a:lnTo>
                <a:lnTo>
                  <a:pt x="5764466" y="705691"/>
                </a:lnTo>
                <a:lnTo>
                  <a:pt x="5921008" y="827349"/>
                </a:lnTo>
                <a:lnTo>
                  <a:pt x="6062291" y="956337"/>
                </a:lnTo>
                <a:lnTo>
                  <a:pt x="6187473" y="1092136"/>
                </a:lnTo>
                <a:lnTo>
                  <a:pt x="6295709" y="1234225"/>
                </a:lnTo>
                <a:lnTo>
                  <a:pt x="6386157" y="1382085"/>
                </a:lnTo>
                <a:lnTo>
                  <a:pt x="6457973" y="1535194"/>
                </a:lnTo>
                <a:lnTo>
                  <a:pt x="6510315" y="1693034"/>
                </a:lnTo>
                <a:lnTo>
                  <a:pt x="6542338" y="1855084"/>
                </a:lnTo>
                <a:lnTo>
                  <a:pt x="6553200" y="2020824"/>
                </a:lnTo>
                <a:lnTo>
                  <a:pt x="6542338" y="2186581"/>
                </a:lnTo>
                <a:lnTo>
                  <a:pt x="6510315" y="2348647"/>
                </a:lnTo>
                <a:lnTo>
                  <a:pt x="6457973" y="2506502"/>
                </a:lnTo>
                <a:lnTo>
                  <a:pt x="6386157" y="2659624"/>
                </a:lnTo>
                <a:lnTo>
                  <a:pt x="6295709" y="2807495"/>
                </a:lnTo>
                <a:lnTo>
                  <a:pt x="6187473" y="2949594"/>
                </a:lnTo>
                <a:lnTo>
                  <a:pt x="6062291" y="3085402"/>
                </a:lnTo>
                <a:lnTo>
                  <a:pt x="5921008" y="3214398"/>
                </a:lnTo>
                <a:lnTo>
                  <a:pt x="5764466" y="3336062"/>
                </a:lnTo>
                <a:lnTo>
                  <a:pt x="5593508" y="3449875"/>
                </a:lnTo>
                <a:lnTo>
                  <a:pt x="5408978" y="3555316"/>
                </a:lnTo>
                <a:lnTo>
                  <a:pt x="5211720" y="3651866"/>
                </a:lnTo>
                <a:lnTo>
                  <a:pt x="5002576" y="3739005"/>
                </a:lnTo>
                <a:lnTo>
                  <a:pt x="4782389" y="3816211"/>
                </a:lnTo>
                <a:lnTo>
                  <a:pt x="4552003" y="3882967"/>
                </a:lnTo>
                <a:lnTo>
                  <a:pt x="4312261" y="3938751"/>
                </a:lnTo>
                <a:lnTo>
                  <a:pt x="4064007" y="3983044"/>
                </a:lnTo>
                <a:lnTo>
                  <a:pt x="3808083" y="4015325"/>
                </a:lnTo>
                <a:lnTo>
                  <a:pt x="3545333" y="4035076"/>
                </a:lnTo>
                <a:lnTo>
                  <a:pt x="3276600" y="4041775"/>
                </a:lnTo>
                <a:lnTo>
                  <a:pt x="3007866" y="4035076"/>
                </a:lnTo>
                <a:lnTo>
                  <a:pt x="2745116" y="4015325"/>
                </a:lnTo>
                <a:lnTo>
                  <a:pt x="2489192" y="3983044"/>
                </a:lnTo>
                <a:lnTo>
                  <a:pt x="2240938" y="3938751"/>
                </a:lnTo>
                <a:lnTo>
                  <a:pt x="2001196" y="3882967"/>
                </a:lnTo>
                <a:lnTo>
                  <a:pt x="1770810" y="3816211"/>
                </a:lnTo>
                <a:lnTo>
                  <a:pt x="1550623" y="3739005"/>
                </a:lnTo>
                <a:lnTo>
                  <a:pt x="1341479" y="3651866"/>
                </a:lnTo>
                <a:lnTo>
                  <a:pt x="1144221" y="3555316"/>
                </a:lnTo>
                <a:lnTo>
                  <a:pt x="959691" y="3449875"/>
                </a:lnTo>
                <a:lnTo>
                  <a:pt x="788733" y="3336062"/>
                </a:lnTo>
                <a:lnTo>
                  <a:pt x="632191" y="3214398"/>
                </a:lnTo>
                <a:lnTo>
                  <a:pt x="490908" y="3085402"/>
                </a:lnTo>
                <a:lnTo>
                  <a:pt x="365726" y="2949594"/>
                </a:lnTo>
                <a:lnTo>
                  <a:pt x="257490" y="2807495"/>
                </a:lnTo>
                <a:lnTo>
                  <a:pt x="167042" y="2659624"/>
                </a:lnTo>
                <a:lnTo>
                  <a:pt x="95226" y="2506502"/>
                </a:lnTo>
                <a:lnTo>
                  <a:pt x="42884" y="2348647"/>
                </a:lnTo>
                <a:lnTo>
                  <a:pt x="10861" y="2186581"/>
                </a:lnTo>
                <a:lnTo>
                  <a:pt x="0" y="202082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1728703"/>
            <a:ext cx="4254500" cy="3378671"/>
          </a:xfrm>
          <a:custGeom>
            <a:avLst/>
            <a:gdLst/>
            <a:ahLst/>
            <a:cxnLst/>
            <a:rect l="l" t="t" r="r" b="b"/>
            <a:pathLst>
              <a:path w="4705350" h="4064000">
                <a:moveTo>
                  <a:pt x="0" y="2032000"/>
                </a:moveTo>
                <a:lnTo>
                  <a:pt x="7799" y="1865336"/>
                </a:lnTo>
                <a:lnTo>
                  <a:pt x="30792" y="1702385"/>
                </a:lnTo>
                <a:lnTo>
                  <a:pt x="68375" y="1543668"/>
                </a:lnTo>
                <a:lnTo>
                  <a:pt x="119941" y="1389709"/>
                </a:lnTo>
                <a:lnTo>
                  <a:pt x="184886" y="1241030"/>
                </a:lnTo>
                <a:lnTo>
                  <a:pt x="262603" y="1098154"/>
                </a:lnTo>
                <a:lnTo>
                  <a:pt x="352487" y="961604"/>
                </a:lnTo>
                <a:lnTo>
                  <a:pt x="453932" y="831902"/>
                </a:lnTo>
                <a:lnTo>
                  <a:pt x="566334" y="709573"/>
                </a:lnTo>
                <a:lnTo>
                  <a:pt x="689086" y="595137"/>
                </a:lnTo>
                <a:lnTo>
                  <a:pt x="821583" y="489119"/>
                </a:lnTo>
                <a:lnTo>
                  <a:pt x="963219" y="392041"/>
                </a:lnTo>
                <a:lnTo>
                  <a:pt x="1113390" y="304426"/>
                </a:lnTo>
                <a:lnTo>
                  <a:pt x="1271489" y="226797"/>
                </a:lnTo>
                <a:lnTo>
                  <a:pt x="1436911" y="159676"/>
                </a:lnTo>
                <a:lnTo>
                  <a:pt x="1609051" y="103587"/>
                </a:lnTo>
                <a:lnTo>
                  <a:pt x="1787303" y="59052"/>
                </a:lnTo>
                <a:lnTo>
                  <a:pt x="1971061" y="26593"/>
                </a:lnTo>
                <a:lnTo>
                  <a:pt x="2159720" y="6735"/>
                </a:lnTo>
                <a:lnTo>
                  <a:pt x="2352675" y="0"/>
                </a:lnTo>
                <a:lnTo>
                  <a:pt x="2545629" y="6735"/>
                </a:lnTo>
                <a:lnTo>
                  <a:pt x="2734288" y="26593"/>
                </a:lnTo>
                <a:lnTo>
                  <a:pt x="2918046" y="59052"/>
                </a:lnTo>
                <a:lnTo>
                  <a:pt x="3096298" y="103587"/>
                </a:lnTo>
                <a:lnTo>
                  <a:pt x="3268438" y="159676"/>
                </a:lnTo>
                <a:lnTo>
                  <a:pt x="3433860" y="226797"/>
                </a:lnTo>
                <a:lnTo>
                  <a:pt x="3591959" y="304426"/>
                </a:lnTo>
                <a:lnTo>
                  <a:pt x="3742130" y="392041"/>
                </a:lnTo>
                <a:lnTo>
                  <a:pt x="3883766" y="489119"/>
                </a:lnTo>
                <a:lnTo>
                  <a:pt x="4016263" y="595137"/>
                </a:lnTo>
                <a:lnTo>
                  <a:pt x="4139015" y="709573"/>
                </a:lnTo>
                <a:lnTo>
                  <a:pt x="4251417" y="831902"/>
                </a:lnTo>
                <a:lnTo>
                  <a:pt x="4352862" y="961604"/>
                </a:lnTo>
                <a:lnTo>
                  <a:pt x="4442746" y="1098154"/>
                </a:lnTo>
                <a:lnTo>
                  <a:pt x="4520463" y="1241030"/>
                </a:lnTo>
                <a:lnTo>
                  <a:pt x="4585408" y="1389709"/>
                </a:lnTo>
                <a:lnTo>
                  <a:pt x="4636974" y="1543668"/>
                </a:lnTo>
                <a:lnTo>
                  <a:pt x="4674557" y="1702385"/>
                </a:lnTo>
                <a:lnTo>
                  <a:pt x="4697550" y="1865336"/>
                </a:lnTo>
                <a:lnTo>
                  <a:pt x="4705350" y="2032000"/>
                </a:lnTo>
                <a:lnTo>
                  <a:pt x="4697550" y="2198663"/>
                </a:lnTo>
                <a:lnTo>
                  <a:pt x="4674557" y="2361614"/>
                </a:lnTo>
                <a:lnTo>
                  <a:pt x="4636974" y="2520331"/>
                </a:lnTo>
                <a:lnTo>
                  <a:pt x="4585408" y="2674290"/>
                </a:lnTo>
                <a:lnTo>
                  <a:pt x="4520463" y="2822969"/>
                </a:lnTo>
                <a:lnTo>
                  <a:pt x="4442746" y="2965845"/>
                </a:lnTo>
                <a:lnTo>
                  <a:pt x="4352862" y="3102395"/>
                </a:lnTo>
                <a:lnTo>
                  <a:pt x="4251417" y="3232097"/>
                </a:lnTo>
                <a:lnTo>
                  <a:pt x="4139015" y="3354426"/>
                </a:lnTo>
                <a:lnTo>
                  <a:pt x="4016263" y="3468862"/>
                </a:lnTo>
                <a:lnTo>
                  <a:pt x="3883766" y="3574880"/>
                </a:lnTo>
                <a:lnTo>
                  <a:pt x="3742130" y="3671958"/>
                </a:lnTo>
                <a:lnTo>
                  <a:pt x="3591959" y="3759573"/>
                </a:lnTo>
                <a:lnTo>
                  <a:pt x="3433860" y="3837202"/>
                </a:lnTo>
                <a:lnTo>
                  <a:pt x="3268438" y="3904323"/>
                </a:lnTo>
                <a:lnTo>
                  <a:pt x="3096298" y="3960412"/>
                </a:lnTo>
                <a:lnTo>
                  <a:pt x="2918046" y="4004947"/>
                </a:lnTo>
                <a:lnTo>
                  <a:pt x="2734288" y="4037406"/>
                </a:lnTo>
                <a:lnTo>
                  <a:pt x="2545629" y="4057264"/>
                </a:lnTo>
                <a:lnTo>
                  <a:pt x="2352675" y="4064000"/>
                </a:lnTo>
                <a:lnTo>
                  <a:pt x="2159720" y="4057264"/>
                </a:lnTo>
                <a:lnTo>
                  <a:pt x="1971061" y="4037406"/>
                </a:lnTo>
                <a:lnTo>
                  <a:pt x="1787303" y="4004947"/>
                </a:lnTo>
                <a:lnTo>
                  <a:pt x="1609051" y="3960412"/>
                </a:lnTo>
                <a:lnTo>
                  <a:pt x="1436911" y="3904323"/>
                </a:lnTo>
                <a:lnTo>
                  <a:pt x="1271489" y="3837202"/>
                </a:lnTo>
                <a:lnTo>
                  <a:pt x="1113390" y="3759573"/>
                </a:lnTo>
                <a:lnTo>
                  <a:pt x="963219" y="3671958"/>
                </a:lnTo>
                <a:lnTo>
                  <a:pt x="821583" y="3574880"/>
                </a:lnTo>
                <a:lnTo>
                  <a:pt x="689086" y="3468862"/>
                </a:lnTo>
                <a:lnTo>
                  <a:pt x="566334" y="3354426"/>
                </a:lnTo>
                <a:lnTo>
                  <a:pt x="453932" y="3232097"/>
                </a:lnTo>
                <a:lnTo>
                  <a:pt x="352487" y="3102395"/>
                </a:lnTo>
                <a:lnTo>
                  <a:pt x="262603" y="2965845"/>
                </a:lnTo>
                <a:lnTo>
                  <a:pt x="184886" y="2822969"/>
                </a:lnTo>
                <a:lnTo>
                  <a:pt x="119941" y="2674290"/>
                </a:lnTo>
                <a:lnTo>
                  <a:pt x="68375" y="2520331"/>
                </a:lnTo>
                <a:lnTo>
                  <a:pt x="30792" y="2361614"/>
                </a:lnTo>
                <a:lnTo>
                  <a:pt x="7799" y="2198663"/>
                </a:lnTo>
                <a:lnTo>
                  <a:pt x="0" y="2032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826253" y="1269292"/>
            <a:ext cx="17752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5" dirty="0" err="1">
                <a:solidFill>
                  <a:schemeClr val="bg1"/>
                </a:solidFill>
                <a:latin typeface="Calibri"/>
                <a:cs typeface="Calibri"/>
              </a:rPr>
              <a:t>RatedPlayer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254499" y="1917129"/>
            <a:ext cx="2449521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   string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firstname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Protected: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bool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hasTable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public: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void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Name()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const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   copy constructor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assignment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operator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constructor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destructor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067631" y="1245714"/>
            <a:ext cx="2173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170" dirty="0" err="1">
                <a:solidFill>
                  <a:schemeClr val="bg1"/>
                </a:solidFill>
                <a:latin typeface="Calibri"/>
                <a:cs typeface="Calibri"/>
              </a:rPr>
              <a:t>TableTennisPlayer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60748" y="2544193"/>
            <a:ext cx="172338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4935" algn="just">
              <a:tabLst>
                <a:tab pos="356235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rating; </a:t>
            </a:r>
          </a:p>
          <a:p>
            <a:pPr marL="12700" marR="114935" algn="just">
              <a:tabLst>
                <a:tab pos="356235" algn="l"/>
              </a:tabLst>
            </a:pP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public:</a:t>
            </a: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RatedPlayer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();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Rating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();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9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5" name="object 3"/>
          <p:cNvSpPr/>
          <p:nvPr/>
        </p:nvSpPr>
        <p:spPr>
          <a:xfrm>
            <a:off x="2122545" y="1752281"/>
            <a:ext cx="4735455" cy="3355093"/>
          </a:xfrm>
          <a:custGeom>
            <a:avLst/>
            <a:gdLst/>
            <a:ahLst/>
            <a:cxnLst/>
            <a:rect l="l" t="t" r="r" b="b"/>
            <a:pathLst>
              <a:path w="6553200" h="4041775">
                <a:moveTo>
                  <a:pt x="0" y="2020824"/>
                </a:moveTo>
                <a:lnTo>
                  <a:pt x="10861" y="1855084"/>
                </a:lnTo>
                <a:lnTo>
                  <a:pt x="42884" y="1693034"/>
                </a:lnTo>
                <a:lnTo>
                  <a:pt x="95226" y="1535194"/>
                </a:lnTo>
                <a:lnTo>
                  <a:pt x="167042" y="1382085"/>
                </a:lnTo>
                <a:lnTo>
                  <a:pt x="257490" y="1234225"/>
                </a:lnTo>
                <a:lnTo>
                  <a:pt x="365726" y="1092136"/>
                </a:lnTo>
                <a:lnTo>
                  <a:pt x="490908" y="956337"/>
                </a:lnTo>
                <a:lnTo>
                  <a:pt x="632191" y="827349"/>
                </a:lnTo>
                <a:lnTo>
                  <a:pt x="788733" y="705691"/>
                </a:lnTo>
                <a:lnTo>
                  <a:pt x="959691" y="591883"/>
                </a:lnTo>
                <a:lnTo>
                  <a:pt x="1144221" y="486446"/>
                </a:lnTo>
                <a:lnTo>
                  <a:pt x="1341479" y="389900"/>
                </a:lnTo>
                <a:lnTo>
                  <a:pt x="1550623" y="302764"/>
                </a:lnTo>
                <a:lnTo>
                  <a:pt x="1770810" y="225559"/>
                </a:lnTo>
                <a:lnTo>
                  <a:pt x="2001196" y="158805"/>
                </a:lnTo>
                <a:lnTo>
                  <a:pt x="2240938" y="103022"/>
                </a:lnTo>
                <a:lnTo>
                  <a:pt x="2489192" y="58730"/>
                </a:lnTo>
                <a:lnTo>
                  <a:pt x="2745116" y="26449"/>
                </a:lnTo>
                <a:lnTo>
                  <a:pt x="3007866" y="6698"/>
                </a:lnTo>
                <a:lnTo>
                  <a:pt x="3276600" y="0"/>
                </a:lnTo>
                <a:lnTo>
                  <a:pt x="3545333" y="6698"/>
                </a:lnTo>
                <a:lnTo>
                  <a:pt x="3808083" y="26449"/>
                </a:lnTo>
                <a:lnTo>
                  <a:pt x="4064007" y="58730"/>
                </a:lnTo>
                <a:lnTo>
                  <a:pt x="4312261" y="103022"/>
                </a:lnTo>
                <a:lnTo>
                  <a:pt x="4552003" y="158805"/>
                </a:lnTo>
                <a:lnTo>
                  <a:pt x="4782389" y="225559"/>
                </a:lnTo>
                <a:lnTo>
                  <a:pt x="5002576" y="302764"/>
                </a:lnTo>
                <a:lnTo>
                  <a:pt x="5211720" y="389900"/>
                </a:lnTo>
                <a:lnTo>
                  <a:pt x="5408978" y="486446"/>
                </a:lnTo>
                <a:lnTo>
                  <a:pt x="5593508" y="591883"/>
                </a:lnTo>
                <a:lnTo>
                  <a:pt x="5764466" y="705691"/>
                </a:lnTo>
                <a:lnTo>
                  <a:pt x="5921008" y="827349"/>
                </a:lnTo>
                <a:lnTo>
                  <a:pt x="6062291" y="956337"/>
                </a:lnTo>
                <a:lnTo>
                  <a:pt x="6187473" y="1092136"/>
                </a:lnTo>
                <a:lnTo>
                  <a:pt x="6295709" y="1234225"/>
                </a:lnTo>
                <a:lnTo>
                  <a:pt x="6386157" y="1382085"/>
                </a:lnTo>
                <a:lnTo>
                  <a:pt x="6457973" y="1535194"/>
                </a:lnTo>
                <a:lnTo>
                  <a:pt x="6510315" y="1693034"/>
                </a:lnTo>
                <a:lnTo>
                  <a:pt x="6542338" y="1855084"/>
                </a:lnTo>
                <a:lnTo>
                  <a:pt x="6553200" y="2020824"/>
                </a:lnTo>
                <a:lnTo>
                  <a:pt x="6542338" y="2186581"/>
                </a:lnTo>
                <a:lnTo>
                  <a:pt x="6510315" y="2348647"/>
                </a:lnTo>
                <a:lnTo>
                  <a:pt x="6457973" y="2506502"/>
                </a:lnTo>
                <a:lnTo>
                  <a:pt x="6386157" y="2659624"/>
                </a:lnTo>
                <a:lnTo>
                  <a:pt x="6295709" y="2807495"/>
                </a:lnTo>
                <a:lnTo>
                  <a:pt x="6187473" y="2949594"/>
                </a:lnTo>
                <a:lnTo>
                  <a:pt x="6062291" y="3085402"/>
                </a:lnTo>
                <a:lnTo>
                  <a:pt x="5921008" y="3214398"/>
                </a:lnTo>
                <a:lnTo>
                  <a:pt x="5764466" y="3336062"/>
                </a:lnTo>
                <a:lnTo>
                  <a:pt x="5593508" y="3449875"/>
                </a:lnTo>
                <a:lnTo>
                  <a:pt x="5408978" y="3555316"/>
                </a:lnTo>
                <a:lnTo>
                  <a:pt x="5211720" y="3651866"/>
                </a:lnTo>
                <a:lnTo>
                  <a:pt x="5002576" y="3739005"/>
                </a:lnTo>
                <a:lnTo>
                  <a:pt x="4782389" y="3816211"/>
                </a:lnTo>
                <a:lnTo>
                  <a:pt x="4552003" y="3882967"/>
                </a:lnTo>
                <a:lnTo>
                  <a:pt x="4312261" y="3938751"/>
                </a:lnTo>
                <a:lnTo>
                  <a:pt x="4064007" y="3983044"/>
                </a:lnTo>
                <a:lnTo>
                  <a:pt x="3808083" y="4015325"/>
                </a:lnTo>
                <a:lnTo>
                  <a:pt x="3545333" y="4035076"/>
                </a:lnTo>
                <a:lnTo>
                  <a:pt x="3276600" y="4041775"/>
                </a:lnTo>
                <a:lnTo>
                  <a:pt x="3007866" y="4035076"/>
                </a:lnTo>
                <a:lnTo>
                  <a:pt x="2745116" y="4015325"/>
                </a:lnTo>
                <a:lnTo>
                  <a:pt x="2489192" y="3983044"/>
                </a:lnTo>
                <a:lnTo>
                  <a:pt x="2240938" y="3938751"/>
                </a:lnTo>
                <a:lnTo>
                  <a:pt x="2001196" y="3882967"/>
                </a:lnTo>
                <a:lnTo>
                  <a:pt x="1770810" y="3816211"/>
                </a:lnTo>
                <a:lnTo>
                  <a:pt x="1550623" y="3739005"/>
                </a:lnTo>
                <a:lnTo>
                  <a:pt x="1341479" y="3651866"/>
                </a:lnTo>
                <a:lnTo>
                  <a:pt x="1144221" y="3555316"/>
                </a:lnTo>
                <a:lnTo>
                  <a:pt x="959691" y="3449875"/>
                </a:lnTo>
                <a:lnTo>
                  <a:pt x="788733" y="3336062"/>
                </a:lnTo>
                <a:lnTo>
                  <a:pt x="632191" y="3214398"/>
                </a:lnTo>
                <a:lnTo>
                  <a:pt x="490908" y="3085402"/>
                </a:lnTo>
                <a:lnTo>
                  <a:pt x="365726" y="2949594"/>
                </a:lnTo>
                <a:lnTo>
                  <a:pt x="257490" y="2807495"/>
                </a:lnTo>
                <a:lnTo>
                  <a:pt x="167042" y="2659624"/>
                </a:lnTo>
                <a:lnTo>
                  <a:pt x="95226" y="2506502"/>
                </a:lnTo>
                <a:lnTo>
                  <a:pt x="42884" y="2348647"/>
                </a:lnTo>
                <a:lnTo>
                  <a:pt x="10861" y="2186581"/>
                </a:lnTo>
                <a:lnTo>
                  <a:pt x="0" y="202082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1728703"/>
            <a:ext cx="4254500" cy="3378671"/>
          </a:xfrm>
          <a:custGeom>
            <a:avLst/>
            <a:gdLst/>
            <a:ahLst/>
            <a:cxnLst/>
            <a:rect l="l" t="t" r="r" b="b"/>
            <a:pathLst>
              <a:path w="4705350" h="4064000">
                <a:moveTo>
                  <a:pt x="0" y="2032000"/>
                </a:moveTo>
                <a:lnTo>
                  <a:pt x="7799" y="1865336"/>
                </a:lnTo>
                <a:lnTo>
                  <a:pt x="30792" y="1702385"/>
                </a:lnTo>
                <a:lnTo>
                  <a:pt x="68375" y="1543668"/>
                </a:lnTo>
                <a:lnTo>
                  <a:pt x="119941" y="1389709"/>
                </a:lnTo>
                <a:lnTo>
                  <a:pt x="184886" y="1241030"/>
                </a:lnTo>
                <a:lnTo>
                  <a:pt x="262603" y="1098154"/>
                </a:lnTo>
                <a:lnTo>
                  <a:pt x="352487" y="961604"/>
                </a:lnTo>
                <a:lnTo>
                  <a:pt x="453932" y="831902"/>
                </a:lnTo>
                <a:lnTo>
                  <a:pt x="566334" y="709573"/>
                </a:lnTo>
                <a:lnTo>
                  <a:pt x="689086" y="595137"/>
                </a:lnTo>
                <a:lnTo>
                  <a:pt x="821583" y="489119"/>
                </a:lnTo>
                <a:lnTo>
                  <a:pt x="963219" y="392041"/>
                </a:lnTo>
                <a:lnTo>
                  <a:pt x="1113390" y="304426"/>
                </a:lnTo>
                <a:lnTo>
                  <a:pt x="1271489" y="226797"/>
                </a:lnTo>
                <a:lnTo>
                  <a:pt x="1436911" y="159676"/>
                </a:lnTo>
                <a:lnTo>
                  <a:pt x="1609051" y="103587"/>
                </a:lnTo>
                <a:lnTo>
                  <a:pt x="1787303" y="59052"/>
                </a:lnTo>
                <a:lnTo>
                  <a:pt x="1971061" y="26593"/>
                </a:lnTo>
                <a:lnTo>
                  <a:pt x="2159720" y="6735"/>
                </a:lnTo>
                <a:lnTo>
                  <a:pt x="2352675" y="0"/>
                </a:lnTo>
                <a:lnTo>
                  <a:pt x="2545629" y="6735"/>
                </a:lnTo>
                <a:lnTo>
                  <a:pt x="2734288" y="26593"/>
                </a:lnTo>
                <a:lnTo>
                  <a:pt x="2918046" y="59052"/>
                </a:lnTo>
                <a:lnTo>
                  <a:pt x="3096298" y="103587"/>
                </a:lnTo>
                <a:lnTo>
                  <a:pt x="3268438" y="159676"/>
                </a:lnTo>
                <a:lnTo>
                  <a:pt x="3433860" y="226797"/>
                </a:lnTo>
                <a:lnTo>
                  <a:pt x="3591959" y="304426"/>
                </a:lnTo>
                <a:lnTo>
                  <a:pt x="3742130" y="392041"/>
                </a:lnTo>
                <a:lnTo>
                  <a:pt x="3883766" y="489119"/>
                </a:lnTo>
                <a:lnTo>
                  <a:pt x="4016263" y="595137"/>
                </a:lnTo>
                <a:lnTo>
                  <a:pt x="4139015" y="709573"/>
                </a:lnTo>
                <a:lnTo>
                  <a:pt x="4251417" y="831902"/>
                </a:lnTo>
                <a:lnTo>
                  <a:pt x="4352862" y="961604"/>
                </a:lnTo>
                <a:lnTo>
                  <a:pt x="4442746" y="1098154"/>
                </a:lnTo>
                <a:lnTo>
                  <a:pt x="4520463" y="1241030"/>
                </a:lnTo>
                <a:lnTo>
                  <a:pt x="4585408" y="1389709"/>
                </a:lnTo>
                <a:lnTo>
                  <a:pt x="4636974" y="1543668"/>
                </a:lnTo>
                <a:lnTo>
                  <a:pt x="4674557" y="1702385"/>
                </a:lnTo>
                <a:lnTo>
                  <a:pt x="4697550" y="1865336"/>
                </a:lnTo>
                <a:lnTo>
                  <a:pt x="4705350" y="2032000"/>
                </a:lnTo>
                <a:lnTo>
                  <a:pt x="4697550" y="2198663"/>
                </a:lnTo>
                <a:lnTo>
                  <a:pt x="4674557" y="2361614"/>
                </a:lnTo>
                <a:lnTo>
                  <a:pt x="4636974" y="2520331"/>
                </a:lnTo>
                <a:lnTo>
                  <a:pt x="4585408" y="2674290"/>
                </a:lnTo>
                <a:lnTo>
                  <a:pt x="4520463" y="2822969"/>
                </a:lnTo>
                <a:lnTo>
                  <a:pt x="4442746" y="2965845"/>
                </a:lnTo>
                <a:lnTo>
                  <a:pt x="4352862" y="3102395"/>
                </a:lnTo>
                <a:lnTo>
                  <a:pt x="4251417" y="3232097"/>
                </a:lnTo>
                <a:lnTo>
                  <a:pt x="4139015" y="3354426"/>
                </a:lnTo>
                <a:lnTo>
                  <a:pt x="4016263" y="3468862"/>
                </a:lnTo>
                <a:lnTo>
                  <a:pt x="3883766" y="3574880"/>
                </a:lnTo>
                <a:lnTo>
                  <a:pt x="3742130" y="3671958"/>
                </a:lnTo>
                <a:lnTo>
                  <a:pt x="3591959" y="3759573"/>
                </a:lnTo>
                <a:lnTo>
                  <a:pt x="3433860" y="3837202"/>
                </a:lnTo>
                <a:lnTo>
                  <a:pt x="3268438" y="3904323"/>
                </a:lnTo>
                <a:lnTo>
                  <a:pt x="3096298" y="3960412"/>
                </a:lnTo>
                <a:lnTo>
                  <a:pt x="2918046" y="4004947"/>
                </a:lnTo>
                <a:lnTo>
                  <a:pt x="2734288" y="4037406"/>
                </a:lnTo>
                <a:lnTo>
                  <a:pt x="2545629" y="4057264"/>
                </a:lnTo>
                <a:lnTo>
                  <a:pt x="2352675" y="4064000"/>
                </a:lnTo>
                <a:lnTo>
                  <a:pt x="2159720" y="4057264"/>
                </a:lnTo>
                <a:lnTo>
                  <a:pt x="1971061" y="4037406"/>
                </a:lnTo>
                <a:lnTo>
                  <a:pt x="1787303" y="4004947"/>
                </a:lnTo>
                <a:lnTo>
                  <a:pt x="1609051" y="3960412"/>
                </a:lnTo>
                <a:lnTo>
                  <a:pt x="1436911" y="3904323"/>
                </a:lnTo>
                <a:lnTo>
                  <a:pt x="1271489" y="3837202"/>
                </a:lnTo>
                <a:lnTo>
                  <a:pt x="1113390" y="3759573"/>
                </a:lnTo>
                <a:lnTo>
                  <a:pt x="963219" y="3671958"/>
                </a:lnTo>
                <a:lnTo>
                  <a:pt x="821583" y="3574880"/>
                </a:lnTo>
                <a:lnTo>
                  <a:pt x="689086" y="3468862"/>
                </a:lnTo>
                <a:lnTo>
                  <a:pt x="566334" y="3354426"/>
                </a:lnTo>
                <a:lnTo>
                  <a:pt x="453932" y="3232097"/>
                </a:lnTo>
                <a:lnTo>
                  <a:pt x="352487" y="3102395"/>
                </a:lnTo>
                <a:lnTo>
                  <a:pt x="262603" y="2965845"/>
                </a:lnTo>
                <a:lnTo>
                  <a:pt x="184886" y="2822969"/>
                </a:lnTo>
                <a:lnTo>
                  <a:pt x="119941" y="2674290"/>
                </a:lnTo>
                <a:lnTo>
                  <a:pt x="68375" y="2520331"/>
                </a:lnTo>
                <a:lnTo>
                  <a:pt x="30792" y="2361614"/>
                </a:lnTo>
                <a:lnTo>
                  <a:pt x="7799" y="2198663"/>
                </a:lnTo>
                <a:lnTo>
                  <a:pt x="0" y="2032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826253" y="1269292"/>
            <a:ext cx="17752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5" dirty="0" err="1">
                <a:solidFill>
                  <a:schemeClr val="bg1"/>
                </a:solidFill>
                <a:latin typeface="Calibri"/>
                <a:cs typeface="Calibri"/>
              </a:rPr>
              <a:t>RatedPlayer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254499" y="1917129"/>
            <a:ext cx="2449521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   string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firstname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Protected: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bool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hasTable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public: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void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Name()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const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   copy constructor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assignment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operator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constructor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destructor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067631" y="1245714"/>
            <a:ext cx="2173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170" dirty="0" err="1">
                <a:solidFill>
                  <a:schemeClr val="bg1"/>
                </a:solidFill>
                <a:latin typeface="Calibri"/>
                <a:cs typeface="Calibri"/>
              </a:rPr>
              <a:t>TableTennisPlayer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60748" y="2544193"/>
            <a:ext cx="172338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4935" algn="just">
              <a:tabLst>
                <a:tab pos="356235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rating; </a:t>
            </a:r>
          </a:p>
          <a:p>
            <a:pPr marL="12700" marR="114935" algn="just">
              <a:tabLst>
                <a:tab pos="356235" algn="l"/>
              </a:tabLst>
            </a:pP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public:</a:t>
            </a: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RatedPlayer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();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Rating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();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2864306" y="1806858"/>
            <a:ext cx="1203325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0" dirty="0">
                <a:solidFill>
                  <a:srgbClr val="FFFF00"/>
                </a:solidFill>
                <a:latin typeface="Calibri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64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5" name="object 3"/>
          <p:cNvSpPr/>
          <p:nvPr/>
        </p:nvSpPr>
        <p:spPr>
          <a:xfrm>
            <a:off x="2122545" y="1752281"/>
            <a:ext cx="4735455" cy="3355093"/>
          </a:xfrm>
          <a:custGeom>
            <a:avLst/>
            <a:gdLst/>
            <a:ahLst/>
            <a:cxnLst/>
            <a:rect l="l" t="t" r="r" b="b"/>
            <a:pathLst>
              <a:path w="6553200" h="4041775">
                <a:moveTo>
                  <a:pt x="0" y="2020824"/>
                </a:moveTo>
                <a:lnTo>
                  <a:pt x="10861" y="1855084"/>
                </a:lnTo>
                <a:lnTo>
                  <a:pt x="42884" y="1693034"/>
                </a:lnTo>
                <a:lnTo>
                  <a:pt x="95226" y="1535194"/>
                </a:lnTo>
                <a:lnTo>
                  <a:pt x="167042" y="1382085"/>
                </a:lnTo>
                <a:lnTo>
                  <a:pt x="257490" y="1234225"/>
                </a:lnTo>
                <a:lnTo>
                  <a:pt x="365726" y="1092136"/>
                </a:lnTo>
                <a:lnTo>
                  <a:pt x="490908" y="956337"/>
                </a:lnTo>
                <a:lnTo>
                  <a:pt x="632191" y="827349"/>
                </a:lnTo>
                <a:lnTo>
                  <a:pt x="788733" y="705691"/>
                </a:lnTo>
                <a:lnTo>
                  <a:pt x="959691" y="591883"/>
                </a:lnTo>
                <a:lnTo>
                  <a:pt x="1144221" y="486446"/>
                </a:lnTo>
                <a:lnTo>
                  <a:pt x="1341479" y="389900"/>
                </a:lnTo>
                <a:lnTo>
                  <a:pt x="1550623" y="302764"/>
                </a:lnTo>
                <a:lnTo>
                  <a:pt x="1770810" y="225559"/>
                </a:lnTo>
                <a:lnTo>
                  <a:pt x="2001196" y="158805"/>
                </a:lnTo>
                <a:lnTo>
                  <a:pt x="2240938" y="103022"/>
                </a:lnTo>
                <a:lnTo>
                  <a:pt x="2489192" y="58730"/>
                </a:lnTo>
                <a:lnTo>
                  <a:pt x="2745116" y="26449"/>
                </a:lnTo>
                <a:lnTo>
                  <a:pt x="3007866" y="6698"/>
                </a:lnTo>
                <a:lnTo>
                  <a:pt x="3276600" y="0"/>
                </a:lnTo>
                <a:lnTo>
                  <a:pt x="3545333" y="6698"/>
                </a:lnTo>
                <a:lnTo>
                  <a:pt x="3808083" y="26449"/>
                </a:lnTo>
                <a:lnTo>
                  <a:pt x="4064007" y="58730"/>
                </a:lnTo>
                <a:lnTo>
                  <a:pt x="4312261" y="103022"/>
                </a:lnTo>
                <a:lnTo>
                  <a:pt x="4552003" y="158805"/>
                </a:lnTo>
                <a:lnTo>
                  <a:pt x="4782389" y="225559"/>
                </a:lnTo>
                <a:lnTo>
                  <a:pt x="5002576" y="302764"/>
                </a:lnTo>
                <a:lnTo>
                  <a:pt x="5211720" y="389900"/>
                </a:lnTo>
                <a:lnTo>
                  <a:pt x="5408978" y="486446"/>
                </a:lnTo>
                <a:lnTo>
                  <a:pt x="5593508" y="591883"/>
                </a:lnTo>
                <a:lnTo>
                  <a:pt x="5764466" y="705691"/>
                </a:lnTo>
                <a:lnTo>
                  <a:pt x="5921008" y="827349"/>
                </a:lnTo>
                <a:lnTo>
                  <a:pt x="6062291" y="956337"/>
                </a:lnTo>
                <a:lnTo>
                  <a:pt x="6187473" y="1092136"/>
                </a:lnTo>
                <a:lnTo>
                  <a:pt x="6295709" y="1234225"/>
                </a:lnTo>
                <a:lnTo>
                  <a:pt x="6386157" y="1382085"/>
                </a:lnTo>
                <a:lnTo>
                  <a:pt x="6457973" y="1535194"/>
                </a:lnTo>
                <a:lnTo>
                  <a:pt x="6510315" y="1693034"/>
                </a:lnTo>
                <a:lnTo>
                  <a:pt x="6542338" y="1855084"/>
                </a:lnTo>
                <a:lnTo>
                  <a:pt x="6553200" y="2020824"/>
                </a:lnTo>
                <a:lnTo>
                  <a:pt x="6542338" y="2186581"/>
                </a:lnTo>
                <a:lnTo>
                  <a:pt x="6510315" y="2348647"/>
                </a:lnTo>
                <a:lnTo>
                  <a:pt x="6457973" y="2506502"/>
                </a:lnTo>
                <a:lnTo>
                  <a:pt x="6386157" y="2659624"/>
                </a:lnTo>
                <a:lnTo>
                  <a:pt x="6295709" y="2807495"/>
                </a:lnTo>
                <a:lnTo>
                  <a:pt x="6187473" y="2949594"/>
                </a:lnTo>
                <a:lnTo>
                  <a:pt x="6062291" y="3085402"/>
                </a:lnTo>
                <a:lnTo>
                  <a:pt x="5921008" y="3214398"/>
                </a:lnTo>
                <a:lnTo>
                  <a:pt x="5764466" y="3336062"/>
                </a:lnTo>
                <a:lnTo>
                  <a:pt x="5593508" y="3449875"/>
                </a:lnTo>
                <a:lnTo>
                  <a:pt x="5408978" y="3555316"/>
                </a:lnTo>
                <a:lnTo>
                  <a:pt x="5211720" y="3651866"/>
                </a:lnTo>
                <a:lnTo>
                  <a:pt x="5002576" y="3739005"/>
                </a:lnTo>
                <a:lnTo>
                  <a:pt x="4782389" y="3816211"/>
                </a:lnTo>
                <a:lnTo>
                  <a:pt x="4552003" y="3882967"/>
                </a:lnTo>
                <a:lnTo>
                  <a:pt x="4312261" y="3938751"/>
                </a:lnTo>
                <a:lnTo>
                  <a:pt x="4064007" y="3983044"/>
                </a:lnTo>
                <a:lnTo>
                  <a:pt x="3808083" y="4015325"/>
                </a:lnTo>
                <a:lnTo>
                  <a:pt x="3545333" y="4035076"/>
                </a:lnTo>
                <a:lnTo>
                  <a:pt x="3276600" y="4041775"/>
                </a:lnTo>
                <a:lnTo>
                  <a:pt x="3007866" y="4035076"/>
                </a:lnTo>
                <a:lnTo>
                  <a:pt x="2745116" y="4015325"/>
                </a:lnTo>
                <a:lnTo>
                  <a:pt x="2489192" y="3983044"/>
                </a:lnTo>
                <a:lnTo>
                  <a:pt x="2240938" y="3938751"/>
                </a:lnTo>
                <a:lnTo>
                  <a:pt x="2001196" y="3882967"/>
                </a:lnTo>
                <a:lnTo>
                  <a:pt x="1770810" y="3816211"/>
                </a:lnTo>
                <a:lnTo>
                  <a:pt x="1550623" y="3739005"/>
                </a:lnTo>
                <a:lnTo>
                  <a:pt x="1341479" y="3651866"/>
                </a:lnTo>
                <a:lnTo>
                  <a:pt x="1144221" y="3555316"/>
                </a:lnTo>
                <a:lnTo>
                  <a:pt x="959691" y="3449875"/>
                </a:lnTo>
                <a:lnTo>
                  <a:pt x="788733" y="3336062"/>
                </a:lnTo>
                <a:lnTo>
                  <a:pt x="632191" y="3214398"/>
                </a:lnTo>
                <a:lnTo>
                  <a:pt x="490908" y="3085402"/>
                </a:lnTo>
                <a:lnTo>
                  <a:pt x="365726" y="2949594"/>
                </a:lnTo>
                <a:lnTo>
                  <a:pt x="257490" y="2807495"/>
                </a:lnTo>
                <a:lnTo>
                  <a:pt x="167042" y="2659624"/>
                </a:lnTo>
                <a:lnTo>
                  <a:pt x="95226" y="2506502"/>
                </a:lnTo>
                <a:lnTo>
                  <a:pt x="42884" y="2348647"/>
                </a:lnTo>
                <a:lnTo>
                  <a:pt x="10861" y="2186581"/>
                </a:lnTo>
                <a:lnTo>
                  <a:pt x="0" y="202082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1728703"/>
            <a:ext cx="4254500" cy="3378671"/>
          </a:xfrm>
          <a:custGeom>
            <a:avLst/>
            <a:gdLst/>
            <a:ahLst/>
            <a:cxnLst/>
            <a:rect l="l" t="t" r="r" b="b"/>
            <a:pathLst>
              <a:path w="4705350" h="4064000">
                <a:moveTo>
                  <a:pt x="0" y="2032000"/>
                </a:moveTo>
                <a:lnTo>
                  <a:pt x="7799" y="1865336"/>
                </a:lnTo>
                <a:lnTo>
                  <a:pt x="30792" y="1702385"/>
                </a:lnTo>
                <a:lnTo>
                  <a:pt x="68375" y="1543668"/>
                </a:lnTo>
                <a:lnTo>
                  <a:pt x="119941" y="1389709"/>
                </a:lnTo>
                <a:lnTo>
                  <a:pt x="184886" y="1241030"/>
                </a:lnTo>
                <a:lnTo>
                  <a:pt x="262603" y="1098154"/>
                </a:lnTo>
                <a:lnTo>
                  <a:pt x="352487" y="961604"/>
                </a:lnTo>
                <a:lnTo>
                  <a:pt x="453932" y="831902"/>
                </a:lnTo>
                <a:lnTo>
                  <a:pt x="566334" y="709573"/>
                </a:lnTo>
                <a:lnTo>
                  <a:pt x="689086" y="595137"/>
                </a:lnTo>
                <a:lnTo>
                  <a:pt x="821583" y="489119"/>
                </a:lnTo>
                <a:lnTo>
                  <a:pt x="963219" y="392041"/>
                </a:lnTo>
                <a:lnTo>
                  <a:pt x="1113390" y="304426"/>
                </a:lnTo>
                <a:lnTo>
                  <a:pt x="1271489" y="226797"/>
                </a:lnTo>
                <a:lnTo>
                  <a:pt x="1436911" y="159676"/>
                </a:lnTo>
                <a:lnTo>
                  <a:pt x="1609051" y="103587"/>
                </a:lnTo>
                <a:lnTo>
                  <a:pt x="1787303" y="59052"/>
                </a:lnTo>
                <a:lnTo>
                  <a:pt x="1971061" y="26593"/>
                </a:lnTo>
                <a:lnTo>
                  <a:pt x="2159720" y="6735"/>
                </a:lnTo>
                <a:lnTo>
                  <a:pt x="2352675" y="0"/>
                </a:lnTo>
                <a:lnTo>
                  <a:pt x="2545629" y="6735"/>
                </a:lnTo>
                <a:lnTo>
                  <a:pt x="2734288" y="26593"/>
                </a:lnTo>
                <a:lnTo>
                  <a:pt x="2918046" y="59052"/>
                </a:lnTo>
                <a:lnTo>
                  <a:pt x="3096298" y="103587"/>
                </a:lnTo>
                <a:lnTo>
                  <a:pt x="3268438" y="159676"/>
                </a:lnTo>
                <a:lnTo>
                  <a:pt x="3433860" y="226797"/>
                </a:lnTo>
                <a:lnTo>
                  <a:pt x="3591959" y="304426"/>
                </a:lnTo>
                <a:lnTo>
                  <a:pt x="3742130" y="392041"/>
                </a:lnTo>
                <a:lnTo>
                  <a:pt x="3883766" y="489119"/>
                </a:lnTo>
                <a:lnTo>
                  <a:pt x="4016263" y="595137"/>
                </a:lnTo>
                <a:lnTo>
                  <a:pt x="4139015" y="709573"/>
                </a:lnTo>
                <a:lnTo>
                  <a:pt x="4251417" y="831902"/>
                </a:lnTo>
                <a:lnTo>
                  <a:pt x="4352862" y="961604"/>
                </a:lnTo>
                <a:lnTo>
                  <a:pt x="4442746" y="1098154"/>
                </a:lnTo>
                <a:lnTo>
                  <a:pt x="4520463" y="1241030"/>
                </a:lnTo>
                <a:lnTo>
                  <a:pt x="4585408" y="1389709"/>
                </a:lnTo>
                <a:lnTo>
                  <a:pt x="4636974" y="1543668"/>
                </a:lnTo>
                <a:lnTo>
                  <a:pt x="4674557" y="1702385"/>
                </a:lnTo>
                <a:lnTo>
                  <a:pt x="4697550" y="1865336"/>
                </a:lnTo>
                <a:lnTo>
                  <a:pt x="4705350" y="2032000"/>
                </a:lnTo>
                <a:lnTo>
                  <a:pt x="4697550" y="2198663"/>
                </a:lnTo>
                <a:lnTo>
                  <a:pt x="4674557" y="2361614"/>
                </a:lnTo>
                <a:lnTo>
                  <a:pt x="4636974" y="2520331"/>
                </a:lnTo>
                <a:lnTo>
                  <a:pt x="4585408" y="2674290"/>
                </a:lnTo>
                <a:lnTo>
                  <a:pt x="4520463" y="2822969"/>
                </a:lnTo>
                <a:lnTo>
                  <a:pt x="4442746" y="2965845"/>
                </a:lnTo>
                <a:lnTo>
                  <a:pt x="4352862" y="3102395"/>
                </a:lnTo>
                <a:lnTo>
                  <a:pt x="4251417" y="3232097"/>
                </a:lnTo>
                <a:lnTo>
                  <a:pt x="4139015" y="3354426"/>
                </a:lnTo>
                <a:lnTo>
                  <a:pt x="4016263" y="3468862"/>
                </a:lnTo>
                <a:lnTo>
                  <a:pt x="3883766" y="3574880"/>
                </a:lnTo>
                <a:lnTo>
                  <a:pt x="3742130" y="3671958"/>
                </a:lnTo>
                <a:lnTo>
                  <a:pt x="3591959" y="3759573"/>
                </a:lnTo>
                <a:lnTo>
                  <a:pt x="3433860" y="3837202"/>
                </a:lnTo>
                <a:lnTo>
                  <a:pt x="3268438" y="3904323"/>
                </a:lnTo>
                <a:lnTo>
                  <a:pt x="3096298" y="3960412"/>
                </a:lnTo>
                <a:lnTo>
                  <a:pt x="2918046" y="4004947"/>
                </a:lnTo>
                <a:lnTo>
                  <a:pt x="2734288" y="4037406"/>
                </a:lnTo>
                <a:lnTo>
                  <a:pt x="2545629" y="4057264"/>
                </a:lnTo>
                <a:lnTo>
                  <a:pt x="2352675" y="4064000"/>
                </a:lnTo>
                <a:lnTo>
                  <a:pt x="2159720" y="4057264"/>
                </a:lnTo>
                <a:lnTo>
                  <a:pt x="1971061" y="4037406"/>
                </a:lnTo>
                <a:lnTo>
                  <a:pt x="1787303" y="4004947"/>
                </a:lnTo>
                <a:lnTo>
                  <a:pt x="1609051" y="3960412"/>
                </a:lnTo>
                <a:lnTo>
                  <a:pt x="1436911" y="3904323"/>
                </a:lnTo>
                <a:lnTo>
                  <a:pt x="1271489" y="3837202"/>
                </a:lnTo>
                <a:lnTo>
                  <a:pt x="1113390" y="3759573"/>
                </a:lnTo>
                <a:lnTo>
                  <a:pt x="963219" y="3671958"/>
                </a:lnTo>
                <a:lnTo>
                  <a:pt x="821583" y="3574880"/>
                </a:lnTo>
                <a:lnTo>
                  <a:pt x="689086" y="3468862"/>
                </a:lnTo>
                <a:lnTo>
                  <a:pt x="566334" y="3354426"/>
                </a:lnTo>
                <a:lnTo>
                  <a:pt x="453932" y="3232097"/>
                </a:lnTo>
                <a:lnTo>
                  <a:pt x="352487" y="3102395"/>
                </a:lnTo>
                <a:lnTo>
                  <a:pt x="262603" y="2965845"/>
                </a:lnTo>
                <a:lnTo>
                  <a:pt x="184886" y="2822969"/>
                </a:lnTo>
                <a:lnTo>
                  <a:pt x="119941" y="2674290"/>
                </a:lnTo>
                <a:lnTo>
                  <a:pt x="68375" y="2520331"/>
                </a:lnTo>
                <a:lnTo>
                  <a:pt x="30792" y="2361614"/>
                </a:lnTo>
                <a:lnTo>
                  <a:pt x="7799" y="2198663"/>
                </a:lnTo>
                <a:lnTo>
                  <a:pt x="0" y="2032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826253" y="1269292"/>
            <a:ext cx="17752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5" dirty="0" err="1">
                <a:solidFill>
                  <a:schemeClr val="bg1"/>
                </a:solidFill>
                <a:latin typeface="Calibri"/>
                <a:cs typeface="Calibri"/>
              </a:rPr>
              <a:t>RatedPlayer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254499" y="1917129"/>
            <a:ext cx="2449521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   string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firstname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endParaRPr lang="en-US" sz="18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public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void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Name()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const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   copy constructor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assignment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operator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constructor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destructor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067631" y="1245714"/>
            <a:ext cx="2173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170" dirty="0" err="1">
                <a:solidFill>
                  <a:schemeClr val="bg1"/>
                </a:solidFill>
                <a:latin typeface="Calibri"/>
                <a:cs typeface="Calibri"/>
              </a:rPr>
              <a:t>TableTennisPlayer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60748" y="2544193"/>
            <a:ext cx="172338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4935" algn="just">
              <a:tabLst>
                <a:tab pos="356235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rating; </a:t>
            </a:r>
          </a:p>
          <a:p>
            <a:pPr marL="12700" marR="114935" algn="just">
              <a:tabLst>
                <a:tab pos="356235" algn="l"/>
              </a:tabLst>
            </a:pP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public:</a:t>
            </a: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RatedPlayer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();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Rating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();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7931" y="2466488"/>
            <a:ext cx="19087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Protected: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    bool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cs typeface="Calibri"/>
              </a:rPr>
              <a:t>hasTable</a:t>
            </a:r>
            <a:r>
              <a:rPr lang="en-US" altLang="zh-CN" sz="16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237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5" name="object 3"/>
          <p:cNvSpPr/>
          <p:nvPr/>
        </p:nvSpPr>
        <p:spPr>
          <a:xfrm>
            <a:off x="2122545" y="1752281"/>
            <a:ext cx="4735455" cy="3355093"/>
          </a:xfrm>
          <a:custGeom>
            <a:avLst/>
            <a:gdLst/>
            <a:ahLst/>
            <a:cxnLst/>
            <a:rect l="l" t="t" r="r" b="b"/>
            <a:pathLst>
              <a:path w="6553200" h="4041775">
                <a:moveTo>
                  <a:pt x="0" y="2020824"/>
                </a:moveTo>
                <a:lnTo>
                  <a:pt x="10861" y="1855084"/>
                </a:lnTo>
                <a:lnTo>
                  <a:pt x="42884" y="1693034"/>
                </a:lnTo>
                <a:lnTo>
                  <a:pt x="95226" y="1535194"/>
                </a:lnTo>
                <a:lnTo>
                  <a:pt x="167042" y="1382085"/>
                </a:lnTo>
                <a:lnTo>
                  <a:pt x="257490" y="1234225"/>
                </a:lnTo>
                <a:lnTo>
                  <a:pt x="365726" y="1092136"/>
                </a:lnTo>
                <a:lnTo>
                  <a:pt x="490908" y="956337"/>
                </a:lnTo>
                <a:lnTo>
                  <a:pt x="632191" y="827349"/>
                </a:lnTo>
                <a:lnTo>
                  <a:pt x="788733" y="705691"/>
                </a:lnTo>
                <a:lnTo>
                  <a:pt x="959691" y="591883"/>
                </a:lnTo>
                <a:lnTo>
                  <a:pt x="1144221" y="486446"/>
                </a:lnTo>
                <a:lnTo>
                  <a:pt x="1341479" y="389900"/>
                </a:lnTo>
                <a:lnTo>
                  <a:pt x="1550623" y="302764"/>
                </a:lnTo>
                <a:lnTo>
                  <a:pt x="1770810" y="225559"/>
                </a:lnTo>
                <a:lnTo>
                  <a:pt x="2001196" y="158805"/>
                </a:lnTo>
                <a:lnTo>
                  <a:pt x="2240938" y="103022"/>
                </a:lnTo>
                <a:lnTo>
                  <a:pt x="2489192" y="58730"/>
                </a:lnTo>
                <a:lnTo>
                  <a:pt x="2745116" y="26449"/>
                </a:lnTo>
                <a:lnTo>
                  <a:pt x="3007866" y="6698"/>
                </a:lnTo>
                <a:lnTo>
                  <a:pt x="3276600" y="0"/>
                </a:lnTo>
                <a:lnTo>
                  <a:pt x="3545333" y="6698"/>
                </a:lnTo>
                <a:lnTo>
                  <a:pt x="3808083" y="26449"/>
                </a:lnTo>
                <a:lnTo>
                  <a:pt x="4064007" y="58730"/>
                </a:lnTo>
                <a:lnTo>
                  <a:pt x="4312261" y="103022"/>
                </a:lnTo>
                <a:lnTo>
                  <a:pt x="4552003" y="158805"/>
                </a:lnTo>
                <a:lnTo>
                  <a:pt x="4782389" y="225559"/>
                </a:lnTo>
                <a:lnTo>
                  <a:pt x="5002576" y="302764"/>
                </a:lnTo>
                <a:lnTo>
                  <a:pt x="5211720" y="389900"/>
                </a:lnTo>
                <a:lnTo>
                  <a:pt x="5408978" y="486446"/>
                </a:lnTo>
                <a:lnTo>
                  <a:pt x="5593508" y="591883"/>
                </a:lnTo>
                <a:lnTo>
                  <a:pt x="5764466" y="705691"/>
                </a:lnTo>
                <a:lnTo>
                  <a:pt x="5921008" y="827349"/>
                </a:lnTo>
                <a:lnTo>
                  <a:pt x="6062291" y="956337"/>
                </a:lnTo>
                <a:lnTo>
                  <a:pt x="6187473" y="1092136"/>
                </a:lnTo>
                <a:lnTo>
                  <a:pt x="6295709" y="1234225"/>
                </a:lnTo>
                <a:lnTo>
                  <a:pt x="6386157" y="1382085"/>
                </a:lnTo>
                <a:lnTo>
                  <a:pt x="6457973" y="1535194"/>
                </a:lnTo>
                <a:lnTo>
                  <a:pt x="6510315" y="1693034"/>
                </a:lnTo>
                <a:lnTo>
                  <a:pt x="6542338" y="1855084"/>
                </a:lnTo>
                <a:lnTo>
                  <a:pt x="6553200" y="2020824"/>
                </a:lnTo>
                <a:lnTo>
                  <a:pt x="6542338" y="2186581"/>
                </a:lnTo>
                <a:lnTo>
                  <a:pt x="6510315" y="2348647"/>
                </a:lnTo>
                <a:lnTo>
                  <a:pt x="6457973" y="2506502"/>
                </a:lnTo>
                <a:lnTo>
                  <a:pt x="6386157" y="2659624"/>
                </a:lnTo>
                <a:lnTo>
                  <a:pt x="6295709" y="2807495"/>
                </a:lnTo>
                <a:lnTo>
                  <a:pt x="6187473" y="2949594"/>
                </a:lnTo>
                <a:lnTo>
                  <a:pt x="6062291" y="3085402"/>
                </a:lnTo>
                <a:lnTo>
                  <a:pt x="5921008" y="3214398"/>
                </a:lnTo>
                <a:lnTo>
                  <a:pt x="5764466" y="3336062"/>
                </a:lnTo>
                <a:lnTo>
                  <a:pt x="5593508" y="3449875"/>
                </a:lnTo>
                <a:lnTo>
                  <a:pt x="5408978" y="3555316"/>
                </a:lnTo>
                <a:lnTo>
                  <a:pt x="5211720" y="3651866"/>
                </a:lnTo>
                <a:lnTo>
                  <a:pt x="5002576" y="3739005"/>
                </a:lnTo>
                <a:lnTo>
                  <a:pt x="4782389" y="3816211"/>
                </a:lnTo>
                <a:lnTo>
                  <a:pt x="4552003" y="3882967"/>
                </a:lnTo>
                <a:lnTo>
                  <a:pt x="4312261" y="3938751"/>
                </a:lnTo>
                <a:lnTo>
                  <a:pt x="4064007" y="3983044"/>
                </a:lnTo>
                <a:lnTo>
                  <a:pt x="3808083" y="4015325"/>
                </a:lnTo>
                <a:lnTo>
                  <a:pt x="3545333" y="4035076"/>
                </a:lnTo>
                <a:lnTo>
                  <a:pt x="3276600" y="4041775"/>
                </a:lnTo>
                <a:lnTo>
                  <a:pt x="3007866" y="4035076"/>
                </a:lnTo>
                <a:lnTo>
                  <a:pt x="2745116" y="4015325"/>
                </a:lnTo>
                <a:lnTo>
                  <a:pt x="2489192" y="3983044"/>
                </a:lnTo>
                <a:lnTo>
                  <a:pt x="2240938" y="3938751"/>
                </a:lnTo>
                <a:lnTo>
                  <a:pt x="2001196" y="3882967"/>
                </a:lnTo>
                <a:lnTo>
                  <a:pt x="1770810" y="3816211"/>
                </a:lnTo>
                <a:lnTo>
                  <a:pt x="1550623" y="3739005"/>
                </a:lnTo>
                <a:lnTo>
                  <a:pt x="1341479" y="3651866"/>
                </a:lnTo>
                <a:lnTo>
                  <a:pt x="1144221" y="3555316"/>
                </a:lnTo>
                <a:lnTo>
                  <a:pt x="959691" y="3449875"/>
                </a:lnTo>
                <a:lnTo>
                  <a:pt x="788733" y="3336062"/>
                </a:lnTo>
                <a:lnTo>
                  <a:pt x="632191" y="3214398"/>
                </a:lnTo>
                <a:lnTo>
                  <a:pt x="490908" y="3085402"/>
                </a:lnTo>
                <a:lnTo>
                  <a:pt x="365726" y="2949594"/>
                </a:lnTo>
                <a:lnTo>
                  <a:pt x="257490" y="2807495"/>
                </a:lnTo>
                <a:lnTo>
                  <a:pt x="167042" y="2659624"/>
                </a:lnTo>
                <a:lnTo>
                  <a:pt x="95226" y="2506502"/>
                </a:lnTo>
                <a:lnTo>
                  <a:pt x="42884" y="2348647"/>
                </a:lnTo>
                <a:lnTo>
                  <a:pt x="10861" y="2186581"/>
                </a:lnTo>
                <a:lnTo>
                  <a:pt x="0" y="202082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1728703"/>
            <a:ext cx="4254500" cy="3378671"/>
          </a:xfrm>
          <a:custGeom>
            <a:avLst/>
            <a:gdLst/>
            <a:ahLst/>
            <a:cxnLst/>
            <a:rect l="l" t="t" r="r" b="b"/>
            <a:pathLst>
              <a:path w="4705350" h="4064000">
                <a:moveTo>
                  <a:pt x="0" y="2032000"/>
                </a:moveTo>
                <a:lnTo>
                  <a:pt x="7799" y="1865336"/>
                </a:lnTo>
                <a:lnTo>
                  <a:pt x="30792" y="1702385"/>
                </a:lnTo>
                <a:lnTo>
                  <a:pt x="68375" y="1543668"/>
                </a:lnTo>
                <a:lnTo>
                  <a:pt x="119941" y="1389709"/>
                </a:lnTo>
                <a:lnTo>
                  <a:pt x="184886" y="1241030"/>
                </a:lnTo>
                <a:lnTo>
                  <a:pt x="262603" y="1098154"/>
                </a:lnTo>
                <a:lnTo>
                  <a:pt x="352487" y="961604"/>
                </a:lnTo>
                <a:lnTo>
                  <a:pt x="453932" y="831902"/>
                </a:lnTo>
                <a:lnTo>
                  <a:pt x="566334" y="709573"/>
                </a:lnTo>
                <a:lnTo>
                  <a:pt x="689086" y="595137"/>
                </a:lnTo>
                <a:lnTo>
                  <a:pt x="821583" y="489119"/>
                </a:lnTo>
                <a:lnTo>
                  <a:pt x="963219" y="392041"/>
                </a:lnTo>
                <a:lnTo>
                  <a:pt x="1113390" y="304426"/>
                </a:lnTo>
                <a:lnTo>
                  <a:pt x="1271489" y="226797"/>
                </a:lnTo>
                <a:lnTo>
                  <a:pt x="1436911" y="159676"/>
                </a:lnTo>
                <a:lnTo>
                  <a:pt x="1609051" y="103587"/>
                </a:lnTo>
                <a:lnTo>
                  <a:pt x="1787303" y="59052"/>
                </a:lnTo>
                <a:lnTo>
                  <a:pt x="1971061" y="26593"/>
                </a:lnTo>
                <a:lnTo>
                  <a:pt x="2159720" y="6735"/>
                </a:lnTo>
                <a:lnTo>
                  <a:pt x="2352675" y="0"/>
                </a:lnTo>
                <a:lnTo>
                  <a:pt x="2545629" y="6735"/>
                </a:lnTo>
                <a:lnTo>
                  <a:pt x="2734288" y="26593"/>
                </a:lnTo>
                <a:lnTo>
                  <a:pt x="2918046" y="59052"/>
                </a:lnTo>
                <a:lnTo>
                  <a:pt x="3096298" y="103587"/>
                </a:lnTo>
                <a:lnTo>
                  <a:pt x="3268438" y="159676"/>
                </a:lnTo>
                <a:lnTo>
                  <a:pt x="3433860" y="226797"/>
                </a:lnTo>
                <a:lnTo>
                  <a:pt x="3591959" y="304426"/>
                </a:lnTo>
                <a:lnTo>
                  <a:pt x="3742130" y="392041"/>
                </a:lnTo>
                <a:lnTo>
                  <a:pt x="3883766" y="489119"/>
                </a:lnTo>
                <a:lnTo>
                  <a:pt x="4016263" y="595137"/>
                </a:lnTo>
                <a:lnTo>
                  <a:pt x="4139015" y="709573"/>
                </a:lnTo>
                <a:lnTo>
                  <a:pt x="4251417" y="831902"/>
                </a:lnTo>
                <a:lnTo>
                  <a:pt x="4352862" y="961604"/>
                </a:lnTo>
                <a:lnTo>
                  <a:pt x="4442746" y="1098154"/>
                </a:lnTo>
                <a:lnTo>
                  <a:pt x="4520463" y="1241030"/>
                </a:lnTo>
                <a:lnTo>
                  <a:pt x="4585408" y="1389709"/>
                </a:lnTo>
                <a:lnTo>
                  <a:pt x="4636974" y="1543668"/>
                </a:lnTo>
                <a:lnTo>
                  <a:pt x="4674557" y="1702385"/>
                </a:lnTo>
                <a:lnTo>
                  <a:pt x="4697550" y="1865336"/>
                </a:lnTo>
                <a:lnTo>
                  <a:pt x="4705350" y="2032000"/>
                </a:lnTo>
                <a:lnTo>
                  <a:pt x="4697550" y="2198663"/>
                </a:lnTo>
                <a:lnTo>
                  <a:pt x="4674557" y="2361614"/>
                </a:lnTo>
                <a:lnTo>
                  <a:pt x="4636974" y="2520331"/>
                </a:lnTo>
                <a:lnTo>
                  <a:pt x="4585408" y="2674290"/>
                </a:lnTo>
                <a:lnTo>
                  <a:pt x="4520463" y="2822969"/>
                </a:lnTo>
                <a:lnTo>
                  <a:pt x="4442746" y="2965845"/>
                </a:lnTo>
                <a:lnTo>
                  <a:pt x="4352862" y="3102395"/>
                </a:lnTo>
                <a:lnTo>
                  <a:pt x="4251417" y="3232097"/>
                </a:lnTo>
                <a:lnTo>
                  <a:pt x="4139015" y="3354426"/>
                </a:lnTo>
                <a:lnTo>
                  <a:pt x="4016263" y="3468862"/>
                </a:lnTo>
                <a:lnTo>
                  <a:pt x="3883766" y="3574880"/>
                </a:lnTo>
                <a:lnTo>
                  <a:pt x="3742130" y="3671958"/>
                </a:lnTo>
                <a:lnTo>
                  <a:pt x="3591959" y="3759573"/>
                </a:lnTo>
                <a:lnTo>
                  <a:pt x="3433860" y="3837202"/>
                </a:lnTo>
                <a:lnTo>
                  <a:pt x="3268438" y="3904323"/>
                </a:lnTo>
                <a:lnTo>
                  <a:pt x="3096298" y="3960412"/>
                </a:lnTo>
                <a:lnTo>
                  <a:pt x="2918046" y="4004947"/>
                </a:lnTo>
                <a:lnTo>
                  <a:pt x="2734288" y="4037406"/>
                </a:lnTo>
                <a:lnTo>
                  <a:pt x="2545629" y="4057264"/>
                </a:lnTo>
                <a:lnTo>
                  <a:pt x="2352675" y="4064000"/>
                </a:lnTo>
                <a:lnTo>
                  <a:pt x="2159720" y="4057264"/>
                </a:lnTo>
                <a:lnTo>
                  <a:pt x="1971061" y="4037406"/>
                </a:lnTo>
                <a:lnTo>
                  <a:pt x="1787303" y="4004947"/>
                </a:lnTo>
                <a:lnTo>
                  <a:pt x="1609051" y="3960412"/>
                </a:lnTo>
                <a:lnTo>
                  <a:pt x="1436911" y="3904323"/>
                </a:lnTo>
                <a:lnTo>
                  <a:pt x="1271489" y="3837202"/>
                </a:lnTo>
                <a:lnTo>
                  <a:pt x="1113390" y="3759573"/>
                </a:lnTo>
                <a:lnTo>
                  <a:pt x="963219" y="3671958"/>
                </a:lnTo>
                <a:lnTo>
                  <a:pt x="821583" y="3574880"/>
                </a:lnTo>
                <a:lnTo>
                  <a:pt x="689086" y="3468862"/>
                </a:lnTo>
                <a:lnTo>
                  <a:pt x="566334" y="3354426"/>
                </a:lnTo>
                <a:lnTo>
                  <a:pt x="453932" y="3232097"/>
                </a:lnTo>
                <a:lnTo>
                  <a:pt x="352487" y="3102395"/>
                </a:lnTo>
                <a:lnTo>
                  <a:pt x="262603" y="2965845"/>
                </a:lnTo>
                <a:lnTo>
                  <a:pt x="184886" y="2822969"/>
                </a:lnTo>
                <a:lnTo>
                  <a:pt x="119941" y="2674290"/>
                </a:lnTo>
                <a:lnTo>
                  <a:pt x="68375" y="2520331"/>
                </a:lnTo>
                <a:lnTo>
                  <a:pt x="30792" y="2361614"/>
                </a:lnTo>
                <a:lnTo>
                  <a:pt x="7799" y="2198663"/>
                </a:lnTo>
                <a:lnTo>
                  <a:pt x="0" y="2032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826253" y="1269292"/>
            <a:ext cx="17752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5" dirty="0" err="1">
                <a:solidFill>
                  <a:schemeClr val="bg1"/>
                </a:solidFill>
                <a:latin typeface="Calibri"/>
                <a:cs typeface="Calibri"/>
              </a:rPr>
              <a:t>RatedPlayer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254499" y="1917129"/>
            <a:ext cx="2449521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string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firstname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pPr marL="12700">
              <a:tabLst>
                <a:tab pos="355600" algn="l"/>
              </a:tabLst>
            </a:pPr>
            <a:endParaRPr lang="en-US" sz="18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public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copy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constructor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assignment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operator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constructor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destructor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067631" y="1245714"/>
            <a:ext cx="2173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170" dirty="0" err="1">
                <a:solidFill>
                  <a:schemeClr val="bg1"/>
                </a:solidFill>
                <a:latin typeface="Calibri"/>
                <a:cs typeface="Calibri"/>
              </a:rPr>
              <a:t>TableTennisPlayer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60748" y="2544193"/>
            <a:ext cx="172338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4935" algn="just">
              <a:tabLst>
                <a:tab pos="356235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rating; </a:t>
            </a:r>
          </a:p>
          <a:p>
            <a:pPr marL="12700" marR="114935" algn="just">
              <a:tabLst>
                <a:tab pos="356235" algn="l"/>
              </a:tabLst>
            </a:pP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public:</a:t>
            </a: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RatedPlayer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();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Rating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();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7931" y="2466488"/>
            <a:ext cx="19087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Protected: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    bool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cs typeface="Calibri"/>
              </a:rPr>
              <a:t>hasTable</a:t>
            </a:r>
            <a:r>
              <a:rPr lang="en-US" altLang="zh-CN" sz="16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public: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    void Name()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cs typeface="Calibri"/>
              </a:rPr>
              <a:t>const</a:t>
            </a:r>
            <a:r>
              <a:rPr lang="en-US" altLang="zh-CN" sz="16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pPr marL="12700">
              <a:tabLst>
                <a:tab pos="355600" algn="l"/>
              </a:tabLst>
            </a:pPr>
            <a:endParaRPr lang="en-US" altLang="zh-CN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42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5" name="object 3"/>
          <p:cNvSpPr/>
          <p:nvPr/>
        </p:nvSpPr>
        <p:spPr>
          <a:xfrm>
            <a:off x="2122545" y="1752281"/>
            <a:ext cx="4735455" cy="3355093"/>
          </a:xfrm>
          <a:custGeom>
            <a:avLst/>
            <a:gdLst/>
            <a:ahLst/>
            <a:cxnLst/>
            <a:rect l="l" t="t" r="r" b="b"/>
            <a:pathLst>
              <a:path w="6553200" h="4041775">
                <a:moveTo>
                  <a:pt x="0" y="2020824"/>
                </a:moveTo>
                <a:lnTo>
                  <a:pt x="10861" y="1855084"/>
                </a:lnTo>
                <a:lnTo>
                  <a:pt x="42884" y="1693034"/>
                </a:lnTo>
                <a:lnTo>
                  <a:pt x="95226" y="1535194"/>
                </a:lnTo>
                <a:lnTo>
                  <a:pt x="167042" y="1382085"/>
                </a:lnTo>
                <a:lnTo>
                  <a:pt x="257490" y="1234225"/>
                </a:lnTo>
                <a:lnTo>
                  <a:pt x="365726" y="1092136"/>
                </a:lnTo>
                <a:lnTo>
                  <a:pt x="490908" y="956337"/>
                </a:lnTo>
                <a:lnTo>
                  <a:pt x="632191" y="827349"/>
                </a:lnTo>
                <a:lnTo>
                  <a:pt x="788733" y="705691"/>
                </a:lnTo>
                <a:lnTo>
                  <a:pt x="959691" y="591883"/>
                </a:lnTo>
                <a:lnTo>
                  <a:pt x="1144221" y="486446"/>
                </a:lnTo>
                <a:lnTo>
                  <a:pt x="1341479" y="389900"/>
                </a:lnTo>
                <a:lnTo>
                  <a:pt x="1550623" y="302764"/>
                </a:lnTo>
                <a:lnTo>
                  <a:pt x="1770810" y="225559"/>
                </a:lnTo>
                <a:lnTo>
                  <a:pt x="2001196" y="158805"/>
                </a:lnTo>
                <a:lnTo>
                  <a:pt x="2240938" y="103022"/>
                </a:lnTo>
                <a:lnTo>
                  <a:pt x="2489192" y="58730"/>
                </a:lnTo>
                <a:lnTo>
                  <a:pt x="2745116" y="26449"/>
                </a:lnTo>
                <a:lnTo>
                  <a:pt x="3007866" y="6698"/>
                </a:lnTo>
                <a:lnTo>
                  <a:pt x="3276600" y="0"/>
                </a:lnTo>
                <a:lnTo>
                  <a:pt x="3545333" y="6698"/>
                </a:lnTo>
                <a:lnTo>
                  <a:pt x="3808083" y="26449"/>
                </a:lnTo>
                <a:lnTo>
                  <a:pt x="4064007" y="58730"/>
                </a:lnTo>
                <a:lnTo>
                  <a:pt x="4312261" y="103022"/>
                </a:lnTo>
                <a:lnTo>
                  <a:pt x="4552003" y="158805"/>
                </a:lnTo>
                <a:lnTo>
                  <a:pt x="4782389" y="225559"/>
                </a:lnTo>
                <a:lnTo>
                  <a:pt x="5002576" y="302764"/>
                </a:lnTo>
                <a:lnTo>
                  <a:pt x="5211720" y="389900"/>
                </a:lnTo>
                <a:lnTo>
                  <a:pt x="5408978" y="486446"/>
                </a:lnTo>
                <a:lnTo>
                  <a:pt x="5593508" y="591883"/>
                </a:lnTo>
                <a:lnTo>
                  <a:pt x="5764466" y="705691"/>
                </a:lnTo>
                <a:lnTo>
                  <a:pt x="5921008" y="827349"/>
                </a:lnTo>
                <a:lnTo>
                  <a:pt x="6062291" y="956337"/>
                </a:lnTo>
                <a:lnTo>
                  <a:pt x="6187473" y="1092136"/>
                </a:lnTo>
                <a:lnTo>
                  <a:pt x="6295709" y="1234225"/>
                </a:lnTo>
                <a:lnTo>
                  <a:pt x="6386157" y="1382085"/>
                </a:lnTo>
                <a:lnTo>
                  <a:pt x="6457973" y="1535194"/>
                </a:lnTo>
                <a:lnTo>
                  <a:pt x="6510315" y="1693034"/>
                </a:lnTo>
                <a:lnTo>
                  <a:pt x="6542338" y="1855084"/>
                </a:lnTo>
                <a:lnTo>
                  <a:pt x="6553200" y="2020824"/>
                </a:lnTo>
                <a:lnTo>
                  <a:pt x="6542338" y="2186581"/>
                </a:lnTo>
                <a:lnTo>
                  <a:pt x="6510315" y="2348647"/>
                </a:lnTo>
                <a:lnTo>
                  <a:pt x="6457973" y="2506502"/>
                </a:lnTo>
                <a:lnTo>
                  <a:pt x="6386157" y="2659624"/>
                </a:lnTo>
                <a:lnTo>
                  <a:pt x="6295709" y="2807495"/>
                </a:lnTo>
                <a:lnTo>
                  <a:pt x="6187473" y="2949594"/>
                </a:lnTo>
                <a:lnTo>
                  <a:pt x="6062291" y="3085402"/>
                </a:lnTo>
                <a:lnTo>
                  <a:pt x="5921008" y="3214398"/>
                </a:lnTo>
                <a:lnTo>
                  <a:pt x="5764466" y="3336062"/>
                </a:lnTo>
                <a:lnTo>
                  <a:pt x="5593508" y="3449875"/>
                </a:lnTo>
                <a:lnTo>
                  <a:pt x="5408978" y="3555316"/>
                </a:lnTo>
                <a:lnTo>
                  <a:pt x="5211720" y="3651866"/>
                </a:lnTo>
                <a:lnTo>
                  <a:pt x="5002576" y="3739005"/>
                </a:lnTo>
                <a:lnTo>
                  <a:pt x="4782389" y="3816211"/>
                </a:lnTo>
                <a:lnTo>
                  <a:pt x="4552003" y="3882967"/>
                </a:lnTo>
                <a:lnTo>
                  <a:pt x="4312261" y="3938751"/>
                </a:lnTo>
                <a:lnTo>
                  <a:pt x="4064007" y="3983044"/>
                </a:lnTo>
                <a:lnTo>
                  <a:pt x="3808083" y="4015325"/>
                </a:lnTo>
                <a:lnTo>
                  <a:pt x="3545333" y="4035076"/>
                </a:lnTo>
                <a:lnTo>
                  <a:pt x="3276600" y="4041775"/>
                </a:lnTo>
                <a:lnTo>
                  <a:pt x="3007866" y="4035076"/>
                </a:lnTo>
                <a:lnTo>
                  <a:pt x="2745116" y="4015325"/>
                </a:lnTo>
                <a:lnTo>
                  <a:pt x="2489192" y="3983044"/>
                </a:lnTo>
                <a:lnTo>
                  <a:pt x="2240938" y="3938751"/>
                </a:lnTo>
                <a:lnTo>
                  <a:pt x="2001196" y="3882967"/>
                </a:lnTo>
                <a:lnTo>
                  <a:pt x="1770810" y="3816211"/>
                </a:lnTo>
                <a:lnTo>
                  <a:pt x="1550623" y="3739005"/>
                </a:lnTo>
                <a:lnTo>
                  <a:pt x="1341479" y="3651866"/>
                </a:lnTo>
                <a:lnTo>
                  <a:pt x="1144221" y="3555316"/>
                </a:lnTo>
                <a:lnTo>
                  <a:pt x="959691" y="3449875"/>
                </a:lnTo>
                <a:lnTo>
                  <a:pt x="788733" y="3336062"/>
                </a:lnTo>
                <a:lnTo>
                  <a:pt x="632191" y="3214398"/>
                </a:lnTo>
                <a:lnTo>
                  <a:pt x="490908" y="3085402"/>
                </a:lnTo>
                <a:lnTo>
                  <a:pt x="365726" y="2949594"/>
                </a:lnTo>
                <a:lnTo>
                  <a:pt x="257490" y="2807495"/>
                </a:lnTo>
                <a:lnTo>
                  <a:pt x="167042" y="2659624"/>
                </a:lnTo>
                <a:lnTo>
                  <a:pt x="95226" y="2506502"/>
                </a:lnTo>
                <a:lnTo>
                  <a:pt x="42884" y="2348647"/>
                </a:lnTo>
                <a:lnTo>
                  <a:pt x="10861" y="2186581"/>
                </a:lnTo>
                <a:lnTo>
                  <a:pt x="0" y="202082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1728703"/>
            <a:ext cx="4254500" cy="3378671"/>
          </a:xfrm>
          <a:custGeom>
            <a:avLst/>
            <a:gdLst/>
            <a:ahLst/>
            <a:cxnLst/>
            <a:rect l="l" t="t" r="r" b="b"/>
            <a:pathLst>
              <a:path w="4705350" h="4064000">
                <a:moveTo>
                  <a:pt x="0" y="2032000"/>
                </a:moveTo>
                <a:lnTo>
                  <a:pt x="7799" y="1865336"/>
                </a:lnTo>
                <a:lnTo>
                  <a:pt x="30792" y="1702385"/>
                </a:lnTo>
                <a:lnTo>
                  <a:pt x="68375" y="1543668"/>
                </a:lnTo>
                <a:lnTo>
                  <a:pt x="119941" y="1389709"/>
                </a:lnTo>
                <a:lnTo>
                  <a:pt x="184886" y="1241030"/>
                </a:lnTo>
                <a:lnTo>
                  <a:pt x="262603" y="1098154"/>
                </a:lnTo>
                <a:lnTo>
                  <a:pt x="352487" y="961604"/>
                </a:lnTo>
                <a:lnTo>
                  <a:pt x="453932" y="831902"/>
                </a:lnTo>
                <a:lnTo>
                  <a:pt x="566334" y="709573"/>
                </a:lnTo>
                <a:lnTo>
                  <a:pt x="689086" y="595137"/>
                </a:lnTo>
                <a:lnTo>
                  <a:pt x="821583" y="489119"/>
                </a:lnTo>
                <a:lnTo>
                  <a:pt x="963219" y="392041"/>
                </a:lnTo>
                <a:lnTo>
                  <a:pt x="1113390" y="304426"/>
                </a:lnTo>
                <a:lnTo>
                  <a:pt x="1271489" y="226797"/>
                </a:lnTo>
                <a:lnTo>
                  <a:pt x="1436911" y="159676"/>
                </a:lnTo>
                <a:lnTo>
                  <a:pt x="1609051" y="103587"/>
                </a:lnTo>
                <a:lnTo>
                  <a:pt x="1787303" y="59052"/>
                </a:lnTo>
                <a:lnTo>
                  <a:pt x="1971061" y="26593"/>
                </a:lnTo>
                <a:lnTo>
                  <a:pt x="2159720" y="6735"/>
                </a:lnTo>
                <a:lnTo>
                  <a:pt x="2352675" y="0"/>
                </a:lnTo>
                <a:lnTo>
                  <a:pt x="2545629" y="6735"/>
                </a:lnTo>
                <a:lnTo>
                  <a:pt x="2734288" y="26593"/>
                </a:lnTo>
                <a:lnTo>
                  <a:pt x="2918046" y="59052"/>
                </a:lnTo>
                <a:lnTo>
                  <a:pt x="3096298" y="103587"/>
                </a:lnTo>
                <a:lnTo>
                  <a:pt x="3268438" y="159676"/>
                </a:lnTo>
                <a:lnTo>
                  <a:pt x="3433860" y="226797"/>
                </a:lnTo>
                <a:lnTo>
                  <a:pt x="3591959" y="304426"/>
                </a:lnTo>
                <a:lnTo>
                  <a:pt x="3742130" y="392041"/>
                </a:lnTo>
                <a:lnTo>
                  <a:pt x="3883766" y="489119"/>
                </a:lnTo>
                <a:lnTo>
                  <a:pt x="4016263" y="595137"/>
                </a:lnTo>
                <a:lnTo>
                  <a:pt x="4139015" y="709573"/>
                </a:lnTo>
                <a:lnTo>
                  <a:pt x="4251417" y="831902"/>
                </a:lnTo>
                <a:lnTo>
                  <a:pt x="4352862" y="961604"/>
                </a:lnTo>
                <a:lnTo>
                  <a:pt x="4442746" y="1098154"/>
                </a:lnTo>
                <a:lnTo>
                  <a:pt x="4520463" y="1241030"/>
                </a:lnTo>
                <a:lnTo>
                  <a:pt x="4585408" y="1389709"/>
                </a:lnTo>
                <a:lnTo>
                  <a:pt x="4636974" y="1543668"/>
                </a:lnTo>
                <a:lnTo>
                  <a:pt x="4674557" y="1702385"/>
                </a:lnTo>
                <a:lnTo>
                  <a:pt x="4697550" y="1865336"/>
                </a:lnTo>
                <a:lnTo>
                  <a:pt x="4705350" y="2032000"/>
                </a:lnTo>
                <a:lnTo>
                  <a:pt x="4697550" y="2198663"/>
                </a:lnTo>
                <a:lnTo>
                  <a:pt x="4674557" y="2361614"/>
                </a:lnTo>
                <a:lnTo>
                  <a:pt x="4636974" y="2520331"/>
                </a:lnTo>
                <a:lnTo>
                  <a:pt x="4585408" y="2674290"/>
                </a:lnTo>
                <a:lnTo>
                  <a:pt x="4520463" y="2822969"/>
                </a:lnTo>
                <a:lnTo>
                  <a:pt x="4442746" y="2965845"/>
                </a:lnTo>
                <a:lnTo>
                  <a:pt x="4352862" y="3102395"/>
                </a:lnTo>
                <a:lnTo>
                  <a:pt x="4251417" y="3232097"/>
                </a:lnTo>
                <a:lnTo>
                  <a:pt x="4139015" y="3354426"/>
                </a:lnTo>
                <a:lnTo>
                  <a:pt x="4016263" y="3468862"/>
                </a:lnTo>
                <a:lnTo>
                  <a:pt x="3883766" y="3574880"/>
                </a:lnTo>
                <a:lnTo>
                  <a:pt x="3742130" y="3671958"/>
                </a:lnTo>
                <a:lnTo>
                  <a:pt x="3591959" y="3759573"/>
                </a:lnTo>
                <a:lnTo>
                  <a:pt x="3433860" y="3837202"/>
                </a:lnTo>
                <a:lnTo>
                  <a:pt x="3268438" y="3904323"/>
                </a:lnTo>
                <a:lnTo>
                  <a:pt x="3096298" y="3960412"/>
                </a:lnTo>
                <a:lnTo>
                  <a:pt x="2918046" y="4004947"/>
                </a:lnTo>
                <a:lnTo>
                  <a:pt x="2734288" y="4037406"/>
                </a:lnTo>
                <a:lnTo>
                  <a:pt x="2545629" y="4057264"/>
                </a:lnTo>
                <a:lnTo>
                  <a:pt x="2352675" y="4064000"/>
                </a:lnTo>
                <a:lnTo>
                  <a:pt x="2159720" y="4057264"/>
                </a:lnTo>
                <a:lnTo>
                  <a:pt x="1971061" y="4037406"/>
                </a:lnTo>
                <a:lnTo>
                  <a:pt x="1787303" y="4004947"/>
                </a:lnTo>
                <a:lnTo>
                  <a:pt x="1609051" y="3960412"/>
                </a:lnTo>
                <a:lnTo>
                  <a:pt x="1436911" y="3904323"/>
                </a:lnTo>
                <a:lnTo>
                  <a:pt x="1271489" y="3837202"/>
                </a:lnTo>
                <a:lnTo>
                  <a:pt x="1113390" y="3759573"/>
                </a:lnTo>
                <a:lnTo>
                  <a:pt x="963219" y="3671958"/>
                </a:lnTo>
                <a:lnTo>
                  <a:pt x="821583" y="3574880"/>
                </a:lnTo>
                <a:lnTo>
                  <a:pt x="689086" y="3468862"/>
                </a:lnTo>
                <a:lnTo>
                  <a:pt x="566334" y="3354426"/>
                </a:lnTo>
                <a:lnTo>
                  <a:pt x="453932" y="3232097"/>
                </a:lnTo>
                <a:lnTo>
                  <a:pt x="352487" y="3102395"/>
                </a:lnTo>
                <a:lnTo>
                  <a:pt x="262603" y="2965845"/>
                </a:lnTo>
                <a:lnTo>
                  <a:pt x="184886" y="2822969"/>
                </a:lnTo>
                <a:lnTo>
                  <a:pt x="119941" y="2674290"/>
                </a:lnTo>
                <a:lnTo>
                  <a:pt x="68375" y="2520331"/>
                </a:lnTo>
                <a:lnTo>
                  <a:pt x="30792" y="2361614"/>
                </a:lnTo>
                <a:lnTo>
                  <a:pt x="7799" y="2198663"/>
                </a:lnTo>
                <a:lnTo>
                  <a:pt x="0" y="2032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826253" y="1269292"/>
            <a:ext cx="17752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5" dirty="0" err="1">
                <a:solidFill>
                  <a:schemeClr val="bg1"/>
                </a:solidFill>
                <a:latin typeface="Calibri"/>
                <a:cs typeface="Calibri"/>
              </a:rPr>
              <a:t>RatedPlayer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254499" y="1917129"/>
            <a:ext cx="2449521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600" algn="l"/>
              </a:tabLst>
            </a:pPr>
            <a:endParaRPr lang="en-US" sz="18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endParaRPr lang="en-US" sz="18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public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copy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constructor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assignment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operator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constructor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destructor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067631" y="1245714"/>
            <a:ext cx="2173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170" dirty="0" err="1">
                <a:solidFill>
                  <a:schemeClr val="bg1"/>
                </a:solidFill>
                <a:latin typeface="Calibri"/>
                <a:cs typeface="Calibri"/>
              </a:rPr>
              <a:t>TableTennisPlayer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60748" y="2544193"/>
            <a:ext cx="172338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4935" algn="just">
              <a:tabLst>
                <a:tab pos="356235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rating; </a:t>
            </a:r>
          </a:p>
          <a:p>
            <a:pPr marL="12700" marR="114935" algn="just">
              <a:tabLst>
                <a:tab pos="356235" algn="l"/>
              </a:tabLst>
            </a:pP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public:</a:t>
            </a: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RatedPlayer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();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Rating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();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7931" y="2466488"/>
            <a:ext cx="19087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Protected: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    bool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cs typeface="Calibri"/>
              </a:rPr>
              <a:t>hasTable</a:t>
            </a:r>
            <a:r>
              <a:rPr lang="en-US" altLang="zh-CN" sz="16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public: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    void Name()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cs typeface="Calibri"/>
              </a:rPr>
              <a:t>const</a:t>
            </a:r>
            <a:r>
              <a:rPr lang="en-US" altLang="zh-CN" sz="16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    string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cs typeface="Calibri"/>
              </a:rPr>
              <a:t>firstname</a:t>
            </a:r>
            <a:r>
              <a:rPr lang="en-US" altLang="zh-CN" sz="16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lang="en-US" altLang="zh-CN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7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5" name="object 3"/>
          <p:cNvSpPr/>
          <p:nvPr/>
        </p:nvSpPr>
        <p:spPr>
          <a:xfrm>
            <a:off x="2122545" y="1752281"/>
            <a:ext cx="4735455" cy="3355093"/>
          </a:xfrm>
          <a:custGeom>
            <a:avLst/>
            <a:gdLst/>
            <a:ahLst/>
            <a:cxnLst/>
            <a:rect l="l" t="t" r="r" b="b"/>
            <a:pathLst>
              <a:path w="6553200" h="4041775">
                <a:moveTo>
                  <a:pt x="0" y="2020824"/>
                </a:moveTo>
                <a:lnTo>
                  <a:pt x="10861" y="1855084"/>
                </a:lnTo>
                <a:lnTo>
                  <a:pt x="42884" y="1693034"/>
                </a:lnTo>
                <a:lnTo>
                  <a:pt x="95226" y="1535194"/>
                </a:lnTo>
                <a:lnTo>
                  <a:pt x="167042" y="1382085"/>
                </a:lnTo>
                <a:lnTo>
                  <a:pt x="257490" y="1234225"/>
                </a:lnTo>
                <a:lnTo>
                  <a:pt x="365726" y="1092136"/>
                </a:lnTo>
                <a:lnTo>
                  <a:pt x="490908" y="956337"/>
                </a:lnTo>
                <a:lnTo>
                  <a:pt x="632191" y="827349"/>
                </a:lnTo>
                <a:lnTo>
                  <a:pt x="788733" y="705691"/>
                </a:lnTo>
                <a:lnTo>
                  <a:pt x="959691" y="591883"/>
                </a:lnTo>
                <a:lnTo>
                  <a:pt x="1144221" y="486446"/>
                </a:lnTo>
                <a:lnTo>
                  <a:pt x="1341479" y="389900"/>
                </a:lnTo>
                <a:lnTo>
                  <a:pt x="1550623" y="302764"/>
                </a:lnTo>
                <a:lnTo>
                  <a:pt x="1770810" y="225559"/>
                </a:lnTo>
                <a:lnTo>
                  <a:pt x="2001196" y="158805"/>
                </a:lnTo>
                <a:lnTo>
                  <a:pt x="2240938" y="103022"/>
                </a:lnTo>
                <a:lnTo>
                  <a:pt x="2489192" y="58730"/>
                </a:lnTo>
                <a:lnTo>
                  <a:pt x="2745116" y="26449"/>
                </a:lnTo>
                <a:lnTo>
                  <a:pt x="3007866" y="6698"/>
                </a:lnTo>
                <a:lnTo>
                  <a:pt x="3276600" y="0"/>
                </a:lnTo>
                <a:lnTo>
                  <a:pt x="3545333" y="6698"/>
                </a:lnTo>
                <a:lnTo>
                  <a:pt x="3808083" y="26449"/>
                </a:lnTo>
                <a:lnTo>
                  <a:pt x="4064007" y="58730"/>
                </a:lnTo>
                <a:lnTo>
                  <a:pt x="4312261" y="103022"/>
                </a:lnTo>
                <a:lnTo>
                  <a:pt x="4552003" y="158805"/>
                </a:lnTo>
                <a:lnTo>
                  <a:pt x="4782389" y="225559"/>
                </a:lnTo>
                <a:lnTo>
                  <a:pt x="5002576" y="302764"/>
                </a:lnTo>
                <a:lnTo>
                  <a:pt x="5211720" y="389900"/>
                </a:lnTo>
                <a:lnTo>
                  <a:pt x="5408978" y="486446"/>
                </a:lnTo>
                <a:lnTo>
                  <a:pt x="5593508" y="591883"/>
                </a:lnTo>
                <a:lnTo>
                  <a:pt x="5764466" y="705691"/>
                </a:lnTo>
                <a:lnTo>
                  <a:pt x="5921008" y="827349"/>
                </a:lnTo>
                <a:lnTo>
                  <a:pt x="6062291" y="956337"/>
                </a:lnTo>
                <a:lnTo>
                  <a:pt x="6187473" y="1092136"/>
                </a:lnTo>
                <a:lnTo>
                  <a:pt x="6295709" y="1234225"/>
                </a:lnTo>
                <a:lnTo>
                  <a:pt x="6386157" y="1382085"/>
                </a:lnTo>
                <a:lnTo>
                  <a:pt x="6457973" y="1535194"/>
                </a:lnTo>
                <a:lnTo>
                  <a:pt x="6510315" y="1693034"/>
                </a:lnTo>
                <a:lnTo>
                  <a:pt x="6542338" y="1855084"/>
                </a:lnTo>
                <a:lnTo>
                  <a:pt x="6553200" y="2020824"/>
                </a:lnTo>
                <a:lnTo>
                  <a:pt x="6542338" y="2186581"/>
                </a:lnTo>
                <a:lnTo>
                  <a:pt x="6510315" y="2348647"/>
                </a:lnTo>
                <a:lnTo>
                  <a:pt x="6457973" y="2506502"/>
                </a:lnTo>
                <a:lnTo>
                  <a:pt x="6386157" y="2659624"/>
                </a:lnTo>
                <a:lnTo>
                  <a:pt x="6295709" y="2807495"/>
                </a:lnTo>
                <a:lnTo>
                  <a:pt x="6187473" y="2949594"/>
                </a:lnTo>
                <a:lnTo>
                  <a:pt x="6062291" y="3085402"/>
                </a:lnTo>
                <a:lnTo>
                  <a:pt x="5921008" y="3214398"/>
                </a:lnTo>
                <a:lnTo>
                  <a:pt x="5764466" y="3336062"/>
                </a:lnTo>
                <a:lnTo>
                  <a:pt x="5593508" y="3449875"/>
                </a:lnTo>
                <a:lnTo>
                  <a:pt x="5408978" y="3555316"/>
                </a:lnTo>
                <a:lnTo>
                  <a:pt x="5211720" y="3651866"/>
                </a:lnTo>
                <a:lnTo>
                  <a:pt x="5002576" y="3739005"/>
                </a:lnTo>
                <a:lnTo>
                  <a:pt x="4782389" y="3816211"/>
                </a:lnTo>
                <a:lnTo>
                  <a:pt x="4552003" y="3882967"/>
                </a:lnTo>
                <a:lnTo>
                  <a:pt x="4312261" y="3938751"/>
                </a:lnTo>
                <a:lnTo>
                  <a:pt x="4064007" y="3983044"/>
                </a:lnTo>
                <a:lnTo>
                  <a:pt x="3808083" y="4015325"/>
                </a:lnTo>
                <a:lnTo>
                  <a:pt x="3545333" y="4035076"/>
                </a:lnTo>
                <a:lnTo>
                  <a:pt x="3276600" y="4041775"/>
                </a:lnTo>
                <a:lnTo>
                  <a:pt x="3007866" y="4035076"/>
                </a:lnTo>
                <a:lnTo>
                  <a:pt x="2745116" y="4015325"/>
                </a:lnTo>
                <a:lnTo>
                  <a:pt x="2489192" y="3983044"/>
                </a:lnTo>
                <a:lnTo>
                  <a:pt x="2240938" y="3938751"/>
                </a:lnTo>
                <a:lnTo>
                  <a:pt x="2001196" y="3882967"/>
                </a:lnTo>
                <a:lnTo>
                  <a:pt x="1770810" y="3816211"/>
                </a:lnTo>
                <a:lnTo>
                  <a:pt x="1550623" y="3739005"/>
                </a:lnTo>
                <a:lnTo>
                  <a:pt x="1341479" y="3651866"/>
                </a:lnTo>
                <a:lnTo>
                  <a:pt x="1144221" y="3555316"/>
                </a:lnTo>
                <a:lnTo>
                  <a:pt x="959691" y="3449875"/>
                </a:lnTo>
                <a:lnTo>
                  <a:pt x="788733" y="3336062"/>
                </a:lnTo>
                <a:lnTo>
                  <a:pt x="632191" y="3214398"/>
                </a:lnTo>
                <a:lnTo>
                  <a:pt x="490908" y="3085402"/>
                </a:lnTo>
                <a:lnTo>
                  <a:pt x="365726" y="2949594"/>
                </a:lnTo>
                <a:lnTo>
                  <a:pt x="257490" y="2807495"/>
                </a:lnTo>
                <a:lnTo>
                  <a:pt x="167042" y="2659624"/>
                </a:lnTo>
                <a:lnTo>
                  <a:pt x="95226" y="2506502"/>
                </a:lnTo>
                <a:lnTo>
                  <a:pt x="42884" y="2348647"/>
                </a:lnTo>
                <a:lnTo>
                  <a:pt x="10861" y="2186581"/>
                </a:lnTo>
                <a:lnTo>
                  <a:pt x="0" y="202082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1728703"/>
            <a:ext cx="4254500" cy="3378671"/>
          </a:xfrm>
          <a:custGeom>
            <a:avLst/>
            <a:gdLst/>
            <a:ahLst/>
            <a:cxnLst/>
            <a:rect l="l" t="t" r="r" b="b"/>
            <a:pathLst>
              <a:path w="4705350" h="4064000">
                <a:moveTo>
                  <a:pt x="0" y="2032000"/>
                </a:moveTo>
                <a:lnTo>
                  <a:pt x="7799" y="1865336"/>
                </a:lnTo>
                <a:lnTo>
                  <a:pt x="30792" y="1702385"/>
                </a:lnTo>
                <a:lnTo>
                  <a:pt x="68375" y="1543668"/>
                </a:lnTo>
                <a:lnTo>
                  <a:pt x="119941" y="1389709"/>
                </a:lnTo>
                <a:lnTo>
                  <a:pt x="184886" y="1241030"/>
                </a:lnTo>
                <a:lnTo>
                  <a:pt x="262603" y="1098154"/>
                </a:lnTo>
                <a:lnTo>
                  <a:pt x="352487" y="961604"/>
                </a:lnTo>
                <a:lnTo>
                  <a:pt x="453932" y="831902"/>
                </a:lnTo>
                <a:lnTo>
                  <a:pt x="566334" y="709573"/>
                </a:lnTo>
                <a:lnTo>
                  <a:pt x="689086" y="595137"/>
                </a:lnTo>
                <a:lnTo>
                  <a:pt x="821583" y="489119"/>
                </a:lnTo>
                <a:lnTo>
                  <a:pt x="963219" y="392041"/>
                </a:lnTo>
                <a:lnTo>
                  <a:pt x="1113390" y="304426"/>
                </a:lnTo>
                <a:lnTo>
                  <a:pt x="1271489" y="226797"/>
                </a:lnTo>
                <a:lnTo>
                  <a:pt x="1436911" y="159676"/>
                </a:lnTo>
                <a:lnTo>
                  <a:pt x="1609051" y="103587"/>
                </a:lnTo>
                <a:lnTo>
                  <a:pt x="1787303" y="59052"/>
                </a:lnTo>
                <a:lnTo>
                  <a:pt x="1971061" y="26593"/>
                </a:lnTo>
                <a:lnTo>
                  <a:pt x="2159720" y="6735"/>
                </a:lnTo>
                <a:lnTo>
                  <a:pt x="2352675" y="0"/>
                </a:lnTo>
                <a:lnTo>
                  <a:pt x="2545629" y="6735"/>
                </a:lnTo>
                <a:lnTo>
                  <a:pt x="2734288" y="26593"/>
                </a:lnTo>
                <a:lnTo>
                  <a:pt x="2918046" y="59052"/>
                </a:lnTo>
                <a:lnTo>
                  <a:pt x="3096298" y="103587"/>
                </a:lnTo>
                <a:lnTo>
                  <a:pt x="3268438" y="159676"/>
                </a:lnTo>
                <a:lnTo>
                  <a:pt x="3433860" y="226797"/>
                </a:lnTo>
                <a:lnTo>
                  <a:pt x="3591959" y="304426"/>
                </a:lnTo>
                <a:lnTo>
                  <a:pt x="3742130" y="392041"/>
                </a:lnTo>
                <a:lnTo>
                  <a:pt x="3883766" y="489119"/>
                </a:lnTo>
                <a:lnTo>
                  <a:pt x="4016263" y="595137"/>
                </a:lnTo>
                <a:lnTo>
                  <a:pt x="4139015" y="709573"/>
                </a:lnTo>
                <a:lnTo>
                  <a:pt x="4251417" y="831902"/>
                </a:lnTo>
                <a:lnTo>
                  <a:pt x="4352862" y="961604"/>
                </a:lnTo>
                <a:lnTo>
                  <a:pt x="4442746" y="1098154"/>
                </a:lnTo>
                <a:lnTo>
                  <a:pt x="4520463" y="1241030"/>
                </a:lnTo>
                <a:lnTo>
                  <a:pt x="4585408" y="1389709"/>
                </a:lnTo>
                <a:lnTo>
                  <a:pt x="4636974" y="1543668"/>
                </a:lnTo>
                <a:lnTo>
                  <a:pt x="4674557" y="1702385"/>
                </a:lnTo>
                <a:lnTo>
                  <a:pt x="4697550" y="1865336"/>
                </a:lnTo>
                <a:lnTo>
                  <a:pt x="4705350" y="2032000"/>
                </a:lnTo>
                <a:lnTo>
                  <a:pt x="4697550" y="2198663"/>
                </a:lnTo>
                <a:lnTo>
                  <a:pt x="4674557" y="2361614"/>
                </a:lnTo>
                <a:lnTo>
                  <a:pt x="4636974" y="2520331"/>
                </a:lnTo>
                <a:lnTo>
                  <a:pt x="4585408" y="2674290"/>
                </a:lnTo>
                <a:lnTo>
                  <a:pt x="4520463" y="2822969"/>
                </a:lnTo>
                <a:lnTo>
                  <a:pt x="4442746" y="2965845"/>
                </a:lnTo>
                <a:lnTo>
                  <a:pt x="4352862" y="3102395"/>
                </a:lnTo>
                <a:lnTo>
                  <a:pt x="4251417" y="3232097"/>
                </a:lnTo>
                <a:lnTo>
                  <a:pt x="4139015" y="3354426"/>
                </a:lnTo>
                <a:lnTo>
                  <a:pt x="4016263" y="3468862"/>
                </a:lnTo>
                <a:lnTo>
                  <a:pt x="3883766" y="3574880"/>
                </a:lnTo>
                <a:lnTo>
                  <a:pt x="3742130" y="3671958"/>
                </a:lnTo>
                <a:lnTo>
                  <a:pt x="3591959" y="3759573"/>
                </a:lnTo>
                <a:lnTo>
                  <a:pt x="3433860" y="3837202"/>
                </a:lnTo>
                <a:lnTo>
                  <a:pt x="3268438" y="3904323"/>
                </a:lnTo>
                <a:lnTo>
                  <a:pt x="3096298" y="3960412"/>
                </a:lnTo>
                <a:lnTo>
                  <a:pt x="2918046" y="4004947"/>
                </a:lnTo>
                <a:lnTo>
                  <a:pt x="2734288" y="4037406"/>
                </a:lnTo>
                <a:lnTo>
                  <a:pt x="2545629" y="4057264"/>
                </a:lnTo>
                <a:lnTo>
                  <a:pt x="2352675" y="4064000"/>
                </a:lnTo>
                <a:lnTo>
                  <a:pt x="2159720" y="4057264"/>
                </a:lnTo>
                <a:lnTo>
                  <a:pt x="1971061" y="4037406"/>
                </a:lnTo>
                <a:lnTo>
                  <a:pt x="1787303" y="4004947"/>
                </a:lnTo>
                <a:lnTo>
                  <a:pt x="1609051" y="3960412"/>
                </a:lnTo>
                <a:lnTo>
                  <a:pt x="1436911" y="3904323"/>
                </a:lnTo>
                <a:lnTo>
                  <a:pt x="1271489" y="3837202"/>
                </a:lnTo>
                <a:lnTo>
                  <a:pt x="1113390" y="3759573"/>
                </a:lnTo>
                <a:lnTo>
                  <a:pt x="963219" y="3671958"/>
                </a:lnTo>
                <a:lnTo>
                  <a:pt x="821583" y="3574880"/>
                </a:lnTo>
                <a:lnTo>
                  <a:pt x="689086" y="3468862"/>
                </a:lnTo>
                <a:lnTo>
                  <a:pt x="566334" y="3354426"/>
                </a:lnTo>
                <a:lnTo>
                  <a:pt x="453932" y="3232097"/>
                </a:lnTo>
                <a:lnTo>
                  <a:pt x="352487" y="3102395"/>
                </a:lnTo>
                <a:lnTo>
                  <a:pt x="262603" y="2965845"/>
                </a:lnTo>
                <a:lnTo>
                  <a:pt x="184886" y="2822969"/>
                </a:lnTo>
                <a:lnTo>
                  <a:pt x="119941" y="2674290"/>
                </a:lnTo>
                <a:lnTo>
                  <a:pt x="68375" y="2520331"/>
                </a:lnTo>
                <a:lnTo>
                  <a:pt x="30792" y="2361614"/>
                </a:lnTo>
                <a:lnTo>
                  <a:pt x="7799" y="2198663"/>
                </a:lnTo>
                <a:lnTo>
                  <a:pt x="0" y="2032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826253" y="1269292"/>
            <a:ext cx="17752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5" dirty="0" err="1">
                <a:solidFill>
                  <a:schemeClr val="bg1"/>
                </a:solidFill>
                <a:latin typeface="Calibri"/>
                <a:cs typeface="Calibri"/>
              </a:rPr>
              <a:t>RatedPlayer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254499" y="1917129"/>
            <a:ext cx="2449521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600" algn="l"/>
              </a:tabLst>
            </a:pPr>
            <a:endParaRPr lang="en-US" sz="18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endParaRPr lang="en-US" sz="18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public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: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copy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constructor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assignment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operator</a:t>
            </a: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constructor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tabLst>
                <a:tab pos="355600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destructor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067631" y="1245714"/>
            <a:ext cx="21736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170" dirty="0" err="1">
                <a:solidFill>
                  <a:schemeClr val="bg1"/>
                </a:solidFill>
                <a:latin typeface="Calibri"/>
                <a:cs typeface="Calibri"/>
              </a:rPr>
              <a:t>TableTennisPlayer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60748" y="2544193"/>
            <a:ext cx="172338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4935" algn="just">
              <a:tabLst>
                <a:tab pos="356235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rating; </a:t>
            </a:r>
          </a:p>
          <a:p>
            <a:pPr marL="12700" marR="114935" algn="just">
              <a:tabLst>
                <a:tab pos="356235" algn="l"/>
              </a:tabLst>
            </a:pP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public:</a:t>
            </a: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RatedPlayer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();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114935" algn="just">
              <a:tabLst>
                <a:tab pos="356235" algn="l"/>
              </a:tabLst>
            </a:pP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cs typeface="Calibri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Rating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();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7931" y="2466488"/>
            <a:ext cx="19087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Protected: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    bool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cs typeface="Calibri"/>
              </a:rPr>
              <a:t>hasTable</a:t>
            </a:r>
            <a:r>
              <a:rPr lang="en-US" altLang="zh-CN" sz="16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public: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    void Name()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cs typeface="Calibri"/>
              </a:rPr>
              <a:t>const</a:t>
            </a:r>
            <a:r>
              <a:rPr lang="en-US" altLang="zh-CN" sz="16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private:</a:t>
            </a:r>
          </a:p>
          <a:p>
            <a:pPr marL="12700">
              <a:tabLst>
                <a:tab pos="355600" algn="l"/>
              </a:tabLs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cs typeface="Calibri"/>
              </a:rPr>
              <a:t>    string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cs typeface="Calibri"/>
              </a:rPr>
              <a:t>firstname</a:t>
            </a:r>
            <a:r>
              <a:rPr lang="en-US" altLang="zh-CN" sz="1600" dirty="0" smtClean="0">
                <a:solidFill>
                  <a:schemeClr val="bg1"/>
                </a:solidFill>
                <a:latin typeface="Calibri"/>
                <a:cs typeface="Calibri"/>
              </a:rPr>
              <a:t>;</a:t>
            </a:r>
            <a:endParaRPr lang="en-US" altLang="zh-CN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4979" y="4148509"/>
            <a:ext cx="2423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spc="-5" dirty="0">
                <a:solidFill>
                  <a:srgbClr val="FFFF00"/>
                </a:solidFill>
                <a:latin typeface="Calibri"/>
                <a:cs typeface="Calibri"/>
              </a:rPr>
              <a:t>no</a:t>
            </a:r>
            <a:r>
              <a:rPr lang="en-US" altLang="zh-CN" sz="1800" dirty="0">
                <a:solidFill>
                  <a:srgbClr val="FFFF00"/>
                </a:solidFill>
                <a:latin typeface="Calibri"/>
                <a:cs typeface="Calibri"/>
              </a:rPr>
              <a:t>t </a:t>
            </a:r>
            <a:r>
              <a:rPr lang="en-US" altLang="zh-CN" sz="1800" spc="-5" dirty="0">
                <a:solidFill>
                  <a:srgbClr val="FFFF00"/>
                </a:solidFill>
                <a:latin typeface="Calibri"/>
                <a:cs typeface="Calibri"/>
              </a:rPr>
              <a:t>(di</a:t>
            </a:r>
            <a:r>
              <a:rPr lang="en-US" altLang="zh-CN" sz="1800" spc="-35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lang="en-US" altLang="zh-CN" sz="1800" spc="-15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altLang="zh-CN" sz="18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altLang="zh-CN" sz="1800" dirty="0">
                <a:solidFill>
                  <a:srgbClr val="FFFF00"/>
                </a:solidFill>
                <a:latin typeface="Calibri"/>
                <a:cs typeface="Calibri"/>
              </a:rPr>
              <a:t>tly)</a:t>
            </a:r>
            <a:r>
              <a:rPr lang="en-US" altLang="zh-CN" sz="1800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altLang="zh-CN" sz="1800" spc="-15" dirty="0" smtClean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lang="en-US" altLang="zh-CN" sz="1800" spc="-10" dirty="0" smtClean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altLang="zh-CN" sz="1800" spc="-15" dirty="0" smtClean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altLang="zh-CN" sz="1800" spc="-10" dirty="0" smtClean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lang="en-US" altLang="zh-CN" sz="1800" spc="-5" dirty="0" smtClean="0">
                <a:solidFill>
                  <a:srgbClr val="FFFF00"/>
                </a:solidFill>
                <a:latin typeface="Calibri"/>
                <a:cs typeface="Calibri"/>
              </a:rPr>
              <a:t>ssible by derived class</a:t>
            </a:r>
            <a:endParaRPr lang="en-US" altLang="zh-CN" sz="1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880916" y="4206186"/>
            <a:ext cx="2312058" cy="588654"/>
          </a:xfrm>
          <a:prstGeom prst="wedgeRoundRectCallout">
            <a:avLst>
              <a:gd name="adj1" fmla="val -18169"/>
              <a:gd name="adj2" fmla="val -75130"/>
              <a:gd name="adj3" fmla="val 1666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435241" y="3487038"/>
            <a:ext cx="1686666" cy="54911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424106" y="3302876"/>
            <a:ext cx="2005121" cy="10701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4369795" y="4537275"/>
            <a:ext cx="2312058" cy="588654"/>
          </a:xfrm>
          <a:prstGeom prst="wedgeRoundRectCallout">
            <a:avLst>
              <a:gd name="adj1" fmla="val -18169"/>
              <a:gd name="adj2" fmla="val -7513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Cannot be inherited but can be invoked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r>
              <a:rPr lang="en-US" altLang="zh-CN" sz="2000" dirty="0" smtClean="0"/>
              <a:t>(1)A </a:t>
            </a:r>
            <a:r>
              <a:rPr lang="en-US" altLang="zh-CN" sz="2000" dirty="0"/>
              <a:t>derived-class object can use base-class methods, provided that the </a:t>
            </a:r>
            <a:r>
              <a:rPr lang="en-US" altLang="zh-CN" sz="2000" dirty="0" smtClean="0"/>
              <a:t>methods are </a:t>
            </a:r>
            <a:r>
              <a:rPr lang="en-US" altLang="zh-CN" sz="2000" dirty="0"/>
              <a:t>not private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For example: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5" name="文本占位符 4"/>
          <p:cNvSpPr txBox="1">
            <a:spLocks/>
          </p:cNvSpPr>
          <p:nvPr/>
        </p:nvSpPr>
        <p:spPr>
          <a:xfrm>
            <a:off x="245433" y="3010086"/>
            <a:ext cx="6474231" cy="1073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lnSpc>
                <a:spcPct val="200000"/>
              </a:lnSpc>
              <a:buNone/>
            </a:pPr>
            <a:r>
              <a:rPr lang="en-US" altLang="zh-CN" sz="1800" dirty="0" err="1">
                <a:solidFill>
                  <a:schemeClr val="tx1"/>
                </a:solidFill>
              </a:rPr>
              <a:t>RatedPlayer</a:t>
            </a:r>
            <a:r>
              <a:rPr lang="en-US" altLang="zh-CN" sz="1800" dirty="0">
                <a:solidFill>
                  <a:schemeClr val="tx1"/>
                </a:solidFill>
              </a:rPr>
              <a:t> rplayer1(1140, "Mallory", "Duck", true</a:t>
            </a:r>
            <a:r>
              <a:rPr lang="en-US" altLang="zh-CN" sz="1800" dirty="0" smtClean="0">
                <a:solidFill>
                  <a:schemeClr val="tx1"/>
                </a:solidFill>
              </a:rPr>
              <a:t>);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9535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rplayer1.Name(); // derived object uses base method</a:t>
            </a:r>
          </a:p>
        </p:txBody>
      </p:sp>
    </p:spTree>
    <p:extLst>
      <p:ext uri="{BB962C8B-B14F-4D97-AF65-F5344CB8AC3E}">
        <p14:creationId xmlns:p14="http://schemas.microsoft.com/office/powerpoint/2010/main" val="34629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r>
              <a:rPr lang="en-US" altLang="zh-CN" sz="2000" dirty="0" smtClean="0"/>
              <a:t>(2)A </a:t>
            </a:r>
            <a:r>
              <a:rPr lang="en-US" altLang="zh-CN" sz="2000" dirty="0"/>
              <a:t>base-class pointer can point to a </a:t>
            </a:r>
            <a:r>
              <a:rPr lang="en-US" altLang="zh-CN" sz="2000" dirty="0" smtClean="0"/>
              <a:t>derived-class </a:t>
            </a:r>
            <a:r>
              <a:rPr lang="en-US" altLang="zh-CN" sz="2000" dirty="0"/>
              <a:t>object without an explicit type </a:t>
            </a:r>
            <a:r>
              <a:rPr lang="en-US" altLang="zh-CN" sz="2000" dirty="0" smtClean="0"/>
              <a:t>cast: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For example: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 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5" name="文本占位符 4"/>
          <p:cNvSpPr txBox="1">
            <a:spLocks/>
          </p:cNvSpPr>
          <p:nvPr/>
        </p:nvSpPr>
        <p:spPr>
          <a:xfrm>
            <a:off x="221785" y="2899728"/>
            <a:ext cx="6474231" cy="155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tx1"/>
                </a:solidFill>
              </a:rPr>
              <a:t>RatedPlayer</a:t>
            </a:r>
            <a:r>
              <a:rPr lang="en-US" altLang="zh-CN" sz="1800" dirty="0">
                <a:solidFill>
                  <a:schemeClr val="tx1"/>
                </a:solidFill>
              </a:rPr>
              <a:t> rplayer1(1140, "Mallory", "Duck", true);</a:t>
            </a:r>
          </a:p>
          <a:p>
            <a:pPr marL="109535" indent="0">
              <a:lnSpc>
                <a:spcPct val="150000"/>
              </a:lnSpc>
              <a:buNone/>
            </a:pPr>
            <a:r>
              <a:rPr lang="en-US" altLang="zh-CN" sz="1800" dirty="0" err="1" smtClean="0">
                <a:solidFill>
                  <a:schemeClr val="tx1"/>
                </a:solidFill>
              </a:rPr>
              <a:t>TableTennisPlayer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* </a:t>
            </a:r>
            <a:r>
              <a:rPr lang="en-US" altLang="zh-CN" sz="1800" dirty="0" err="1">
                <a:solidFill>
                  <a:schemeClr val="tx1"/>
                </a:solidFill>
              </a:rPr>
              <a:t>pt</a:t>
            </a:r>
            <a:r>
              <a:rPr lang="en-US" altLang="zh-CN" sz="1800" dirty="0">
                <a:solidFill>
                  <a:schemeClr val="tx1"/>
                </a:solidFill>
              </a:rPr>
              <a:t> = &amp;</a:t>
            </a:r>
            <a:r>
              <a:rPr lang="en-US" altLang="zh-CN" sz="1800" dirty="0" err="1">
                <a:solidFill>
                  <a:schemeClr val="tx1"/>
                </a:solidFill>
              </a:rPr>
              <a:t>rplayer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pPr marL="109535" indent="0">
              <a:lnSpc>
                <a:spcPct val="150000"/>
              </a:lnSpc>
              <a:buNone/>
            </a:pPr>
            <a:r>
              <a:rPr lang="en-US" altLang="zh-CN" sz="1800" dirty="0" err="1" smtClean="0">
                <a:solidFill>
                  <a:schemeClr val="tx1"/>
                </a:solidFill>
              </a:rPr>
              <a:t>pt</a:t>
            </a:r>
            <a:r>
              <a:rPr lang="en-US" altLang="zh-CN" sz="1800" dirty="0" smtClean="0">
                <a:solidFill>
                  <a:schemeClr val="tx1"/>
                </a:solidFill>
              </a:rPr>
              <a:t>-</a:t>
            </a:r>
            <a:r>
              <a:rPr lang="en-US" altLang="zh-CN" sz="1800" dirty="0">
                <a:solidFill>
                  <a:schemeClr val="tx1"/>
                </a:solidFill>
              </a:rPr>
              <a:t>&gt;Name(); // invoke Name() with pointer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r>
              <a:rPr lang="en-US" altLang="zh-CN" sz="2000" dirty="0" smtClean="0"/>
              <a:t>(3)A </a:t>
            </a:r>
            <a:r>
              <a:rPr lang="en-US" altLang="zh-CN" sz="2000" dirty="0"/>
              <a:t>base-class reference can refer to </a:t>
            </a:r>
            <a:r>
              <a:rPr lang="en-US" altLang="zh-CN" sz="2000" dirty="0" smtClean="0"/>
              <a:t>a derived-class </a:t>
            </a:r>
            <a:r>
              <a:rPr lang="en-US" altLang="zh-CN" sz="2000" dirty="0"/>
              <a:t>object without an explicit type cast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For example:</a:t>
            </a:r>
          </a:p>
          <a:p>
            <a:pPr marL="109535" indent="0">
              <a:buNone/>
            </a:pPr>
            <a:r>
              <a:rPr lang="en-US" altLang="zh-CN" sz="2000" dirty="0" smtClean="0"/>
              <a:t>    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2" name="矩形 1"/>
          <p:cNvSpPr/>
          <p:nvPr/>
        </p:nvSpPr>
        <p:spPr>
          <a:xfrm>
            <a:off x="826253" y="4352996"/>
            <a:ext cx="5548584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NOTE: A </a:t>
            </a:r>
            <a:r>
              <a:rPr lang="en-US" altLang="zh-CN" sz="2000" dirty="0"/>
              <a:t>base-class pointer or reference can just invoke base-class </a:t>
            </a:r>
            <a:r>
              <a:rPr lang="en-US" altLang="zh-CN" sz="2000" dirty="0" smtClean="0"/>
              <a:t>methods.</a:t>
            </a:r>
            <a:endParaRPr lang="zh-CN" altLang="en-US" sz="2000" dirty="0"/>
          </a:p>
        </p:txBody>
      </p:sp>
      <p:sp>
        <p:nvSpPr>
          <p:cNvPr id="5" name="文本占位符 4"/>
          <p:cNvSpPr txBox="1">
            <a:spLocks/>
          </p:cNvSpPr>
          <p:nvPr/>
        </p:nvSpPr>
        <p:spPr>
          <a:xfrm>
            <a:off x="252008" y="2908348"/>
            <a:ext cx="6474231" cy="1382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tx1"/>
                </a:solidFill>
              </a:rPr>
              <a:t>RatedPlayer</a:t>
            </a:r>
            <a:r>
              <a:rPr lang="en-US" altLang="zh-CN" sz="1800" dirty="0">
                <a:solidFill>
                  <a:schemeClr val="tx1"/>
                </a:solidFill>
              </a:rPr>
              <a:t> rplayer1(1140, "Mallory", "Duck", true);</a:t>
            </a:r>
          </a:p>
          <a:p>
            <a:pPr marL="109535" indent="0">
              <a:lnSpc>
                <a:spcPct val="150000"/>
              </a:lnSpc>
              <a:buNone/>
            </a:pPr>
            <a:r>
              <a:rPr lang="en-US" altLang="zh-CN" sz="1800" dirty="0" err="1" smtClean="0">
                <a:solidFill>
                  <a:schemeClr val="tx1"/>
                </a:solidFill>
              </a:rPr>
              <a:t>TableTennisPlayer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&amp; </a:t>
            </a:r>
            <a:r>
              <a:rPr lang="en-US" altLang="zh-CN" sz="1800" dirty="0" err="1">
                <a:solidFill>
                  <a:schemeClr val="tx1"/>
                </a:solidFill>
              </a:rPr>
              <a:t>rt</a:t>
            </a:r>
            <a:r>
              <a:rPr lang="en-US" altLang="zh-CN" sz="1800" dirty="0">
                <a:solidFill>
                  <a:schemeClr val="tx1"/>
                </a:solidFill>
              </a:rPr>
              <a:t> = </a:t>
            </a:r>
            <a:r>
              <a:rPr lang="en-US" altLang="zh-CN" sz="1800" dirty="0" err="1">
                <a:solidFill>
                  <a:schemeClr val="tx1"/>
                </a:solidFill>
              </a:rPr>
              <a:t>rplayer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pPr marL="109535" indent="0">
              <a:lnSpc>
                <a:spcPct val="150000"/>
              </a:lnSpc>
              <a:buNone/>
            </a:pPr>
            <a:r>
              <a:rPr lang="en-US" altLang="zh-CN" sz="1800" dirty="0" err="1" smtClean="0">
                <a:solidFill>
                  <a:schemeClr val="tx1"/>
                </a:solidFill>
              </a:rPr>
              <a:t>rt.Name</a:t>
            </a:r>
            <a:r>
              <a:rPr lang="en-US" altLang="zh-CN" sz="1800" dirty="0">
                <a:solidFill>
                  <a:schemeClr val="tx1"/>
                </a:solidFill>
              </a:rPr>
              <a:t>(); // invoke Name() with reference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r>
              <a:rPr lang="en-US" altLang="zh-CN" sz="2000" dirty="0" smtClean="0"/>
              <a:t>The relations (2) and (3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are </a:t>
            </a:r>
            <a:r>
              <a:rPr lang="en-US" altLang="zh-CN" sz="2000" dirty="0"/>
              <a:t>so-called </a:t>
            </a:r>
            <a:r>
              <a:rPr lang="en-US" altLang="zh-CN" sz="2000" i="1" dirty="0" smtClean="0">
                <a:solidFill>
                  <a:srgbClr val="FFFF00"/>
                </a:solidFill>
              </a:rPr>
              <a:t>the </a:t>
            </a:r>
            <a:r>
              <a:rPr lang="en-US" altLang="zh-CN" sz="2000" i="1" dirty="0">
                <a:solidFill>
                  <a:srgbClr val="FFFF00"/>
                </a:solidFill>
              </a:rPr>
              <a:t>reference compatibility </a:t>
            </a:r>
            <a:r>
              <a:rPr lang="en-US" altLang="zh-CN" sz="2000" i="1" dirty="0" smtClean="0">
                <a:solidFill>
                  <a:srgbClr val="FFFF00"/>
                </a:solidFill>
              </a:rPr>
              <a:t>property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2" name="圆角矩形 1"/>
          <p:cNvSpPr/>
          <p:nvPr/>
        </p:nvSpPr>
        <p:spPr>
          <a:xfrm>
            <a:off x="3972910" y="2238704"/>
            <a:ext cx="1868214" cy="26093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64572" y="2427890"/>
            <a:ext cx="143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Derived object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345370" y="3376617"/>
            <a:ext cx="1273066" cy="138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 object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93507" y="2238704"/>
            <a:ext cx="210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Derived class</a:t>
            </a: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object name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0105" y="2918618"/>
            <a:ext cx="210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</a:rPr>
              <a:t>Derived class pointer/reference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231525" y="3138738"/>
            <a:ext cx="678322" cy="78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118019" y="2521813"/>
            <a:ext cx="7918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26705" y="3882615"/>
            <a:ext cx="2167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Base class pointer/reference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pointing to derived object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231525" y="4188715"/>
            <a:ext cx="10961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64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r>
              <a:rPr lang="en-US" altLang="zh-CN" sz="2000" dirty="0"/>
              <a:t>When one </a:t>
            </a:r>
            <a:r>
              <a:rPr lang="en-US" altLang="zh-CN" sz="2000" dirty="0" smtClean="0"/>
              <a:t>new class </a:t>
            </a:r>
            <a:r>
              <a:rPr lang="en-US" altLang="zh-CN" sz="2000" dirty="0"/>
              <a:t>inherits from </a:t>
            </a:r>
            <a:r>
              <a:rPr lang="en-US" altLang="zh-CN" sz="2000" dirty="0" smtClean="0"/>
              <a:t>another old one, </a:t>
            </a:r>
          </a:p>
          <a:p>
            <a:r>
              <a:rPr lang="en-US" altLang="zh-CN" sz="2000" dirty="0" smtClean="0"/>
              <a:t>they are called: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Class Inheritance</a:t>
            </a:r>
            <a:endParaRPr sz="17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81238"/>
              </p:ext>
            </p:extLst>
          </p:nvPr>
        </p:nvGraphicFramePr>
        <p:xfrm>
          <a:off x="938049" y="2411468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20968927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86113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old class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new class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2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 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535" indent="0" algn="ctr">
                        <a:buNone/>
                      </a:pPr>
                      <a:r>
                        <a:rPr lang="en-US" altLang="zh-CN" sz="1800" dirty="0" smtClean="0"/>
                        <a:t>derived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 parent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535" indent="0" algn="ctr">
                        <a:buNone/>
                      </a:pPr>
                      <a:r>
                        <a:rPr lang="en-US" altLang="zh-CN" sz="1800" dirty="0" smtClean="0"/>
                        <a:t>child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5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 superclass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subclass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1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3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r>
              <a:rPr lang="en-US" altLang="zh-CN" sz="2000" dirty="0" smtClean="0"/>
              <a:t>The relations (2) and (3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are </a:t>
            </a:r>
            <a:r>
              <a:rPr lang="en-US" altLang="zh-CN" sz="2000" dirty="0"/>
              <a:t>so-called </a:t>
            </a:r>
            <a:r>
              <a:rPr lang="en-US" altLang="zh-CN" sz="2000" i="1" dirty="0" smtClean="0">
                <a:solidFill>
                  <a:srgbClr val="FFFF00"/>
                </a:solidFill>
              </a:rPr>
              <a:t>the </a:t>
            </a:r>
            <a:r>
              <a:rPr lang="en-US" altLang="zh-CN" sz="2000" i="1" dirty="0">
                <a:solidFill>
                  <a:srgbClr val="FFFF00"/>
                </a:solidFill>
              </a:rPr>
              <a:t>reference compatibility </a:t>
            </a:r>
            <a:r>
              <a:rPr lang="en-US" altLang="zh-CN" sz="2000" i="1" dirty="0" smtClean="0">
                <a:solidFill>
                  <a:srgbClr val="FFFF00"/>
                </a:solidFill>
              </a:rPr>
              <a:t>property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(a)Ordinarily</a:t>
            </a:r>
            <a:r>
              <a:rPr lang="en-US" altLang="zh-CN" sz="2000" dirty="0"/>
              <a:t>, C++ requires that references and pointer types match the assigned </a:t>
            </a:r>
            <a:r>
              <a:rPr lang="en-US" altLang="zh-CN" sz="2000" dirty="0" smtClean="0"/>
              <a:t>types, but </a:t>
            </a:r>
            <a:r>
              <a:rPr lang="en-US" altLang="zh-CN" sz="2000" dirty="0"/>
              <a:t>this rule is relaxed for </a:t>
            </a:r>
            <a:r>
              <a:rPr lang="en-US" altLang="zh-CN" sz="2000" dirty="0" smtClean="0"/>
              <a:t>public inheritance</a:t>
            </a:r>
            <a:r>
              <a:rPr lang="en-US" altLang="zh-CN" sz="2000" dirty="0"/>
              <a:t>. </a:t>
            </a:r>
            <a:endParaRPr lang="en-US" altLang="zh-CN" sz="2000" dirty="0" smtClean="0"/>
          </a:p>
          <a:p>
            <a:r>
              <a:rPr lang="en-US" altLang="zh-CN" sz="2000" dirty="0" smtClean="0"/>
              <a:t>(b)The </a:t>
            </a:r>
            <a:r>
              <a:rPr lang="en-US" altLang="zh-CN" sz="2000" dirty="0"/>
              <a:t>rule relaxation is just </a:t>
            </a:r>
            <a:r>
              <a:rPr lang="en-US" altLang="zh-CN" sz="2000" dirty="0">
                <a:solidFill>
                  <a:srgbClr val="FFFF00"/>
                </a:solidFill>
              </a:rPr>
              <a:t>in one direction</a:t>
            </a:r>
            <a:r>
              <a:rPr lang="en-US" altLang="zh-CN" sz="2000" dirty="0"/>
              <a:t>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2827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>
                <a:solidFill>
                  <a:srgbClr val="FFFF00"/>
                </a:solidFill>
              </a:rPr>
              <a:t>reference compatibility </a:t>
            </a:r>
            <a:r>
              <a:rPr lang="en-US" altLang="zh-CN" sz="2000" dirty="0" smtClean="0">
                <a:solidFill>
                  <a:srgbClr val="FFFF00"/>
                </a:solidFill>
              </a:rPr>
              <a:t>property </a:t>
            </a:r>
            <a:r>
              <a:rPr lang="en-US" altLang="zh-CN" sz="2000" dirty="0" smtClean="0"/>
              <a:t>has some </a:t>
            </a:r>
            <a:r>
              <a:rPr lang="en-US" altLang="zh-CN" sz="2000" dirty="0"/>
              <a:t>interesting consequences.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(a)Functions </a:t>
            </a:r>
            <a:r>
              <a:rPr lang="en-US" altLang="zh-CN" sz="2000" dirty="0">
                <a:solidFill>
                  <a:srgbClr val="00B050"/>
                </a:solidFill>
              </a:rPr>
              <a:t>defined with base-class reference </a:t>
            </a:r>
            <a:r>
              <a:rPr lang="en-US" altLang="zh-CN" sz="2000" dirty="0" smtClean="0">
                <a:solidFill>
                  <a:srgbClr val="00B050"/>
                </a:solidFill>
              </a:rPr>
              <a:t>or pointer </a:t>
            </a:r>
            <a:r>
              <a:rPr lang="en-US" altLang="zh-CN" sz="2000" dirty="0">
                <a:solidFill>
                  <a:srgbClr val="00B050"/>
                </a:solidFill>
              </a:rPr>
              <a:t>arguments can be used with either base-class or derived-class objects.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For example: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5" name="文本占位符 4"/>
          <p:cNvSpPr txBox="1">
            <a:spLocks/>
          </p:cNvSpPr>
          <p:nvPr/>
        </p:nvSpPr>
        <p:spPr>
          <a:xfrm>
            <a:off x="315070" y="3599769"/>
            <a:ext cx="6474231" cy="1382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void Show(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rgbClr val="00B0F0"/>
                </a:solidFill>
              </a:rPr>
              <a:t>TableTennisPlayer</a:t>
            </a:r>
            <a:r>
              <a:rPr lang="en-US" altLang="zh-CN" sz="1800" dirty="0">
                <a:solidFill>
                  <a:srgbClr val="00B0F0"/>
                </a:solidFill>
              </a:rPr>
              <a:t> &amp;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rt</a:t>
            </a:r>
            <a:r>
              <a:rPr lang="en-US" altLang="zh-CN" sz="1800" dirty="0" smtClean="0">
                <a:solidFill>
                  <a:schemeClr val="tx1"/>
                </a:solidFill>
              </a:rPr>
              <a:t>);</a:t>
            </a:r>
          </a:p>
          <a:p>
            <a:pPr marL="109535" indent="0">
              <a:lnSpc>
                <a:spcPct val="100000"/>
              </a:lnSpc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109535" indent="0">
              <a:lnSpc>
                <a:spcPct val="100000"/>
              </a:lnSpc>
              <a:buNone/>
            </a:pPr>
            <a:r>
              <a:rPr lang="en-US" altLang="zh-CN" sz="1800" dirty="0" err="1" smtClean="0">
                <a:solidFill>
                  <a:srgbClr val="00B050"/>
                </a:solidFill>
              </a:rPr>
              <a:t>RatedPlayer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rplayer1</a:t>
            </a:r>
            <a:r>
              <a:rPr lang="en-US" altLang="zh-CN" sz="1800" dirty="0" smtClean="0">
                <a:solidFill>
                  <a:schemeClr val="tx1"/>
                </a:solidFill>
              </a:rPr>
              <a:t>(1140, "Mallory", "Duck", true);</a:t>
            </a:r>
          </a:p>
          <a:p>
            <a:pPr marL="109535" indent="0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Show(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rplayer1</a:t>
            </a:r>
            <a:r>
              <a:rPr lang="en-US" altLang="zh-CN" sz="1800" dirty="0" smtClean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63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/>
              <a:t>reference compatibility </a:t>
            </a:r>
            <a:r>
              <a:rPr lang="en-US" altLang="zh-CN" sz="2000" dirty="0" smtClean="0"/>
              <a:t>property has some </a:t>
            </a:r>
            <a:r>
              <a:rPr lang="en-US" altLang="zh-CN" sz="2000" dirty="0"/>
              <a:t>interesting consequences.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(b)It allows </a:t>
            </a:r>
            <a:r>
              <a:rPr lang="en-US" altLang="zh-CN" sz="2000" dirty="0">
                <a:solidFill>
                  <a:srgbClr val="00B050"/>
                </a:solidFill>
              </a:rPr>
              <a:t>you to initialize a base-class object </a:t>
            </a:r>
            <a:r>
              <a:rPr lang="en-US" altLang="zh-CN" sz="2000" dirty="0" smtClean="0">
                <a:solidFill>
                  <a:srgbClr val="00B050"/>
                </a:solidFill>
              </a:rPr>
              <a:t>to a </a:t>
            </a:r>
            <a:r>
              <a:rPr lang="en-US" altLang="zh-CN" sz="2000" dirty="0">
                <a:solidFill>
                  <a:srgbClr val="00B050"/>
                </a:solidFill>
              </a:rPr>
              <a:t>derived-class object, although somewhat indirectly.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For example:</a:t>
            </a:r>
            <a:endParaRPr lang="en-US" altLang="zh-CN" sz="2000" dirty="0"/>
          </a:p>
          <a:p>
            <a:pPr marL="109535" indent="0">
              <a:buNone/>
            </a:pPr>
            <a:r>
              <a:rPr lang="en-US" altLang="zh-CN" sz="2000" dirty="0" smtClean="0"/>
              <a:t>    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Special Relationships Between Derived and Base Classes</a:t>
            </a:r>
            <a:endParaRPr sz="1700" dirty="0"/>
          </a:p>
        </p:txBody>
      </p:sp>
      <p:sp>
        <p:nvSpPr>
          <p:cNvPr id="5" name="文本占位符 4"/>
          <p:cNvSpPr txBox="1">
            <a:spLocks/>
          </p:cNvSpPr>
          <p:nvPr/>
        </p:nvSpPr>
        <p:spPr>
          <a:xfrm>
            <a:off x="315070" y="3373820"/>
            <a:ext cx="6474231" cy="12304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335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783" marR="0" lvl="1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675" marR="0" lvl="2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566" marR="0" lvl="3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457" marR="0" lvl="4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348" marR="0" lvl="5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240" marR="0" lvl="6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132" marR="0" lvl="7" indent="-22383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023" marR="0" lvl="8" indent="-22383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9535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rgbClr val="00B050"/>
                </a:solidFill>
              </a:rPr>
              <a:t>RatedPlayer</a:t>
            </a:r>
            <a:r>
              <a:rPr lang="en-US" altLang="zh-CN" sz="1800" dirty="0">
                <a:solidFill>
                  <a:srgbClr val="00B050"/>
                </a:solidFill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olaf1</a:t>
            </a:r>
            <a:r>
              <a:rPr lang="en-US" altLang="zh-CN" sz="1800" dirty="0">
                <a:solidFill>
                  <a:schemeClr val="tx1"/>
                </a:solidFill>
              </a:rPr>
              <a:t>(1840, "Olaf", "Loaf", true);</a:t>
            </a:r>
          </a:p>
          <a:p>
            <a:pPr marL="109535" indent="0">
              <a:lnSpc>
                <a:spcPct val="100000"/>
              </a:lnSpc>
              <a:buNone/>
            </a:pPr>
            <a:r>
              <a:rPr lang="en-US" altLang="zh-CN" sz="1800" dirty="0" err="1" smtClean="0">
                <a:solidFill>
                  <a:srgbClr val="00B0F0"/>
                </a:solidFill>
              </a:rPr>
              <a:t>TableTennisPlayer</a:t>
            </a:r>
            <a:r>
              <a:rPr lang="en-US" altLang="zh-CN" sz="1800" dirty="0" smtClean="0">
                <a:solidFill>
                  <a:srgbClr val="00B0F0"/>
                </a:solidFill>
              </a:rPr>
              <a:t> </a:t>
            </a:r>
            <a:r>
              <a:rPr lang="en-US" altLang="zh-CN" sz="1800" dirty="0">
                <a:solidFill>
                  <a:srgbClr val="00B0F0"/>
                </a:solidFill>
              </a:rPr>
              <a:t>olaf2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00B050"/>
                </a:solidFill>
              </a:rPr>
              <a:t>olaf1</a:t>
            </a:r>
            <a:r>
              <a:rPr lang="en-US" altLang="zh-CN" sz="18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213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r>
              <a:rPr lang="en-US" altLang="zh-CN" sz="2000" dirty="0">
                <a:solidFill>
                  <a:srgbClr val="00B050"/>
                </a:solidFill>
              </a:rPr>
              <a:t>Public inheritance </a:t>
            </a:r>
            <a:r>
              <a:rPr lang="en-US" altLang="zh-CN" sz="2000" dirty="0"/>
              <a:t>is the </a:t>
            </a:r>
            <a:r>
              <a:rPr lang="en-US" altLang="zh-CN" sz="2000" dirty="0">
                <a:solidFill>
                  <a:srgbClr val="00B050"/>
                </a:solidFill>
              </a:rPr>
              <a:t>most common i</a:t>
            </a:r>
            <a:r>
              <a:rPr lang="en-US" altLang="zh-CN" sz="2000" dirty="0" smtClean="0">
                <a:solidFill>
                  <a:srgbClr val="00B050"/>
                </a:solidFill>
              </a:rPr>
              <a:t>nheritance </a:t>
            </a:r>
            <a:r>
              <a:rPr lang="en-US" altLang="zh-CN" sz="2000" dirty="0" smtClean="0"/>
              <a:t>form</a:t>
            </a:r>
            <a:r>
              <a:rPr lang="en-US" altLang="zh-CN" sz="2000" dirty="0"/>
              <a:t>, and it models an 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is-a</a:t>
            </a:r>
            <a:r>
              <a:rPr lang="en-US" altLang="zh-CN" sz="2000" dirty="0" smtClean="0"/>
              <a:t> relationship.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Essentially, </a:t>
            </a:r>
          </a:p>
          <a:p>
            <a:r>
              <a:rPr lang="en-US" altLang="zh-CN" sz="2000" dirty="0" smtClean="0"/>
              <a:t>(1)This </a:t>
            </a:r>
            <a:r>
              <a:rPr lang="en-US" altLang="zh-CN" sz="2000" dirty="0"/>
              <a:t>is shorthand for saying that an object of a derived class should also be </a:t>
            </a:r>
            <a:r>
              <a:rPr lang="en-US" altLang="zh-CN" sz="2000" dirty="0" smtClean="0"/>
              <a:t>an object </a:t>
            </a:r>
            <a:r>
              <a:rPr lang="en-US" altLang="zh-CN" sz="2000" dirty="0"/>
              <a:t>of the base class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(2)Anything </a:t>
            </a:r>
            <a:r>
              <a:rPr lang="en-US" altLang="zh-CN" sz="2000" dirty="0"/>
              <a:t>you do with a base-class object, you should be able to </a:t>
            </a:r>
            <a:r>
              <a:rPr lang="en-US" altLang="zh-CN" sz="2000" dirty="0" smtClean="0"/>
              <a:t>do with </a:t>
            </a:r>
            <a:r>
              <a:rPr lang="en-US" altLang="zh-CN" sz="2000" dirty="0"/>
              <a:t>a derived-class object.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755184" y="118608"/>
            <a:ext cx="6162037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Public Inheritance</a:t>
            </a:r>
            <a:r>
              <a:rPr lang="en-US" altLang="zh-CN" sz="2400" dirty="0"/>
              <a:t>: An </a:t>
            </a:r>
            <a:r>
              <a:rPr lang="en-US" altLang="zh-CN" sz="2400" i="1" dirty="0"/>
              <a:t>Is-a</a:t>
            </a:r>
            <a:r>
              <a:rPr lang="en-US" altLang="zh-CN" sz="2400" dirty="0"/>
              <a:t> Relationship</a:t>
            </a:r>
            <a:endParaRPr sz="1700" dirty="0"/>
          </a:p>
        </p:txBody>
      </p:sp>
      <p:sp>
        <p:nvSpPr>
          <p:cNvPr id="2" name="矩形 1"/>
          <p:cNvSpPr/>
          <p:nvPr/>
        </p:nvSpPr>
        <p:spPr>
          <a:xfrm>
            <a:off x="4095898" y="2244442"/>
            <a:ext cx="2133918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A </a:t>
            </a:r>
            <a:r>
              <a:rPr lang="en-US" altLang="zh-CN" sz="1800" dirty="0"/>
              <a:t>banana </a:t>
            </a:r>
            <a:r>
              <a:rPr lang="en-US" altLang="zh-CN" sz="1800" b="1" i="1" dirty="0">
                <a:solidFill>
                  <a:srgbClr val="FFFF00"/>
                </a:solidFill>
              </a:rPr>
              <a:t>is a</a:t>
            </a:r>
            <a:r>
              <a:rPr lang="en-US" altLang="zh-CN" sz="1800" dirty="0"/>
              <a:t> fruit.</a:t>
            </a:r>
          </a:p>
        </p:txBody>
      </p:sp>
    </p:spTree>
    <p:extLst>
      <p:ext uri="{BB962C8B-B14F-4D97-AF65-F5344CB8AC3E}">
        <p14:creationId xmlns:p14="http://schemas.microsoft.com/office/powerpoint/2010/main" val="16877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r>
              <a:rPr lang="en-US" altLang="zh-CN" sz="2000" dirty="0" smtClean="0"/>
              <a:t>It’s more accurate to </a:t>
            </a:r>
            <a:r>
              <a:rPr lang="en-US" altLang="zh-CN" sz="2000" dirty="0"/>
              <a:t>describe the relationship as an </a:t>
            </a:r>
            <a:r>
              <a:rPr lang="en-US" altLang="zh-CN" sz="2000" i="1" dirty="0">
                <a:solidFill>
                  <a:srgbClr val="00B050"/>
                </a:solidFill>
              </a:rPr>
              <a:t>is-a-kind-of</a:t>
            </a:r>
            <a:r>
              <a:rPr lang="en-US" altLang="zh-CN" sz="2000" dirty="0"/>
              <a:t> relationship, </a:t>
            </a:r>
            <a:r>
              <a:rPr lang="en-US" altLang="zh-CN" sz="2000" dirty="0" smtClean="0"/>
              <a:t>because </a:t>
            </a:r>
            <a:r>
              <a:rPr lang="en-US" altLang="zh-CN" sz="2000" dirty="0"/>
              <a:t>the derived class can add features</a:t>
            </a:r>
            <a:r>
              <a:rPr lang="en-US" altLang="zh-CN" sz="2000" dirty="0" smtClean="0"/>
              <a:t>,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is-a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is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the usual </a:t>
            </a:r>
            <a:r>
              <a:rPr lang="en-US" altLang="zh-CN" sz="2000" dirty="0" smtClean="0">
                <a:solidFill>
                  <a:srgbClr val="00B050"/>
                </a:solidFill>
              </a:rPr>
              <a:t>term.</a:t>
            </a:r>
          </a:p>
          <a:p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755184" y="118608"/>
            <a:ext cx="6162037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Public Inheritance</a:t>
            </a:r>
            <a:r>
              <a:rPr lang="en-US" altLang="zh-CN" sz="2400" dirty="0"/>
              <a:t>: An </a:t>
            </a:r>
            <a:r>
              <a:rPr lang="en-US" altLang="zh-CN" sz="2400" i="1" dirty="0"/>
              <a:t>Is-a</a:t>
            </a:r>
            <a:r>
              <a:rPr lang="en-US" altLang="zh-CN" sz="2400" dirty="0"/>
              <a:t> Relationship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4135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Public Inheritance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cannot model all </a:t>
            </a:r>
            <a:r>
              <a:rPr lang="en-US" altLang="zh-CN" sz="2000" dirty="0">
                <a:solidFill>
                  <a:srgbClr val="FFFF00"/>
                </a:solidFill>
              </a:rPr>
              <a:t>Is-a </a:t>
            </a:r>
            <a:r>
              <a:rPr lang="en-US" altLang="zh-CN" sz="2000" dirty="0">
                <a:solidFill>
                  <a:srgbClr val="00B050"/>
                </a:solidFill>
              </a:rPr>
              <a:t>relations.</a:t>
            </a: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Public </a:t>
            </a:r>
            <a:r>
              <a:rPr lang="en-US" altLang="zh-CN" sz="2000" dirty="0"/>
              <a:t>Inheritance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cannot </a:t>
            </a:r>
            <a:r>
              <a:rPr lang="en-US" altLang="zh-CN" sz="2000" dirty="0">
                <a:solidFill>
                  <a:srgbClr val="00B050"/>
                </a:solidFill>
              </a:rPr>
              <a:t>model all </a:t>
            </a:r>
            <a:r>
              <a:rPr lang="en-US" altLang="zh-CN" sz="2000" dirty="0" smtClean="0">
                <a:solidFill>
                  <a:srgbClr val="00B050"/>
                </a:solidFill>
              </a:rPr>
              <a:t>relations.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755184" y="118608"/>
            <a:ext cx="6162037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Public Inheritance</a:t>
            </a:r>
            <a:r>
              <a:rPr lang="en-US" altLang="zh-CN" sz="2400" dirty="0"/>
              <a:t>: An </a:t>
            </a:r>
            <a:r>
              <a:rPr lang="en-US" altLang="zh-CN" sz="2400" i="1" dirty="0"/>
              <a:t>Is-a</a:t>
            </a:r>
            <a:r>
              <a:rPr lang="en-US" altLang="zh-CN" sz="2400" dirty="0"/>
              <a:t> Relationship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755184" y="2512425"/>
            <a:ext cx="5545108" cy="646331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A Circle </a:t>
            </a:r>
            <a:r>
              <a:rPr lang="en-US" altLang="zh-CN" sz="1800" dirty="0"/>
              <a:t>is a </a:t>
            </a:r>
            <a:r>
              <a:rPr lang="en-US" altLang="zh-CN" sz="1800" dirty="0" smtClean="0"/>
              <a:t>Ellipse, </a:t>
            </a:r>
          </a:p>
          <a:p>
            <a:r>
              <a:rPr lang="en-US" altLang="zh-CN" sz="1800" dirty="0" smtClean="0"/>
              <a:t>but Circle derived from Ellipse is not a proper option.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248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r>
              <a:rPr lang="en-US" altLang="zh-CN" sz="2000" dirty="0"/>
              <a:t>Public inheritance </a:t>
            </a:r>
            <a:r>
              <a:rPr lang="en-US" altLang="zh-CN" sz="2000" dirty="0">
                <a:solidFill>
                  <a:srgbClr val="FFFF00"/>
                </a:solidFill>
              </a:rPr>
              <a:t>doesn’t model </a:t>
            </a:r>
            <a:r>
              <a:rPr lang="en-US" altLang="zh-CN" sz="2000" dirty="0">
                <a:solidFill>
                  <a:schemeClr val="bg1"/>
                </a:solidFill>
              </a:rPr>
              <a:t>a </a:t>
            </a:r>
            <a:r>
              <a:rPr lang="en-US" altLang="zh-CN" sz="2000" i="1" dirty="0">
                <a:solidFill>
                  <a:srgbClr val="00B050"/>
                </a:solidFill>
              </a:rPr>
              <a:t>has-a</a:t>
            </a:r>
            <a:r>
              <a:rPr lang="en-US" altLang="zh-CN" sz="2000" dirty="0"/>
              <a:t> relationship.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755184" y="118608"/>
            <a:ext cx="6162037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Public Inheritance</a:t>
            </a:r>
            <a:r>
              <a:rPr lang="en-US" altLang="zh-CN" sz="2400" dirty="0"/>
              <a:t>: An </a:t>
            </a:r>
            <a:r>
              <a:rPr lang="en-US" altLang="zh-CN" sz="2400" i="1" dirty="0"/>
              <a:t>Is-a</a:t>
            </a:r>
            <a:r>
              <a:rPr lang="en-US" altLang="zh-CN" sz="2400" dirty="0"/>
              <a:t> Relationship</a:t>
            </a:r>
            <a:endParaRPr sz="17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6" y="1965016"/>
            <a:ext cx="3254851" cy="17411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219" y="1965016"/>
            <a:ext cx="3003814" cy="17676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0276" y="4106524"/>
            <a:ext cx="6161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A banana is a fruit</a:t>
            </a:r>
            <a:r>
              <a:rPr lang="en-US" altLang="zh-CN" sz="1800" dirty="0" smtClean="0">
                <a:solidFill>
                  <a:schemeClr val="bg1"/>
                </a:solidFill>
              </a:rPr>
              <a:t>,            but           a </a:t>
            </a:r>
            <a:r>
              <a:rPr lang="en-US" altLang="zh-CN" sz="1800" dirty="0">
                <a:solidFill>
                  <a:schemeClr val="bg1"/>
                </a:solidFill>
              </a:rPr>
              <a:t>lunch has a banana.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701652" cy="2911200"/>
          </a:xfrm>
        </p:spPr>
        <p:txBody>
          <a:bodyPr/>
          <a:lstStyle/>
          <a:p>
            <a:r>
              <a:rPr lang="en-US" altLang="zh-CN" sz="2000" dirty="0"/>
              <a:t>Public inheritance </a:t>
            </a:r>
            <a:r>
              <a:rPr lang="en-US" altLang="zh-CN" sz="2000" dirty="0">
                <a:solidFill>
                  <a:srgbClr val="FFFF00"/>
                </a:solidFill>
              </a:rPr>
              <a:t>doesn’t model </a:t>
            </a:r>
            <a:r>
              <a:rPr lang="en-US" altLang="zh-CN" sz="2000" dirty="0"/>
              <a:t>an </a:t>
            </a:r>
            <a:r>
              <a:rPr lang="en-US" altLang="zh-CN" sz="2000" i="1" dirty="0">
                <a:solidFill>
                  <a:srgbClr val="00B050"/>
                </a:solidFill>
              </a:rPr>
              <a:t>is-like-a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relationship.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755184" y="118608"/>
            <a:ext cx="6162037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Public Inheritance</a:t>
            </a:r>
            <a:r>
              <a:rPr lang="en-US" altLang="zh-CN" sz="2400" dirty="0"/>
              <a:t>: An </a:t>
            </a:r>
            <a:r>
              <a:rPr lang="en-US" altLang="zh-CN" sz="2400" i="1" dirty="0"/>
              <a:t>Is-a</a:t>
            </a:r>
            <a:r>
              <a:rPr lang="en-US" altLang="zh-CN" sz="2400" dirty="0"/>
              <a:t> Relationship</a:t>
            </a:r>
            <a:endParaRPr sz="17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9" y="1961914"/>
            <a:ext cx="2918894" cy="23292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8909" y="4452385"/>
            <a:ext cx="2449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A face is like a apple.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7174" y="2390216"/>
            <a:ext cx="3310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B0F0"/>
                </a:solidFill>
              </a:rPr>
              <a:t>Inheritance can add </a:t>
            </a:r>
            <a:r>
              <a:rPr lang="en-US" altLang="zh-CN" sz="1800" b="1" dirty="0" smtClean="0">
                <a:solidFill>
                  <a:srgbClr val="00B0F0"/>
                </a:solidFill>
              </a:rPr>
              <a:t>or modify properties to a </a:t>
            </a:r>
            <a:r>
              <a:rPr lang="en-US" altLang="zh-CN" sz="1800" b="1" dirty="0">
                <a:solidFill>
                  <a:srgbClr val="00B0F0"/>
                </a:solidFill>
              </a:rPr>
              <a:t>base class; </a:t>
            </a:r>
            <a:endParaRPr lang="en-US" altLang="zh-CN" sz="1800" b="1" dirty="0" smtClean="0">
              <a:solidFill>
                <a:srgbClr val="00B0F0"/>
              </a:solidFill>
            </a:endParaRPr>
          </a:p>
          <a:p>
            <a:r>
              <a:rPr lang="en-US" altLang="zh-CN" sz="1800" b="1" dirty="0" smtClean="0">
                <a:solidFill>
                  <a:srgbClr val="00B0F0"/>
                </a:solidFill>
              </a:rPr>
              <a:t>it </a:t>
            </a:r>
            <a:r>
              <a:rPr lang="en-US" altLang="zh-CN" sz="1800" b="1" dirty="0">
                <a:solidFill>
                  <a:srgbClr val="00B0F0"/>
                </a:solidFill>
              </a:rPr>
              <a:t>doesn’t </a:t>
            </a:r>
            <a:r>
              <a:rPr lang="en-US" altLang="zh-CN" sz="1800" b="1" dirty="0" smtClean="0">
                <a:solidFill>
                  <a:srgbClr val="00B0F0"/>
                </a:solidFill>
              </a:rPr>
              <a:t>remove properties </a:t>
            </a:r>
            <a:r>
              <a:rPr lang="en-US" altLang="zh-CN" sz="1800" b="1" dirty="0">
                <a:solidFill>
                  <a:srgbClr val="00B0F0"/>
                </a:solidFill>
              </a:rPr>
              <a:t>from a base class.</a:t>
            </a:r>
            <a:endParaRPr lang="zh-CN" altLang="en-US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r>
              <a:rPr lang="en-US" altLang="zh-CN" sz="2000" dirty="0"/>
              <a:t>Public inheritance </a:t>
            </a:r>
            <a:r>
              <a:rPr lang="en-US" altLang="zh-CN" sz="2000" dirty="0">
                <a:solidFill>
                  <a:srgbClr val="FFFF00"/>
                </a:solidFill>
              </a:rPr>
              <a:t>doesn’t model </a:t>
            </a:r>
            <a:r>
              <a:rPr lang="en-US" altLang="zh-CN" sz="2000" dirty="0"/>
              <a:t>an </a:t>
            </a:r>
            <a:r>
              <a:rPr lang="en-US" altLang="zh-CN" sz="2000" i="1" dirty="0">
                <a:solidFill>
                  <a:srgbClr val="00B050"/>
                </a:solidFill>
              </a:rPr>
              <a:t>is-implemented-as-a</a:t>
            </a:r>
            <a:r>
              <a:rPr lang="en-US" altLang="zh-CN" sz="2000" dirty="0"/>
              <a:t> relationship.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755184" y="118608"/>
            <a:ext cx="6162037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Public Inheritance</a:t>
            </a:r>
            <a:r>
              <a:rPr lang="en-US" altLang="zh-CN" sz="2400" dirty="0"/>
              <a:t>: An </a:t>
            </a:r>
            <a:r>
              <a:rPr lang="en-US" altLang="zh-CN" sz="2400" i="1" dirty="0"/>
              <a:t>Is-a</a:t>
            </a:r>
            <a:r>
              <a:rPr lang="en-US" altLang="zh-CN" sz="2400" dirty="0"/>
              <a:t> Relationship</a:t>
            </a:r>
            <a:endParaRPr sz="17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8" y="2337396"/>
            <a:ext cx="2482620" cy="17250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94" y="2299525"/>
            <a:ext cx="2519166" cy="17628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9358" y="4348153"/>
            <a:ext cx="6002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To deliver a passenger, a car is implemented as </a:t>
            </a:r>
            <a:r>
              <a:rPr lang="en-US" altLang="zh-CN" sz="1800" dirty="0">
                <a:solidFill>
                  <a:schemeClr val="bg1"/>
                </a:solidFill>
              </a:rPr>
              <a:t>a t</a:t>
            </a:r>
            <a:r>
              <a:rPr lang="en-US" altLang="zh-CN" sz="1800" dirty="0" smtClean="0">
                <a:solidFill>
                  <a:schemeClr val="bg1"/>
                </a:solidFill>
              </a:rPr>
              <a:t>ractor.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348" y="1379991"/>
            <a:ext cx="6476605" cy="2911200"/>
          </a:xfrm>
        </p:spPr>
        <p:txBody>
          <a:bodyPr/>
          <a:lstStyle/>
          <a:p>
            <a:r>
              <a:rPr lang="en-US" altLang="zh-CN" sz="2000" dirty="0"/>
              <a:t>Public inheritance </a:t>
            </a:r>
            <a:r>
              <a:rPr lang="en-US" altLang="zh-CN" sz="2000" dirty="0">
                <a:solidFill>
                  <a:srgbClr val="FFFF00"/>
                </a:solidFill>
              </a:rPr>
              <a:t>doesn’t model </a:t>
            </a:r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00B050"/>
                </a:solidFill>
              </a:rPr>
              <a:t>uses-a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/>
              <a:t>relationship.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755184" y="118608"/>
            <a:ext cx="6162037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Public Inheritance</a:t>
            </a:r>
            <a:r>
              <a:rPr lang="en-US" altLang="zh-CN" sz="2400" dirty="0"/>
              <a:t>: An </a:t>
            </a:r>
            <a:r>
              <a:rPr lang="en-US" altLang="zh-CN" sz="2400" i="1" dirty="0"/>
              <a:t>Is-a</a:t>
            </a:r>
            <a:r>
              <a:rPr lang="en-US" altLang="zh-CN" sz="2400" dirty="0"/>
              <a:t> Relationship</a:t>
            </a:r>
            <a:endParaRPr sz="17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3" y="1853744"/>
            <a:ext cx="2948414" cy="22113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7"/>
          <a:stretch/>
        </p:blipFill>
        <p:spPr>
          <a:xfrm>
            <a:off x="3635242" y="1853744"/>
            <a:ext cx="3070376" cy="22113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87935" y="4362447"/>
            <a:ext cx="301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A computer uses a printer.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endParaRPr lang="en-US" altLang="zh-CN" sz="2000" dirty="0" smtClean="0"/>
          </a:p>
          <a:p>
            <a:r>
              <a:rPr lang="en-US" altLang="zh-CN" sz="2000" dirty="0" smtClean="0"/>
              <a:t>Some </a:t>
            </a:r>
            <a:r>
              <a:rPr lang="en-US" altLang="zh-CN" sz="2000" dirty="0"/>
              <a:t>things you can do with inheritance:</a:t>
            </a:r>
          </a:p>
          <a:p>
            <a:pPr marL="109535" indent="0">
              <a:buNone/>
            </a:pPr>
            <a:r>
              <a:rPr lang="en-US" altLang="zh-CN" sz="2000" dirty="0" smtClean="0"/>
              <a:t>    (1)You </a:t>
            </a:r>
            <a:r>
              <a:rPr lang="en-US" altLang="zh-CN" sz="2000" dirty="0"/>
              <a:t>can add functionality to an existing </a:t>
            </a:r>
            <a:r>
              <a:rPr lang="en-US" altLang="zh-CN" sz="2000" dirty="0" smtClean="0"/>
              <a:t>class.</a:t>
            </a:r>
          </a:p>
          <a:p>
            <a:pPr marL="109535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(2)You </a:t>
            </a:r>
            <a:r>
              <a:rPr lang="en-US" altLang="zh-CN" sz="2000" dirty="0"/>
              <a:t>can add to the data that a class represents. </a:t>
            </a:r>
          </a:p>
          <a:p>
            <a:pPr marL="109535" indent="0">
              <a:buNone/>
            </a:pPr>
            <a:r>
              <a:rPr lang="en-US" altLang="zh-CN" sz="2000" dirty="0" smtClean="0"/>
              <a:t>    (3)You </a:t>
            </a:r>
            <a:r>
              <a:rPr lang="en-US" altLang="zh-CN" sz="2000" dirty="0"/>
              <a:t>can modify how a class method behaves.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Inheritance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860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9" y="1185741"/>
            <a:ext cx="6085730" cy="2911200"/>
          </a:xfrm>
        </p:spPr>
        <p:txBody>
          <a:bodyPr/>
          <a:lstStyle/>
          <a:p>
            <a:endParaRPr lang="en-US" altLang="zh-CN" sz="2000" dirty="0"/>
          </a:p>
          <a:p>
            <a:r>
              <a:rPr lang="en-US" altLang="zh-CN" sz="2000" dirty="0" smtClean="0"/>
              <a:t>For example: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</a:t>
            </a:r>
            <a:r>
              <a:rPr lang="en-US" altLang="zh-CN" sz="2000" dirty="0" err="1" smtClean="0"/>
              <a:t>TableTennis</a:t>
            </a:r>
            <a:r>
              <a:rPr lang="en-US" altLang="zh-CN" sz="2000" dirty="0" smtClean="0"/>
              <a:t> Club </a:t>
            </a:r>
            <a:r>
              <a:rPr lang="en-US" altLang="zh-CN" sz="2000" dirty="0"/>
              <a:t>has decided to keep track of its members who play </a:t>
            </a:r>
            <a:r>
              <a:rPr lang="en-US" altLang="zh-CN" sz="2000" dirty="0" smtClean="0"/>
              <a:t>table tennis.</a:t>
            </a:r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Simple Base Class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6231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18" y="1185741"/>
            <a:ext cx="6317883" cy="291120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Simple Base Class</a:t>
            </a:r>
            <a:endParaRPr sz="1700" dirty="0"/>
          </a:p>
        </p:txBody>
      </p:sp>
      <p:sp>
        <p:nvSpPr>
          <p:cNvPr id="5" name="矩形 4"/>
          <p:cNvSpPr/>
          <p:nvPr/>
        </p:nvSpPr>
        <p:spPr>
          <a:xfrm>
            <a:off x="126125" y="641830"/>
            <a:ext cx="6607997" cy="4253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TableTennisPlayer</a:t>
            </a:r>
            <a:r>
              <a:rPr lang="en-US" altLang="zh-CN" sz="1800" dirty="0" smtClean="0">
                <a:solidFill>
                  <a:srgbClr val="FF0000"/>
                </a:solidFill>
              </a:rPr>
              <a:t>//TP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string </a:t>
            </a:r>
            <a:r>
              <a:rPr lang="en-US" altLang="zh-CN" sz="1800" dirty="0" err="1">
                <a:solidFill>
                  <a:schemeClr val="tx1"/>
                </a:solidFill>
              </a:rPr>
              <a:t>firstname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string </a:t>
            </a:r>
            <a:r>
              <a:rPr lang="en-US" altLang="zh-CN" sz="1800" dirty="0" err="1">
                <a:solidFill>
                  <a:schemeClr val="tx1"/>
                </a:solidFill>
              </a:rPr>
              <a:t>lastname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bool </a:t>
            </a:r>
            <a:r>
              <a:rPr lang="en-US" altLang="zh-CN" sz="1800" dirty="0" err="1">
                <a:solidFill>
                  <a:schemeClr val="tx1"/>
                </a:solidFill>
              </a:rPr>
              <a:t>hasTable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TableTennisPlayer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string &amp; </a:t>
            </a:r>
            <a:r>
              <a:rPr lang="en-US" altLang="zh-CN" sz="1800" dirty="0" err="1">
                <a:solidFill>
                  <a:schemeClr val="tx1"/>
                </a:solidFill>
              </a:rPr>
              <a:t>fn</a:t>
            </a:r>
            <a:r>
              <a:rPr lang="en-US" altLang="zh-CN" sz="1800" dirty="0">
                <a:solidFill>
                  <a:schemeClr val="tx1"/>
                </a:solidFill>
              </a:rPr>
              <a:t> = “none",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 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const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string &amp; ln = “none", bool </a:t>
            </a:r>
            <a:r>
              <a:rPr lang="en-US" altLang="zh-CN" sz="1800" dirty="0" err="1">
                <a:solidFill>
                  <a:schemeClr val="tx1"/>
                </a:solidFill>
              </a:rPr>
              <a:t>ht</a:t>
            </a:r>
            <a:r>
              <a:rPr lang="en-US" altLang="zh-CN" sz="1800" dirty="0">
                <a:solidFill>
                  <a:schemeClr val="tx1"/>
                </a:solidFill>
              </a:rPr>
              <a:t> = false);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void </a:t>
            </a:r>
            <a:r>
              <a:rPr lang="en-US" altLang="zh-CN" sz="1800" dirty="0">
                <a:solidFill>
                  <a:schemeClr val="tx1"/>
                </a:solidFill>
              </a:rPr>
              <a:t>Name()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bool </a:t>
            </a:r>
            <a:r>
              <a:rPr lang="en-US" altLang="zh-CN" sz="1800" dirty="0" err="1">
                <a:solidFill>
                  <a:schemeClr val="tx1"/>
                </a:solidFill>
              </a:rPr>
              <a:t>HasTable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en-US" altLang="zh-CN" sz="1800" dirty="0" err="1">
                <a:solidFill>
                  <a:schemeClr val="tx1"/>
                </a:solidFill>
              </a:rPr>
              <a:t>const</a:t>
            </a:r>
            <a:r>
              <a:rPr lang="en-US" altLang="zh-CN" sz="1800" dirty="0">
                <a:solidFill>
                  <a:schemeClr val="tx1"/>
                </a:solidFill>
              </a:rPr>
              <a:t> { return </a:t>
            </a:r>
            <a:r>
              <a:rPr lang="en-US" altLang="zh-CN" sz="1800" dirty="0" err="1">
                <a:solidFill>
                  <a:schemeClr val="tx1"/>
                </a:solidFill>
              </a:rPr>
              <a:t>hasTable</a:t>
            </a:r>
            <a:r>
              <a:rPr lang="en-US" altLang="zh-CN" sz="1800" dirty="0">
                <a:solidFill>
                  <a:schemeClr val="tx1"/>
                </a:solidFill>
              </a:rPr>
              <a:t>; };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void </a:t>
            </a:r>
            <a:r>
              <a:rPr lang="en-US" altLang="zh-CN" sz="1800" dirty="0" err="1">
                <a:solidFill>
                  <a:schemeClr val="tx1"/>
                </a:solidFill>
              </a:rPr>
              <a:t>ResetTable</a:t>
            </a:r>
            <a:r>
              <a:rPr lang="en-US" altLang="zh-CN" sz="1800" dirty="0">
                <a:solidFill>
                  <a:schemeClr val="tx1"/>
                </a:solidFill>
              </a:rPr>
              <a:t>(bool v) { </a:t>
            </a:r>
            <a:r>
              <a:rPr lang="en-US" altLang="zh-CN" sz="1800" dirty="0" err="1">
                <a:solidFill>
                  <a:schemeClr val="tx1"/>
                </a:solidFill>
              </a:rPr>
              <a:t>hasTable</a:t>
            </a:r>
            <a:r>
              <a:rPr lang="en-US" altLang="zh-CN" sz="1800" dirty="0">
                <a:solidFill>
                  <a:schemeClr val="tx1"/>
                </a:solidFill>
              </a:rPr>
              <a:t> = v; };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5070" y="1432108"/>
            <a:ext cx="6317883" cy="2911200"/>
          </a:xfrm>
        </p:spPr>
        <p:txBody>
          <a:bodyPr/>
          <a:lstStyle/>
          <a:p>
            <a:r>
              <a:rPr lang="en-US" altLang="zh-CN" sz="2000" dirty="0"/>
              <a:t>Some members of the </a:t>
            </a:r>
            <a:r>
              <a:rPr lang="en-US" altLang="zh-CN" sz="2000" dirty="0" err="1" smtClean="0"/>
              <a:t>TableTennis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Club have played in local table tennis tournaments, </a:t>
            </a:r>
            <a:endParaRPr lang="en-US" altLang="zh-CN" sz="2000" dirty="0" smtClean="0"/>
          </a:p>
          <a:p>
            <a:r>
              <a:rPr lang="en-US" altLang="zh-CN" sz="2000" dirty="0" smtClean="0"/>
              <a:t>and </a:t>
            </a:r>
            <a:r>
              <a:rPr lang="en-US" altLang="zh-CN" sz="2000" dirty="0"/>
              <a:t>they </a:t>
            </a:r>
            <a:r>
              <a:rPr lang="en-US" altLang="zh-CN" sz="2000" dirty="0">
                <a:solidFill>
                  <a:srgbClr val="FFFF00"/>
                </a:solidFill>
              </a:rPr>
              <a:t>demand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a class </a:t>
            </a:r>
            <a:r>
              <a:rPr lang="en-US" altLang="zh-CN" sz="2000" dirty="0">
                <a:solidFill>
                  <a:srgbClr val="00B050"/>
                </a:solidFill>
              </a:rPr>
              <a:t>that includes the point ratings</a:t>
            </a:r>
            <a:r>
              <a:rPr lang="en-US" altLang="zh-CN" sz="2000" dirty="0"/>
              <a:t> they’ve earned </a:t>
            </a:r>
            <a:r>
              <a:rPr lang="en-US" altLang="zh-CN" sz="2000" dirty="0" smtClean="0"/>
              <a:t>through their </a:t>
            </a:r>
            <a:r>
              <a:rPr lang="en-US" altLang="zh-CN" sz="2000" dirty="0"/>
              <a:t>play. </a:t>
            </a: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Simple Base Class: Deriving a Class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2665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911" y="588806"/>
            <a:ext cx="6607997" cy="4405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1800" dirty="0">
                <a:solidFill>
                  <a:srgbClr val="00B0F0"/>
                </a:solidFill>
              </a:rPr>
              <a:t>class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RatedPlayer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 ……</a:t>
            </a: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};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Google Shape;146;p15"/>
          <p:cNvSpPr txBox="1">
            <a:spLocks noGrp="1"/>
          </p:cNvSpPr>
          <p:nvPr>
            <p:ph type="title"/>
          </p:nvPr>
        </p:nvSpPr>
        <p:spPr>
          <a:xfrm>
            <a:off x="826253" y="137559"/>
            <a:ext cx="5963048" cy="685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Simple Base Class: Deriving a Class</a:t>
            </a:r>
            <a:endParaRPr sz="1700" dirty="0"/>
          </a:p>
        </p:txBody>
      </p:sp>
      <p:sp>
        <p:nvSpPr>
          <p:cNvPr id="2" name="圆角矩形标注 1"/>
          <p:cNvSpPr/>
          <p:nvPr/>
        </p:nvSpPr>
        <p:spPr>
          <a:xfrm>
            <a:off x="1459250" y="617852"/>
            <a:ext cx="2174661" cy="343307"/>
          </a:xfrm>
          <a:prstGeom prst="wedgeRoundRectCallout">
            <a:avLst>
              <a:gd name="adj1" fmla="val -17805"/>
              <a:gd name="adj2" fmla="val 7606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</a:rPr>
              <a:t>Inheritance </a:t>
            </a:r>
            <a:r>
              <a:rPr lang="en-US" altLang="zh-CN" sz="1800" dirty="0" smtClean="0">
                <a:solidFill>
                  <a:srgbClr val="FF0000"/>
                </a:solidFill>
              </a:rPr>
              <a:t>symbol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75167" y="1070902"/>
            <a:ext cx="142135" cy="1929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255204" y="1053876"/>
            <a:ext cx="696460" cy="20999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2075167" y="1393869"/>
            <a:ext cx="1966197" cy="289007"/>
          </a:xfrm>
          <a:prstGeom prst="wedgeRoundRectCallout">
            <a:avLst>
              <a:gd name="adj1" fmla="val -16441"/>
              <a:gd name="adj2" fmla="val -94877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00B050"/>
                </a:solidFill>
              </a:rPr>
              <a:t>Public derivation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03433" y="2054660"/>
            <a:ext cx="3858959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/>
                </a:solidFill>
              </a:rPr>
              <a:t>Places </a:t>
            </a:r>
            <a:r>
              <a:rPr lang="en-US" altLang="zh-CN" sz="1800" b="1" dirty="0">
                <a:solidFill>
                  <a:schemeClr val="bg1"/>
                </a:solidFill>
              </a:rPr>
              <a:t>both class declarations in the same header 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file generally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0159" y="977774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: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endParaRPr lang="zh-CN" altLang="en-US" sz="1600" b="1" dirty="0"/>
          </a:p>
        </p:txBody>
      </p:sp>
      <p:sp>
        <p:nvSpPr>
          <p:cNvPr id="9" name="矩形 8"/>
          <p:cNvSpPr/>
          <p:nvPr/>
        </p:nvSpPr>
        <p:spPr>
          <a:xfrm>
            <a:off x="2217302" y="989595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public</a:t>
            </a:r>
            <a:endParaRPr lang="zh-CN" altLang="en-US" sz="1600" b="1" dirty="0"/>
          </a:p>
        </p:txBody>
      </p:sp>
      <p:sp>
        <p:nvSpPr>
          <p:cNvPr id="10" name="矩形 9"/>
          <p:cNvSpPr/>
          <p:nvPr/>
        </p:nvSpPr>
        <p:spPr>
          <a:xfrm>
            <a:off x="2951664" y="967245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TableTennisPlayer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18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6" grpId="0" animBg="1"/>
      <p:bldP spid="3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3701</TotalTime>
  <Words>2496</Words>
  <Application>Microsoft Office PowerPoint</Application>
  <PresentationFormat>Custom</PresentationFormat>
  <Paragraphs>469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Calibri</vt:lpstr>
      <vt:lpstr>Lato</vt:lpstr>
      <vt:lpstr>微软雅黑</vt:lpstr>
      <vt:lpstr>宋体</vt:lpstr>
      <vt:lpstr>Arial</vt:lpstr>
      <vt:lpstr>Wingdings</vt:lpstr>
      <vt:lpstr>Montserrat</vt:lpstr>
      <vt:lpstr>Focus</vt:lpstr>
      <vt:lpstr>C++ Programming Design</vt:lpstr>
      <vt:lpstr>#10 Class Public Inheritance</vt:lpstr>
      <vt:lpstr>Class Inheritance</vt:lpstr>
      <vt:lpstr>Class Inheritance</vt:lpstr>
      <vt:lpstr>Class Inheritance</vt:lpstr>
      <vt:lpstr>A Simple Base Class</vt:lpstr>
      <vt:lpstr>A Simple Base Class</vt:lpstr>
      <vt:lpstr>A Simple Base Class: Deriving a Class</vt:lpstr>
      <vt:lpstr>A Simple Base Class: Deriving a Class</vt:lpstr>
      <vt:lpstr>A Simple Base Class: Deriving a Class</vt:lpstr>
      <vt:lpstr>A Simple Base Class: Deriving a Class</vt:lpstr>
      <vt:lpstr>A Simple Base Class: Deriving a Class</vt:lpstr>
      <vt:lpstr>A Simple Base Class: Deriving a Class</vt:lpstr>
      <vt:lpstr>A Simple Base Class: Deriving a Class</vt:lpstr>
      <vt:lpstr>A Simple Base Class: Deriving a Class</vt:lpstr>
      <vt:lpstr>A Simple Base Class: Deriving a Class</vt:lpstr>
      <vt:lpstr>A Simple Base Class: Deriving a Class</vt:lpstr>
      <vt:lpstr>Derived Class: Protected Members</vt:lpstr>
      <vt:lpstr>Derived Class: Constructors</vt:lpstr>
      <vt:lpstr>Derived Class: Constructors</vt:lpstr>
      <vt:lpstr>Derived Class: Constructors</vt:lpstr>
      <vt:lpstr>Derived Class: Constructors</vt:lpstr>
      <vt:lpstr>Derived Class: Constructors</vt:lpstr>
      <vt:lpstr>Derived Class: Destructors</vt:lpstr>
      <vt:lpstr>Derived Class: Applications</vt:lpstr>
      <vt:lpstr>Derived Class: Applications</vt:lpstr>
      <vt:lpstr>Derived Class: Applications</vt:lpstr>
      <vt:lpstr>Special Relationships Between Derived and Base Classes</vt:lpstr>
      <vt:lpstr>Special Relationships Between Derived and Base Classes</vt:lpstr>
      <vt:lpstr>Special Relationships Between Derived and Base Classes</vt:lpstr>
      <vt:lpstr>Special Relationships Between Derived and Base Classes</vt:lpstr>
      <vt:lpstr>Special Relationships Between Derived and Base Classes</vt:lpstr>
      <vt:lpstr>Special Relationships Between Derived and Base Classes</vt:lpstr>
      <vt:lpstr>Special Relationships Between Derived and Base Classes</vt:lpstr>
      <vt:lpstr>Special Relationships Between Derived and Base Classes</vt:lpstr>
      <vt:lpstr>Special Relationships Between Derived and Base Classes</vt:lpstr>
      <vt:lpstr>Special Relationships Between Derived and Base Classes</vt:lpstr>
      <vt:lpstr>Special Relationships Between Derived and Base Classes</vt:lpstr>
      <vt:lpstr>Special Relationships Between Derived and Base Classes</vt:lpstr>
      <vt:lpstr>Special Relationships Between Derived and Base Classes</vt:lpstr>
      <vt:lpstr>Special Relationships Between Derived and Base Classes</vt:lpstr>
      <vt:lpstr>Special Relationships Between Derived and Base Classes</vt:lpstr>
      <vt:lpstr>Public Inheritance: An Is-a Relationship</vt:lpstr>
      <vt:lpstr>Public Inheritance: An Is-a Relationship</vt:lpstr>
      <vt:lpstr>Public Inheritance: An Is-a Relationship</vt:lpstr>
      <vt:lpstr>Public Inheritance: An Is-a Relationship</vt:lpstr>
      <vt:lpstr>Public Inheritance: An Is-a Relationship</vt:lpstr>
      <vt:lpstr>Public Inheritance: An Is-a Relationship</vt:lpstr>
      <vt:lpstr>Public Inheritance: An Is-a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lizonghui</dc:creator>
  <cp:lastModifiedBy>lizonghui</cp:lastModifiedBy>
  <cp:revision>237</cp:revision>
  <dcterms:modified xsi:type="dcterms:W3CDTF">2022-11-12T01:52:56Z</dcterms:modified>
</cp:coreProperties>
</file>