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398" r:id="rId3"/>
    <p:sldId id="496" r:id="rId4"/>
    <p:sldId id="545" r:id="rId5"/>
    <p:sldId id="547" r:id="rId6"/>
    <p:sldId id="546" r:id="rId7"/>
    <p:sldId id="550" r:id="rId8"/>
    <p:sldId id="556" r:id="rId9"/>
    <p:sldId id="582" r:id="rId10"/>
    <p:sldId id="551" r:id="rId11"/>
    <p:sldId id="552" r:id="rId12"/>
    <p:sldId id="553" r:id="rId13"/>
    <p:sldId id="554" r:id="rId14"/>
    <p:sldId id="555" r:id="rId15"/>
    <p:sldId id="581" r:id="rId16"/>
    <p:sldId id="558" r:id="rId17"/>
    <p:sldId id="559" r:id="rId18"/>
    <p:sldId id="564" r:id="rId19"/>
    <p:sldId id="567" r:id="rId20"/>
    <p:sldId id="565" r:id="rId21"/>
    <p:sldId id="566" r:id="rId22"/>
    <p:sldId id="560" r:id="rId23"/>
    <p:sldId id="561" r:id="rId24"/>
    <p:sldId id="568" r:id="rId25"/>
    <p:sldId id="569" r:id="rId26"/>
    <p:sldId id="570" r:id="rId27"/>
    <p:sldId id="571" r:id="rId28"/>
    <p:sldId id="575" r:id="rId29"/>
    <p:sldId id="579" r:id="rId30"/>
    <p:sldId id="580" r:id="rId31"/>
    <p:sldId id="577" r:id="rId32"/>
    <p:sldId id="562" r:id="rId33"/>
    <p:sldId id="572" r:id="rId34"/>
    <p:sldId id="574" r:id="rId35"/>
  </p:sldIdLst>
  <p:sldSz cx="6858000" cy="5143500"/>
  <p:notesSz cx="6858000" cy="9144000"/>
  <p:embeddedFontLst>
    <p:embeddedFont>
      <p:font typeface="微软雅黑" panose="020B0503020204020204" pitchFamily="34" charset="-122"/>
      <p:regular r:id="rId37"/>
      <p:bold r:id="rId38"/>
    </p:embeddedFont>
    <p:embeddedFont>
      <p:font typeface="Lato" panose="02010600030101010101" charset="0"/>
      <p:regular r:id="rId39"/>
      <p:bold r:id="rId40"/>
      <p:italic r:id="rId41"/>
      <p:boldItalic r:id="rId42"/>
    </p:embeddedFont>
    <p:embeddedFont>
      <p:font typeface="Montserrat" panose="02010600030101010101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42" autoAdjust="0"/>
  </p:normalViewPr>
  <p:slideViewPr>
    <p:cSldViewPr snapToGrid="0">
      <p:cViewPr varScale="1">
        <p:scale>
          <a:sx n="133" d="100"/>
          <a:sy n="133" d="100"/>
        </p:scale>
        <p:origin x="19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fc9477b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fc9477b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19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49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5419763" y="205970"/>
            <a:ext cx="1643700" cy="1232775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1" name="Google Shape;11;p2"/>
          <p:cNvGrpSpPr/>
          <p:nvPr/>
        </p:nvGrpSpPr>
        <p:grpSpPr>
          <a:xfrm>
            <a:off x="2" y="495"/>
            <a:ext cx="3865279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652863" y="1578400"/>
            <a:ext cx="3763125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812963" y="3924925"/>
            <a:ext cx="26030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973127" y="1567550"/>
            <a:ext cx="527917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973125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3699916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2849175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973127" y="1972550"/>
            <a:ext cx="2849175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3304800" y="0"/>
            <a:ext cx="35532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617888" y="866775"/>
            <a:ext cx="344025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973127" y="1658325"/>
            <a:ext cx="2277225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973127" y="3538000"/>
            <a:ext cx="22772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3486150" y="1696600"/>
            <a:ext cx="27576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7"/>
            <a:ext cx="524194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609544" y="4305375"/>
            <a:ext cx="5202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892" lvl="0" indent="-1714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3304800" y="5"/>
            <a:ext cx="35532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617888" y="1284675"/>
            <a:ext cx="3582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617888" y="2643124"/>
            <a:ext cx="3582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652863" y="1826738"/>
            <a:ext cx="3763125" cy="118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Program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ming</a:t>
            </a:r>
            <a:r>
              <a:rPr lang="e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Design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964893" y="3567680"/>
            <a:ext cx="2603025" cy="379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sz="2000" dirty="0"/>
              <a:t>Session #</a:t>
            </a:r>
            <a:r>
              <a:rPr lang="en-US" altLang="zh-CN" sz="2000" dirty="0"/>
              <a:t>9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620" y="1116150"/>
            <a:ext cx="6086760" cy="2911200"/>
          </a:xfrm>
        </p:spPr>
        <p:txBody>
          <a:bodyPr/>
          <a:lstStyle/>
          <a:p>
            <a:r>
              <a:rPr lang="en-US" altLang="zh-CN" sz="2000" dirty="0"/>
              <a:t>The default copy constructor performs a member-by-member copy of the </a:t>
            </a:r>
            <a:r>
              <a:rPr lang="en-US" altLang="zh-CN" sz="2000" dirty="0" err="1">
                <a:solidFill>
                  <a:srgbClr val="00B050"/>
                </a:solidFill>
              </a:rPr>
              <a:t>nonstatic</a:t>
            </a:r>
            <a:r>
              <a:rPr lang="en-US" altLang="zh-CN" sz="2000" dirty="0"/>
              <a:t> members.</a:t>
            </a:r>
          </a:p>
          <a:p>
            <a:r>
              <a:rPr lang="en-US" altLang="zh-CN" sz="2000" dirty="0"/>
              <a:t>(1)Also called </a:t>
            </a:r>
            <a:r>
              <a:rPr lang="en-US" altLang="zh-CN" sz="2000" i="1" dirty="0">
                <a:solidFill>
                  <a:srgbClr val="00B050"/>
                </a:solidFill>
              </a:rPr>
              <a:t>shallow copying </a:t>
            </a:r>
            <a:r>
              <a:rPr lang="en-US" altLang="zh-CN" sz="2000" dirty="0"/>
              <a:t>sometimes.</a:t>
            </a:r>
          </a:p>
          <a:p>
            <a:r>
              <a:rPr lang="en-US" altLang="zh-CN" sz="2000" dirty="0"/>
              <a:t>(2)If a member is itself a class object, the copy constructor for that class is used to copy one member object to another. </a:t>
            </a:r>
          </a:p>
          <a:p>
            <a:r>
              <a:rPr lang="en-US" altLang="zh-CN" sz="2000" dirty="0"/>
              <a:t>(3)Static members are unaffected, because they belong to the class as a whole instead of to individual objects.</a:t>
            </a:r>
          </a:p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Copy Constructors: What to do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8662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910" y="1012320"/>
            <a:ext cx="6085891" cy="2911200"/>
          </a:xfrm>
        </p:spPr>
        <p:txBody>
          <a:bodyPr/>
          <a:lstStyle/>
          <a:p>
            <a:r>
              <a:rPr lang="en-US" altLang="zh-CN" sz="2000" dirty="0"/>
              <a:t>For example:</a:t>
            </a:r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StringBad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ditto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motto;</a:t>
            </a:r>
            <a:endParaRPr lang="en-US" altLang="zh-CN" sz="2000" dirty="0"/>
          </a:p>
          <a:p>
            <a:pPr marL="109535" indent="0">
              <a:buNone/>
            </a:pP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/>
              <a:t>	</a:t>
            </a:r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StringBad</a:t>
            </a:r>
            <a:r>
              <a:rPr lang="en-US" altLang="zh-CN" sz="2000" dirty="0"/>
              <a:t> ditto;</a:t>
            </a:r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ditto.str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motto.str</a:t>
            </a:r>
            <a:r>
              <a:rPr lang="en-US" altLang="zh-CN" sz="2000" dirty="0"/>
              <a:t>;</a:t>
            </a:r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ditto.len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motto.len</a:t>
            </a:r>
            <a:r>
              <a:rPr lang="en-US" altLang="zh-CN" sz="2000" dirty="0"/>
              <a:t>;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Copy Constructors</a:t>
            </a:r>
            <a:endParaRPr sz="2000" dirty="0"/>
          </a:p>
        </p:txBody>
      </p:sp>
      <p:sp>
        <p:nvSpPr>
          <p:cNvPr id="2" name="上下箭头 1"/>
          <p:cNvSpPr/>
          <p:nvPr/>
        </p:nvSpPr>
        <p:spPr>
          <a:xfrm>
            <a:off x="2913872" y="1897886"/>
            <a:ext cx="236482" cy="480848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88462" y="3988027"/>
            <a:ext cx="468107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NOTE: Static members: </a:t>
            </a:r>
            <a:r>
              <a:rPr lang="en-US" altLang="zh-CN" sz="2000" i="1" dirty="0" err="1">
                <a:solidFill>
                  <a:srgbClr val="FF0000"/>
                </a:solidFill>
              </a:rPr>
              <a:t>num_strings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are unaffected.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237027" y="1969033"/>
            <a:ext cx="24561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</a:rPr>
              <a:t>Default </a:t>
            </a:r>
            <a:r>
              <a:rPr lang="en-US" altLang="zh-CN" sz="1600" dirty="0">
                <a:solidFill>
                  <a:srgbClr val="FFFF00"/>
                </a:solidFill>
              </a:rPr>
              <a:t>copy constructor </a:t>
            </a:r>
            <a:endParaRPr lang="zh-CN" alt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82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2206" y="823134"/>
            <a:ext cx="6606152" cy="2911200"/>
          </a:xfrm>
        </p:spPr>
        <p:txBody>
          <a:bodyPr/>
          <a:lstStyle/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2" y="137559"/>
            <a:ext cx="614210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Copy Constructors: Problems</a:t>
            </a:r>
            <a:endParaRPr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3" y="654269"/>
            <a:ext cx="3208212" cy="194784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54488" b="4891"/>
          <a:stretch/>
        </p:blipFill>
        <p:spPr>
          <a:xfrm>
            <a:off x="31173" y="2777674"/>
            <a:ext cx="2023612" cy="21686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873" y="2416606"/>
            <a:ext cx="4672371" cy="266777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椭圆 6"/>
          <p:cNvSpPr/>
          <p:nvPr/>
        </p:nvSpPr>
        <p:spPr>
          <a:xfrm>
            <a:off x="80494" y="697010"/>
            <a:ext cx="205310" cy="197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6445" y="2777674"/>
            <a:ext cx="205310" cy="197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160174" y="2488861"/>
            <a:ext cx="205310" cy="197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720662" y="4280338"/>
            <a:ext cx="1413489" cy="3626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518338" y="2889962"/>
            <a:ext cx="1723696" cy="3626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63639" y="291737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Problem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63638" y="428033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Problem 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3151" y="1114796"/>
            <a:ext cx="5999180" cy="2911200"/>
          </a:xfrm>
        </p:spPr>
        <p:txBody>
          <a:bodyPr/>
          <a:lstStyle/>
          <a:p>
            <a:r>
              <a:rPr lang="en-US" altLang="zh-CN" sz="2000" dirty="0"/>
              <a:t> Make a </a:t>
            </a:r>
            <a:r>
              <a:rPr lang="en-US" altLang="zh-CN" sz="2000" dirty="0">
                <a:solidFill>
                  <a:srgbClr val="00B050"/>
                </a:solidFill>
              </a:rPr>
              <a:t>deep copying</a:t>
            </a:r>
          </a:p>
          <a:p>
            <a:r>
              <a:rPr lang="en-US" altLang="zh-CN" sz="2000" dirty="0" smtClean="0"/>
              <a:t>(1)The </a:t>
            </a:r>
            <a:r>
              <a:rPr lang="en-US" altLang="zh-CN" sz="2000" dirty="0"/>
              <a:t>copy constructor should </a:t>
            </a:r>
            <a:r>
              <a:rPr lang="en-US" altLang="zh-CN" sz="2000" dirty="0">
                <a:solidFill>
                  <a:srgbClr val="FFFF00"/>
                </a:solidFill>
              </a:rPr>
              <a:t>modify static data member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(2)The </a:t>
            </a:r>
            <a:r>
              <a:rPr lang="en-US" altLang="zh-CN" sz="2000" dirty="0"/>
              <a:t>copy constructor should </a:t>
            </a:r>
            <a:r>
              <a:rPr lang="en-US" altLang="zh-CN" sz="2000" dirty="0">
                <a:solidFill>
                  <a:srgbClr val="FFFF00"/>
                </a:solidFill>
              </a:rPr>
              <a:t>duplicate the string</a:t>
            </a:r>
            <a:r>
              <a:rPr lang="en-US" altLang="zh-CN" sz="2000" dirty="0"/>
              <a:t> and assign the address of the new duplicate to the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 member, rather than just copy the address of the string.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Copy Constructors: Solutions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418308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2206" y="823134"/>
            <a:ext cx="6606152" cy="2911200"/>
          </a:xfrm>
        </p:spPr>
        <p:txBody>
          <a:bodyPr/>
          <a:lstStyle/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Copy Constructors: Solutions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138607" y="1178225"/>
            <a:ext cx="6585386" cy="3053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StringBad</a:t>
            </a:r>
            <a:r>
              <a:rPr lang="en-US" altLang="zh-CN" sz="1800" dirty="0">
                <a:solidFill>
                  <a:schemeClr val="tx1"/>
                </a:solidFill>
              </a:rPr>
              <a:t>::</a:t>
            </a:r>
            <a:r>
              <a:rPr lang="en-US" altLang="zh-CN" sz="1800" dirty="0" err="1">
                <a:solidFill>
                  <a:schemeClr val="tx1"/>
                </a:solidFill>
              </a:rPr>
              <a:t>StringBad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StringBad</a:t>
            </a:r>
            <a:r>
              <a:rPr lang="en-US" altLang="zh-CN" sz="1800" dirty="0">
                <a:solidFill>
                  <a:schemeClr val="tx1"/>
                </a:solidFill>
              </a:rPr>
              <a:t> &amp; </a:t>
            </a:r>
            <a:r>
              <a:rPr lang="en-US" altLang="zh-CN" sz="1800" dirty="0" err="1">
                <a:solidFill>
                  <a:schemeClr val="tx1"/>
                </a:solidFill>
              </a:rPr>
              <a:t>st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num_strings</a:t>
            </a:r>
            <a:r>
              <a:rPr lang="en-US" altLang="zh-CN" sz="1800" dirty="0">
                <a:solidFill>
                  <a:srgbClr val="FF0000"/>
                </a:solidFill>
              </a:rPr>
              <a:t>++; // handle static member update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rgbClr val="0070C0"/>
                </a:solidFill>
              </a:rPr>
              <a:t>len</a:t>
            </a:r>
            <a:r>
              <a:rPr lang="en-US" altLang="zh-CN" sz="1800" dirty="0">
                <a:solidFill>
                  <a:srgbClr val="0070C0"/>
                </a:solidFill>
              </a:rPr>
              <a:t> = </a:t>
            </a:r>
            <a:r>
              <a:rPr lang="en-US" altLang="zh-CN" sz="1800" dirty="0" err="1">
                <a:solidFill>
                  <a:srgbClr val="0070C0"/>
                </a:solidFill>
              </a:rPr>
              <a:t>st.len</a:t>
            </a:r>
            <a:r>
              <a:rPr lang="en-US" altLang="zh-CN" sz="1800" dirty="0">
                <a:solidFill>
                  <a:srgbClr val="0070C0"/>
                </a:solidFill>
              </a:rPr>
              <a:t>; // same length</a:t>
            </a:r>
          </a:p>
          <a:p>
            <a:r>
              <a:rPr lang="en-US" altLang="zh-CN" sz="1800" dirty="0">
                <a:solidFill>
                  <a:srgbClr val="0070C0"/>
                </a:solidFill>
              </a:rPr>
              <a:t>    </a:t>
            </a:r>
            <a:r>
              <a:rPr lang="en-US" altLang="zh-CN" sz="1800" dirty="0" err="1">
                <a:solidFill>
                  <a:srgbClr val="0070C0"/>
                </a:solidFill>
              </a:rPr>
              <a:t>str</a:t>
            </a:r>
            <a:r>
              <a:rPr lang="en-US" altLang="zh-CN" sz="1800" dirty="0">
                <a:solidFill>
                  <a:srgbClr val="0070C0"/>
                </a:solidFill>
              </a:rPr>
              <a:t> = new char [</a:t>
            </a:r>
            <a:r>
              <a:rPr lang="en-US" altLang="zh-CN" sz="1800" dirty="0" err="1">
                <a:solidFill>
                  <a:srgbClr val="0070C0"/>
                </a:solidFill>
              </a:rPr>
              <a:t>len</a:t>
            </a:r>
            <a:r>
              <a:rPr lang="en-US" altLang="zh-CN" sz="1800" dirty="0">
                <a:solidFill>
                  <a:srgbClr val="0070C0"/>
                </a:solidFill>
              </a:rPr>
              <a:t> + 1]; // allot space</a:t>
            </a:r>
          </a:p>
          <a:p>
            <a:r>
              <a:rPr lang="en-US" altLang="zh-CN" sz="1800" dirty="0">
                <a:solidFill>
                  <a:srgbClr val="0070C0"/>
                </a:solidFill>
              </a:rPr>
              <a:t>    </a:t>
            </a:r>
            <a:r>
              <a:rPr lang="en-US" altLang="zh-CN" sz="1800" dirty="0" err="1">
                <a:solidFill>
                  <a:srgbClr val="0070C0"/>
                </a:solidFill>
              </a:rPr>
              <a:t>std</a:t>
            </a:r>
            <a:r>
              <a:rPr lang="en-US" altLang="zh-CN" sz="1800" dirty="0">
                <a:solidFill>
                  <a:srgbClr val="0070C0"/>
                </a:solidFill>
              </a:rPr>
              <a:t>::</a:t>
            </a:r>
            <a:r>
              <a:rPr lang="en-US" altLang="zh-CN" sz="1800" dirty="0" err="1">
                <a:solidFill>
                  <a:srgbClr val="0070C0"/>
                </a:solidFill>
              </a:rPr>
              <a:t>strcpy</a:t>
            </a:r>
            <a:r>
              <a:rPr lang="en-US" altLang="zh-CN" sz="1800" dirty="0">
                <a:solidFill>
                  <a:srgbClr val="0070C0"/>
                </a:solidFill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</a:rPr>
              <a:t>str</a:t>
            </a:r>
            <a:r>
              <a:rPr lang="en-US" altLang="zh-CN" sz="1800" dirty="0">
                <a:solidFill>
                  <a:srgbClr val="0070C0"/>
                </a:solidFill>
              </a:rPr>
              <a:t>, </a:t>
            </a:r>
            <a:r>
              <a:rPr lang="en-US" altLang="zh-CN" sz="1800" dirty="0" err="1">
                <a:solidFill>
                  <a:srgbClr val="0070C0"/>
                </a:solidFill>
              </a:rPr>
              <a:t>st.str</a:t>
            </a:r>
            <a:r>
              <a:rPr lang="en-US" altLang="zh-CN" sz="1800" dirty="0">
                <a:solidFill>
                  <a:srgbClr val="0070C0"/>
                </a:solidFill>
              </a:rPr>
              <a:t>); // copy string to new location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</a:rPr>
              <a:t>cout</a:t>
            </a:r>
            <a:r>
              <a:rPr lang="en-US" altLang="zh-CN" sz="1800" dirty="0">
                <a:solidFill>
                  <a:schemeClr val="tx1"/>
                </a:solidFill>
              </a:rPr>
              <a:t> &lt;&lt; </a:t>
            </a:r>
            <a:r>
              <a:rPr lang="en-US" altLang="zh-CN" sz="1800" dirty="0" err="1">
                <a:solidFill>
                  <a:schemeClr val="tx1"/>
                </a:solidFill>
              </a:rPr>
              <a:t>num_strings</a:t>
            </a:r>
            <a:r>
              <a:rPr lang="en-US" altLang="zh-CN" sz="1800" dirty="0">
                <a:solidFill>
                  <a:schemeClr val="tx1"/>
                </a:solidFill>
              </a:rPr>
              <a:t> &lt;&lt; ": \"" &lt;&lt;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str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&lt;&lt; "\" object created\n"; 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}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2206" y="823134"/>
            <a:ext cx="6606152" cy="2911200"/>
          </a:xfrm>
        </p:spPr>
        <p:txBody>
          <a:bodyPr/>
          <a:lstStyle/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2" y="137559"/>
            <a:ext cx="614210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Copy Constructors: Problems</a:t>
            </a:r>
            <a:endParaRPr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3" y="654269"/>
            <a:ext cx="3208212" cy="194784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54488" b="4891"/>
          <a:stretch/>
        </p:blipFill>
        <p:spPr>
          <a:xfrm>
            <a:off x="31173" y="2777674"/>
            <a:ext cx="2023612" cy="21686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873" y="2416606"/>
            <a:ext cx="4672371" cy="266777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椭圆 6"/>
          <p:cNvSpPr/>
          <p:nvPr/>
        </p:nvSpPr>
        <p:spPr>
          <a:xfrm>
            <a:off x="80494" y="697010"/>
            <a:ext cx="205310" cy="197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6445" y="2777674"/>
            <a:ext cx="205310" cy="197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160174" y="2488861"/>
            <a:ext cx="205310" cy="197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720662" y="4280338"/>
            <a:ext cx="1413489" cy="3626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518338" y="2889962"/>
            <a:ext cx="1723696" cy="3626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63639" y="291737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Problem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63638" y="428033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Problem 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3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2206" y="823134"/>
            <a:ext cx="6606152" cy="2911200"/>
          </a:xfrm>
        </p:spPr>
        <p:txBody>
          <a:bodyPr/>
          <a:lstStyle/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2" y="137559"/>
            <a:ext cx="614210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Copy Constructors: Solutions</a:t>
            </a:r>
            <a:endParaRPr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3" y="654269"/>
            <a:ext cx="3208212" cy="194784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r="54488" b="4891"/>
          <a:stretch/>
        </p:blipFill>
        <p:spPr>
          <a:xfrm>
            <a:off x="31173" y="2770977"/>
            <a:ext cx="2023612" cy="21686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椭圆 6"/>
          <p:cNvSpPr/>
          <p:nvPr/>
        </p:nvSpPr>
        <p:spPr>
          <a:xfrm>
            <a:off x="80494" y="697010"/>
            <a:ext cx="205310" cy="197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6445" y="2777674"/>
            <a:ext cx="205310" cy="197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720662" y="4280338"/>
            <a:ext cx="1413489" cy="3626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518338" y="2889962"/>
            <a:ext cx="1723696" cy="3626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63639" y="291737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Problem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63638" y="428033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Problem 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056" y="2420007"/>
            <a:ext cx="4777943" cy="272349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椭圆 8"/>
          <p:cNvSpPr/>
          <p:nvPr/>
        </p:nvSpPr>
        <p:spPr>
          <a:xfrm>
            <a:off x="2160174" y="2488861"/>
            <a:ext cx="205310" cy="197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圆角矩形 9">
            <a:extLst>
              <a:ext uri="{FF2B5EF4-FFF2-40B4-BE49-F238E27FC236}">
                <a16:creationId xmlns:a16="http://schemas.microsoft.com/office/drawing/2014/main" id="{11BA4EAF-D108-46B0-BA8B-163F21F3F044}"/>
              </a:ext>
            </a:extLst>
          </p:cNvPr>
          <p:cNvSpPr/>
          <p:nvPr/>
        </p:nvSpPr>
        <p:spPr>
          <a:xfrm>
            <a:off x="3720661" y="4432738"/>
            <a:ext cx="1413489" cy="3626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0">
            <a:extLst>
              <a:ext uri="{FF2B5EF4-FFF2-40B4-BE49-F238E27FC236}">
                <a16:creationId xmlns:a16="http://schemas.microsoft.com/office/drawing/2014/main" id="{7E9E3B7B-0295-49C4-85F1-E0A940D7339E}"/>
              </a:ext>
            </a:extLst>
          </p:cNvPr>
          <p:cNvSpPr/>
          <p:nvPr/>
        </p:nvSpPr>
        <p:spPr>
          <a:xfrm>
            <a:off x="4140239" y="2470336"/>
            <a:ext cx="2686588" cy="16576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31CD4E-511C-40AB-A3B9-59975490FB06}"/>
              </a:ext>
            </a:extLst>
          </p:cNvPr>
          <p:cNvSpPr/>
          <p:nvPr/>
        </p:nvSpPr>
        <p:spPr>
          <a:xfrm>
            <a:off x="3495560" y="3335436"/>
            <a:ext cx="16385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Solving Problem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6F2ACD-5582-40C8-B53E-A7A8B015D8A0}"/>
              </a:ext>
            </a:extLst>
          </p:cNvPr>
          <p:cNvSpPr/>
          <p:nvPr/>
        </p:nvSpPr>
        <p:spPr>
          <a:xfrm>
            <a:off x="5159421" y="4481830"/>
            <a:ext cx="16385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Solving Problem 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36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46" y="1155318"/>
            <a:ext cx="6787055" cy="2911200"/>
          </a:xfrm>
        </p:spPr>
        <p:txBody>
          <a:bodyPr/>
          <a:lstStyle/>
          <a:p>
            <a:r>
              <a:rPr lang="en-US" altLang="zh-CN" sz="2000" dirty="0"/>
              <a:t>C++ allows class object assignment, which automatically overloads an assignment operator for a class.</a:t>
            </a:r>
          </a:p>
          <a:p>
            <a:r>
              <a:rPr lang="en-US" altLang="zh-CN" sz="2000" dirty="0"/>
              <a:t>Assignment operator has the prototype:</a:t>
            </a:r>
          </a:p>
          <a:p>
            <a:pPr marL="109535" indent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000" dirty="0" err="1">
                <a:solidFill>
                  <a:srgbClr val="FFFF00"/>
                </a:solidFill>
              </a:rPr>
              <a:t>Class_name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&amp;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Class_name</a:t>
            </a:r>
            <a:r>
              <a:rPr lang="en-US" altLang="zh-CN" sz="2000" dirty="0"/>
              <a:t>::operator</a:t>
            </a:r>
            <a:r>
              <a:rPr lang="en-US" altLang="zh-CN" sz="2000" dirty="0">
                <a:solidFill>
                  <a:srgbClr val="00B050"/>
                </a:solidFill>
              </a:rPr>
              <a:t>=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B0F0"/>
                </a:solidFill>
              </a:rPr>
              <a:t>const</a:t>
            </a: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Class_name</a:t>
            </a:r>
            <a:r>
              <a:rPr lang="en-US" altLang="zh-CN" sz="2000" dirty="0">
                <a:solidFill>
                  <a:srgbClr val="00B0F0"/>
                </a:solidFill>
              </a:rPr>
              <a:t> &amp;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For example, here’s the prototype for the </a:t>
            </a:r>
            <a:r>
              <a:rPr lang="en-US" altLang="zh-CN" sz="2000" dirty="0" err="1"/>
              <a:t>StringBad</a:t>
            </a:r>
            <a:r>
              <a:rPr lang="en-US" altLang="zh-CN" sz="2000" dirty="0"/>
              <a:t> class:</a:t>
            </a:r>
          </a:p>
          <a:p>
            <a:pPr marL="109535" indent="0" algn="ctr">
              <a:buNone/>
            </a:pPr>
            <a:r>
              <a:rPr lang="en-US" altLang="zh-CN" sz="2000" dirty="0" err="1">
                <a:solidFill>
                  <a:srgbClr val="FFFF00"/>
                </a:solidFill>
              </a:rPr>
              <a:t>StringBad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&amp;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StringBad</a:t>
            </a:r>
            <a:r>
              <a:rPr lang="en-US" altLang="zh-CN" sz="2000" dirty="0"/>
              <a:t>::operator</a:t>
            </a:r>
            <a:r>
              <a:rPr lang="en-US" altLang="zh-CN" sz="2000" dirty="0">
                <a:solidFill>
                  <a:srgbClr val="00B050"/>
                </a:solidFill>
              </a:rPr>
              <a:t>=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B0F0"/>
                </a:solidFill>
              </a:rPr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StringBad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B0F0"/>
                </a:solidFill>
              </a:rPr>
              <a:t>&amp;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 Assignment Operators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15505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73250" y="1423331"/>
            <a:ext cx="6366278" cy="2911200"/>
          </a:xfrm>
        </p:spPr>
        <p:txBody>
          <a:bodyPr/>
          <a:lstStyle/>
          <a:p>
            <a:r>
              <a:rPr lang="en-US" altLang="zh-CN" sz="2000" dirty="0"/>
              <a:t>(1)An overloaded assignment operator is used when you assign one object to another existing object:</a:t>
            </a:r>
          </a:p>
          <a:p>
            <a:r>
              <a:rPr lang="en-US" altLang="zh-CN" sz="2000" dirty="0"/>
              <a:t>For example:</a:t>
            </a:r>
          </a:p>
          <a:p>
            <a:pPr marL="109535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StringBad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headline1("Celery Stalks at Midnight");</a:t>
            </a:r>
          </a:p>
          <a:p>
            <a:pPr marL="109535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StringBad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knot;</a:t>
            </a:r>
          </a:p>
          <a:p>
            <a:pPr marL="109535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00B050"/>
                </a:solidFill>
              </a:rPr>
              <a:t>knot </a:t>
            </a:r>
            <a:r>
              <a:rPr lang="en-US" altLang="zh-CN" sz="2000" dirty="0">
                <a:solidFill>
                  <a:srgbClr val="00B050"/>
                </a:solidFill>
              </a:rPr>
              <a:t>= headline1</a:t>
            </a:r>
            <a:r>
              <a:rPr lang="en-US" altLang="zh-CN" sz="2000" dirty="0"/>
              <a:t>; // assignment operator invoked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 Assignment Operators: When </a:t>
            </a:r>
            <a:r>
              <a:rPr lang="en-US" altLang="zh-CN" sz="2400" dirty="0"/>
              <a:t>used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5386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9016" y="1399683"/>
            <a:ext cx="6568984" cy="2911200"/>
          </a:xfrm>
        </p:spPr>
        <p:txBody>
          <a:bodyPr/>
          <a:lstStyle/>
          <a:p>
            <a:r>
              <a:rPr lang="en-US" altLang="zh-CN" sz="2000" dirty="0"/>
              <a:t>(2)An assignment operator </a:t>
            </a:r>
            <a:r>
              <a:rPr lang="en-US" altLang="zh-CN" sz="2000" i="1" dirty="0">
                <a:solidFill>
                  <a:srgbClr val="00B050"/>
                </a:solidFill>
              </a:rPr>
              <a:t>is not necessarily </a:t>
            </a:r>
            <a:r>
              <a:rPr lang="en-US" altLang="zh-CN" sz="2000" dirty="0"/>
              <a:t>used when </a:t>
            </a:r>
            <a:r>
              <a:rPr lang="en-US" altLang="zh-CN" sz="2000" i="1" dirty="0">
                <a:solidFill>
                  <a:srgbClr val="00B050"/>
                </a:solidFill>
              </a:rPr>
              <a:t>initializing</a:t>
            </a:r>
            <a:r>
              <a:rPr lang="en-US" altLang="zh-CN" sz="2000" dirty="0"/>
              <a:t> an object:</a:t>
            </a:r>
          </a:p>
          <a:p>
            <a:r>
              <a:rPr lang="en-US" altLang="zh-CN" sz="2000" dirty="0"/>
              <a:t>For example</a:t>
            </a:r>
            <a:r>
              <a:rPr lang="en-US" altLang="zh-CN" sz="2000" dirty="0" smtClean="0"/>
              <a:t>:</a:t>
            </a:r>
          </a:p>
          <a:p>
            <a:pPr marL="109535" indent="0"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StringBad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knot;</a:t>
            </a:r>
          </a:p>
          <a:p>
            <a:pPr marL="109535" indent="0"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StringBad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metoo</a:t>
            </a:r>
            <a:r>
              <a:rPr lang="en-US" altLang="zh-CN" sz="2000" dirty="0" smtClean="0">
                <a:solidFill>
                  <a:srgbClr val="00B050"/>
                </a:solidFill>
              </a:rPr>
              <a:t> = knot</a:t>
            </a:r>
            <a:r>
              <a:rPr lang="en-US" altLang="zh-CN" sz="2000" dirty="0"/>
              <a:t>; </a:t>
            </a:r>
          </a:p>
          <a:p>
            <a:pPr marL="109535" indent="0">
              <a:buNone/>
            </a:pPr>
            <a:r>
              <a:rPr lang="en-US" altLang="zh-CN" sz="2000" dirty="0"/>
              <a:t>          // use copy </a:t>
            </a:r>
            <a:r>
              <a:rPr lang="en-US" altLang="zh-CN" sz="2000" dirty="0" smtClean="0"/>
              <a:t>constructor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/>
              <a:t>         //according to the compiler, possibly assignment, too</a:t>
            </a:r>
          </a:p>
          <a:p>
            <a:pPr marL="109535" indent="0">
              <a:buNone/>
            </a:pP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 Assignment Operators: When used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4512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533792" y="378162"/>
            <a:ext cx="6073104" cy="975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en" altLang="zh-CN" sz="3300" dirty="0"/>
              <a:t>#</a:t>
            </a:r>
            <a:r>
              <a:rPr lang="en-US" altLang="zh-CN" sz="3300" dirty="0"/>
              <a:t>9 Adventures in Classes</a:t>
            </a:r>
            <a:endParaRPr sz="33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88563" y="1537940"/>
            <a:ext cx="6511781" cy="921481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Using dynamic memory allocation for class members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Implicit and explicit copy constructors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Implicit and explicit overloaded assignment operators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Details when you use </a:t>
            </a:r>
            <a:r>
              <a:rPr lang="en-US" altLang="zh-CN" sz="2000" i="1" dirty="0">
                <a:solidFill>
                  <a:srgbClr val="00B050"/>
                </a:solidFill>
              </a:rPr>
              <a:t>new</a:t>
            </a:r>
            <a:r>
              <a:rPr lang="en-US" altLang="zh-CN" sz="2000" dirty="0"/>
              <a:t> in a constructor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Other class initialization ways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Observations about returning objects</a:t>
            </a:r>
          </a:p>
        </p:txBody>
      </p:sp>
    </p:spTree>
    <p:extLst>
      <p:ext uri="{BB962C8B-B14F-4D97-AF65-F5344CB8AC3E}">
        <p14:creationId xmlns:p14="http://schemas.microsoft.com/office/powerpoint/2010/main" val="39996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2079" y="1439096"/>
            <a:ext cx="6366278" cy="2911200"/>
          </a:xfrm>
        </p:spPr>
        <p:txBody>
          <a:bodyPr/>
          <a:lstStyle/>
          <a:p>
            <a:r>
              <a:rPr lang="en-US" altLang="zh-CN" sz="2000" dirty="0"/>
              <a:t>Like a copy constructor, an implicit implementation of an assignment operator performs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a member-to-member copy</a:t>
            </a:r>
            <a:r>
              <a:rPr lang="en-US" altLang="zh-CN" sz="2000" dirty="0"/>
              <a:t>. </a:t>
            </a:r>
          </a:p>
          <a:p>
            <a:r>
              <a:rPr lang="en-US" altLang="zh-CN" sz="2000" dirty="0"/>
              <a:t>(1)If a member is itself an object of some class, the program uses the assignment operator defined for that class to do the copying for that particular member. </a:t>
            </a:r>
          </a:p>
          <a:p>
            <a:r>
              <a:rPr lang="en-US" altLang="zh-CN" sz="2000" dirty="0"/>
              <a:t>(2)Static data members are unaffected.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 Assignment Operators: What to do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99035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8789" y="1273559"/>
            <a:ext cx="6159080" cy="2911200"/>
          </a:xfrm>
        </p:spPr>
        <p:txBody>
          <a:bodyPr/>
          <a:lstStyle/>
          <a:p>
            <a:r>
              <a:rPr lang="en-US" altLang="zh-CN" sz="2000" dirty="0"/>
              <a:t>For example: </a:t>
            </a:r>
          </a:p>
          <a:p>
            <a:pPr marL="109535" indent="0" algn="ctr">
              <a:buNone/>
            </a:pPr>
            <a:r>
              <a:rPr lang="en-US" altLang="zh-CN" sz="2000" dirty="0"/>
              <a:t>knot = headline1;//</a:t>
            </a:r>
            <a:r>
              <a:rPr lang="en-US" altLang="zh-CN" sz="2000" dirty="0" err="1"/>
              <a:t>StringBad</a:t>
            </a:r>
            <a:r>
              <a:rPr lang="en-US" altLang="zh-CN" sz="2000" dirty="0"/>
              <a:t> class</a:t>
            </a:r>
          </a:p>
          <a:p>
            <a:pPr marL="109535" indent="0" algn="ctr">
              <a:buNone/>
            </a:pPr>
            <a:endParaRPr lang="en-US" altLang="zh-CN" sz="2000" dirty="0"/>
          </a:p>
          <a:p>
            <a:r>
              <a:rPr lang="en-US" altLang="zh-CN" sz="2000" dirty="0"/>
              <a:t>The same problem occurs that the implicit copy constructor. 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 Assignment Operators: Problems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7137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0548" y="1281441"/>
            <a:ext cx="6366278" cy="2911200"/>
          </a:xfrm>
        </p:spPr>
        <p:txBody>
          <a:bodyPr/>
          <a:lstStyle/>
          <a:p>
            <a:r>
              <a:rPr lang="en-US" altLang="zh-CN" sz="2000" dirty="0"/>
              <a:t>Provide your own assignment operator definition, one that </a:t>
            </a:r>
            <a:r>
              <a:rPr lang="en-US" altLang="zh-CN" sz="2000" dirty="0">
                <a:solidFill>
                  <a:srgbClr val="00B050"/>
                </a:solidFill>
              </a:rPr>
              <a:t>makes a deep copy.</a:t>
            </a:r>
          </a:p>
          <a:p>
            <a:r>
              <a:rPr lang="en-US" altLang="zh-CN" sz="2000" dirty="0"/>
              <a:t>(1)The implementation is similar to that of the copy constructor.</a:t>
            </a:r>
          </a:p>
          <a:p>
            <a:r>
              <a:rPr lang="en-US" altLang="zh-CN" sz="2000" dirty="0"/>
              <a:t>(2)</a:t>
            </a:r>
            <a:r>
              <a:rPr lang="en-US" altLang="zh-CN" sz="2000" dirty="0">
                <a:solidFill>
                  <a:srgbClr val="FFFF00"/>
                </a:solidFill>
              </a:rPr>
              <a:t>But there are some differences</a:t>
            </a:r>
            <a:r>
              <a:rPr lang="en-US" altLang="zh-CN" sz="2000" dirty="0">
                <a:solidFill>
                  <a:schemeClr val="bg1"/>
                </a:solidFill>
              </a:rPr>
              <a:t>, seeing the following example.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 Assignment Operators: Solutions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68332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3024" y="966131"/>
            <a:ext cx="6366278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 Assignment Operators: Comparison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-10634" y="612404"/>
            <a:ext cx="4518838" cy="18914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StringBad</a:t>
            </a:r>
            <a:r>
              <a:rPr lang="en-US" altLang="zh-CN" sz="1600" dirty="0">
                <a:solidFill>
                  <a:schemeClr val="tx1"/>
                </a:solidFill>
              </a:rPr>
              <a:t>::</a:t>
            </a:r>
            <a:r>
              <a:rPr lang="en-US" altLang="zh-CN" sz="1600" dirty="0" err="1">
                <a:solidFill>
                  <a:schemeClr val="tx1"/>
                </a:solidFill>
              </a:rPr>
              <a:t>StringBad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StringBad</a:t>
            </a:r>
            <a:r>
              <a:rPr lang="en-US" altLang="zh-CN" sz="1600" dirty="0">
                <a:solidFill>
                  <a:schemeClr val="tx1"/>
                </a:solidFill>
              </a:rPr>
              <a:t> &amp; </a:t>
            </a:r>
            <a:r>
              <a:rPr lang="en-US" altLang="zh-CN" sz="1600" dirty="0" err="1">
                <a:solidFill>
                  <a:schemeClr val="tx1"/>
                </a:solidFill>
              </a:rPr>
              <a:t>st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</a:rPr>
              <a:t>num_strings</a:t>
            </a:r>
            <a:r>
              <a:rPr lang="en-US" altLang="zh-CN" sz="1600" dirty="0">
                <a:solidFill>
                  <a:srgbClr val="FF0000"/>
                </a:solidFill>
              </a:rPr>
              <a:t>++;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</a:rPr>
              <a:t>len</a:t>
            </a:r>
            <a:r>
              <a:rPr lang="en-US" altLang="zh-CN" sz="1600" dirty="0">
                <a:solidFill>
                  <a:schemeClr val="tx1"/>
                </a:solidFill>
              </a:rPr>
              <a:t> = </a:t>
            </a:r>
            <a:r>
              <a:rPr lang="en-US" altLang="zh-CN" sz="1600" dirty="0" err="1">
                <a:solidFill>
                  <a:schemeClr val="tx1"/>
                </a:solidFill>
              </a:rPr>
              <a:t>st.len</a:t>
            </a:r>
            <a:r>
              <a:rPr lang="en-US" altLang="zh-CN" sz="1600" dirty="0">
                <a:solidFill>
                  <a:schemeClr val="tx1"/>
                </a:solidFill>
              </a:rPr>
              <a:t>;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</a:rPr>
              <a:t>str</a:t>
            </a:r>
            <a:r>
              <a:rPr lang="en-US" altLang="zh-CN" sz="1600" dirty="0">
                <a:solidFill>
                  <a:schemeClr val="tx1"/>
                </a:solidFill>
              </a:rPr>
              <a:t> = new char [</a:t>
            </a:r>
            <a:r>
              <a:rPr lang="en-US" altLang="zh-CN" sz="1600" dirty="0" err="1">
                <a:solidFill>
                  <a:schemeClr val="tx1"/>
                </a:solidFill>
              </a:rPr>
              <a:t>len</a:t>
            </a:r>
            <a:r>
              <a:rPr lang="en-US" altLang="zh-CN" sz="1600" dirty="0">
                <a:solidFill>
                  <a:schemeClr val="tx1"/>
                </a:solidFill>
              </a:rPr>
              <a:t> + 1];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std::</a:t>
            </a:r>
            <a:r>
              <a:rPr lang="en-US" altLang="zh-CN" sz="1600" dirty="0" err="1">
                <a:solidFill>
                  <a:schemeClr val="tx1"/>
                </a:solidFill>
              </a:rPr>
              <a:t>strcpy</a:t>
            </a:r>
            <a:r>
              <a:rPr lang="en-US" altLang="zh-CN" sz="1600" dirty="0">
                <a:solidFill>
                  <a:schemeClr val="tx1"/>
                </a:solidFill>
              </a:rPr>
              <a:t>(str, </a:t>
            </a:r>
            <a:r>
              <a:rPr lang="en-US" altLang="zh-CN" sz="1600" dirty="0" err="1">
                <a:solidFill>
                  <a:schemeClr val="tx1"/>
                </a:solidFill>
              </a:rPr>
              <a:t>st.str</a:t>
            </a:r>
            <a:r>
              <a:rPr lang="en-US" altLang="zh-CN" sz="1600" dirty="0">
                <a:solidFill>
                  <a:schemeClr val="tx1"/>
                </a:solidFill>
              </a:rPr>
              <a:t>);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}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1860" y="2575398"/>
            <a:ext cx="5147441" cy="24745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StringBad</a:t>
            </a:r>
            <a:r>
              <a:rPr lang="en-US" altLang="zh-CN" sz="1600" dirty="0">
                <a:solidFill>
                  <a:schemeClr val="tx1"/>
                </a:solidFill>
              </a:rPr>
              <a:t> &amp; </a:t>
            </a:r>
            <a:r>
              <a:rPr lang="en-US" altLang="zh-CN" sz="1600" dirty="0" err="1">
                <a:solidFill>
                  <a:schemeClr val="tx1"/>
                </a:solidFill>
              </a:rPr>
              <a:t>StringBad</a:t>
            </a:r>
            <a:r>
              <a:rPr lang="en-US" altLang="zh-CN" sz="1600" dirty="0">
                <a:solidFill>
                  <a:schemeClr val="tx1"/>
                </a:solidFill>
              </a:rPr>
              <a:t>::operator=(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StringBad</a:t>
            </a:r>
            <a:r>
              <a:rPr lang="en-US" altLang="zh-CN" sz="1600" dirty="0">
                <a:solidFill>
                  <a:schemeClr val="tx1"/>
                </a:solidFill>
              </a:rPr>
              <a:t> &amp; </a:t>
            </a:r>
            <a:r>
              <a:rPr lang="en-US" altLang="zh-CN" sz="1600" dirty="0" err="1">
                <a:solidFill>
                  <a:schemeClr val="tx1"/>
                </a:solidFill>
              </a:rPr>
              <a:t>st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600" dirty="0">
                <a:solidFill>
                  <a:srgbClr val="00B050"/>
                </a:solidFill>
              </a:rPr>
              <a:t>    if (this == &amp;</a:t>
            </a:r>
            <a:r>
              <a:rPr lang="en-US" altLang="zh-CN" sz="1600" dirty="0" err="1">
                <a:solidFill>
                  <a:srgbClr val="00B050"/>
                </a:solidFill>
              </a:rPr>
              <a:t>st</a:t>
            </a:r>
            <a:r>
              <a:rPr lang="en-US" altLang="zh-CN" sz="1600" dirty="0">
                <a:solidFill>
                  <a:srgbClr val="00B050"/>
                </a:solidFill>
              </a:rPr>
              <a:t>) </a:t>
            </a:r>
          </a:p>
          <a:p>
            <a:r>
              <a:rPr lang="en-US" altLang="zh-CN" sz="1600" dirty="0">
                <a:solidFill>
                  <a:srgbClr val="00B050"/>
                </a:solidFill>
              </a:rPr>
              <a:t>         return *this;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delete [] str;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</a:rPr>
              <a:t>len</a:t>
            </a:r>
            <a:r>
              <a:rPr lang="en-US" altLang="zh-CN" sz="1600" dirty="0">
                <a:solidFill>
                  <a:schemeClr val="tx1"/>
                </a:solidFill>
              </a:rPr>
              <a:t> = </a:t>
            </a:r>
            <a:r>
              <a:rPr lang="en-US" altLang="zh-CN" sz="1600" dirty="0" err="1">
                <a:solidFill>
                  <a:schemeClr val="tx1"/>
                </a:solidFill>
              </a:rPr>
              <a:t>st.len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</a:rPr>
              <a:t>str</a:t>
            </a:r>
            <a:r>
              <a:rPr lang="en-US" altLang="zh-CN" sz="1600" dirty="0">
                <a:solidFill>
                  <a:schemeClr val="tx1"/>
                </a:solidFill>
              </a:rPr>
              <a:t> = new char [</a:t>
            </a:r>
            <a:r>
              <a:rPr lang="en-US" altLang="zh-CN" sz="1600" dirty="0" err="1">
                <a:solidFill>
                  <a:schemeClr val="tx1"/>
                </a:solidFill>
              </a:rPr>
              <a:t>len</a:t>
            </a:r>
            <a:r>
              <a:rPr lang="en-US" altLang="zh-CN" sz="1600" dirty="0">
                <a:solidFill>
                  <a:schemeClr val="tx1"/>
                </a:solidFill>
              </a:rPr>
              <a:t> + 1];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</a:rPr>
              <a:t>std</a:t>
            </a:r>
            <a:r>
              <a:rPr lang="en-US" altLang="zh-CN" sz="1600" dirty="0">
                <a:solidFill>
                  <a:schemeClr val="tx1"/>
                </a:solidFill>
              </a:rPr>
              <a:t>::</a:t>
            </a:r>
            <a:r>
              <a:rPr lang="en-US" altLang="zh-CN" sz="1600" dirty="0" err="1">
                <a:solidFill>
                  <a:schemeClr val="tx1"/>
                </a:solidFill>
              </a:rPr>
              <a:t>strcpy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</a:rPr>
              <a:t>str</a:t>
            </a:r>
            <a:r>
              <a:rPr lang="en-US" altLang="zh-CN" sz="1600" dirty="0">
                <a:solidFill>
                  <a:schemeClr val="tx1"/>
                </a:solidFill>
              </a:rPr>
              <a:t>, </a:t>
            </a:r>
            <a:r>
              <a:rPr lang="en-US" altLang="zh-CN" sz="1600" dirty="0" err="1">
                <a:solidFill>
                  <a:schemeClr val="tx1"/>
                </a:solidFill>
              </a:rPr>
              <a:t>st.str</a:t>
            </a:r>
            <a:r>
              <a:rPr lang="en-US" altLang="zh-CN" sz="1600" dirty="0">
                <a:solidFill>
                  <a:schemeClr val="tx1"/>
                </a:solidFill>
              </a:rPr>
              <a:t>);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chemeClr val="accent6"/>
                </a:solidFill>
              </a:rPr>
              <a:t>return *this;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}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75480" y="1162624"/>
            <a:ext cx="2515515" cy="322631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1: Modify static data member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3707" y="3079493"/>
            <a:ext cx="2644865" cy="286683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4: </a:t>
            </a:r>
            <a:r>
              <a:rPr lang="en-US" altLang="zh-CN" dirty="0">
                <a:solidFill>
                  <a:schemeClr val="tx1"/>
                </a:solidFill>
              </a:rPr>
              <a:t>Against on self assignment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6809" y="3587236"/>
            <a:ext cx="3001460" cy="286683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2: </a:t>
            </a:r>
            <a:r>
              <a:rPr lang="en-US" altLang="zh-CN" dirty="0">
                <a:solidFill>
                  <a:schemeClr val="tx1"/>
                </a:solidFill>
              </a:rPr>
              <a:t>Delete  previously allocated 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89697" y="4599074"/>
            <a:ext cx="3517208" cy="286683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3: </a:t>
            </a:r>
            <a:r>
              <a:rPr lang="en-US" altLang="zh-CN" dirty="0">
                <a:solidFill>
                  <a:schemeClr val="tx1"/>
                </a:solidFill>
              </a:rPr>
              <a:t>Return reference to the invoking object.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BC5B547-0A32-4B5E-8732-C8C4D6A82793}"/>
              </a:ext>
            </a:extLst>
          </p:cNvPr>
          <p:cNvSpPr/>
          <p:nvPr/>
        </p:nvSpPr>
        <p:spPr>
          <a:xfrm>
            <a:off x="4518838" y="1212112"/>
            <a:ext cx="2270463" cy="4890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7030A0"/>
                </a:solidFill>
              </a:rPr>
              <a:t>Copy constructor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630578E-33C4-4EF4-BEAB-074965270250}"/>
              </a:ext>
            </a:extLst>
          </p:cNvPr>
          <p:cNvSpPr/>
          <p:nvPr/>
        </p:nvSpPr>
        <p:spPr>
          <a:xfrm>
            <a:off x="0" y="3514434"/>
            <a:ext cx="1618107" cy="101666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7030A0"/>
                </a:solidFill>
              </a:rPr>
              <a:t>Assignment</a:t>
            </a:r>
          </a:p>
          <a:p>
            <a:pPr algn="ctr"/>
            <a:r>
              <a:rPr lang="en-US" altLang="zh-CN" sz="2000" dirty="0">
                <a:solidFill>
                  <a:srgbClr val="7030A0"/>
                </a:solidFill>
              </a:rPr>
              <a:t>operator</a:t>
            </a:r>
          </a:p>
          <a:p>
            <a:pPr algn="ctr"/>
            <a:r>
              <a:rPr lang="en-US" altLang="zh-CN" sz="2000" dirty="0">
                <a:solidFill>
                  <a:srgbClr val="7030A0"/>
                </a:solidFill>
              </a:rPr>
              <a:t>overloading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4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4580" y="1035969"/>
            <a:ext cx="6152344" cy="2911200"/>
          </a:xfrm>
        </p:spPr>
        <p:txBody>
          <a:bodyPr/>
          <a:lstStyle/>
          <a:p>
            <a:r>
              <a:rPr lang="en-US" altLang="zh-CN" sz="2000" dirty="0"/>
              <a:t>You must take special care when using new to initialize pointer members of an object:</a:t>
            </a:r>
          </a:p>
          <a:p>
            <a:pPr marL="109535" indent="0">
              <a:buNone/>
            </a:pPr>
            <a:r>
              <a:rPr lang="en-US" altLang="zh-CN" sz="2000" dirty="0"/>
              <a:t>(1)If you use new to initialize a pointer member in a constructor, you should use delete in the destructor.</a:t>
            </a:r>
          </a:p>
          <a:p>
            <a:pPr marL="109535" indent="0">
              <a:buNone/>
            </a:pPr>
            <a:r>
              <a:rPr lang="en-US" altLang="zh-CN" sz="2000" dirty="0"/>
              <a:t>(2)The uses of new and delete should be compatible. You should pair new with delete and new [] with delete [].</a:t>
            </a:r>
          </a:p>
          <a:p>
            <a:pPr marL="109535" indent="0">
              <a:buNone/>
            </a:pPr>
            <a:r>
              <a:rPr lang="en-US" altLang="zh-CN" sz="2000" dirty="0"/>
              <a:t>(3)All constructors should use new the same way—either all with brackets or all without brackets. 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new in constructors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21128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new in constructors: GIVEN</a:t>
            </a:r>
            <a:endParaRPr sz="17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147161" y="1686910"/>
            <a:ext cx="4331356" cy="1890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String::~String() // necessary destructor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delete [] </a:t>
            </a:r>
            <a:r>
              <a:rPr lang="en-US" altLang="zh-CN" sz="1800" dirty="0" err="1">
                <a:solidFill>
                  <a:schemeClr val="tx1"/>
                </a:solidFill>
              </a:rPr>
              <a:t>str</a:t>
            </a:r>
            <a:r>
              <a:rPr lang="en-US" altLang="zh-CN" sz="1800" dirty="0">
                <a:solidFill>
                  <a:schemeClr val="tx1"/>
                </a:solidFill>
              </a:rPr>
              <a:t>; // required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411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new in constructors</a:t>
            </a:r>
            <a:endParaRPr sz="17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957975" y="925033"/>
            <a:ext cx="4299826" cy="1616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String::String()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str = "default string"; </a:t>
            </a:r>
          </a:p>
          <a:p>
            <a:r>
              <a:rPr lang="en-US" altLang="zh-CN" sz="1800" dirty="0" err="1">
                <a:solidFill>
                  <a:schemeClr val="tx1"/>
                </a:solidFill>
              </a:rPr>
              <a:t>len</a:t>
            </a:r>
            <a:r>
              <a:rPr lang="en-US" altLang="zh-CN" sz="1800" dirty="0">
                <a:solidFill>
                  <a:schemeClr val="tx1"/>
                </a:solidFill>
              </a:rPr>
              <a:t> = </a:t>
            </a:r>
            <a:r>
              <a:rPr lang="en-US" altLang="zh-CN" sz="1800" dirty="0" err="1">
                <a:solidFill>
                  <a:schemeClr val="tx1"/>
                </a:solidFill>
              </a:rPr>
              <a:t>std</a:t>
            </a:r>
            <a:r>
              <a:rPr lang="en-US" altLang="zh-CN" sz="1800" dirty="0">
                <a:solidFill>
                  <a:schemeClr val="tx1"/>
                </a:solidFill>
              </a:rPr>
              <a:t>::</a:t>
            </a:r>
            <a:r>
              <a:rPr lang="en-US" altLang="zh-CN" sz="1800" dirty="0" err="1">
                <a:solidFill>
                  <a:schemeClr val="tx1"/>
                </a:solidFill>
              </a:rPr>
              <a:t>strlen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str</a:t>
            </a:r>
            <a:r>
              <a:rPr lang="en-US" altLang="zh-CN" sz="1800" dirty="0">
                <a:solidFill>
                  <a:schemeClr val="tx1"/>
                </a:solidFill>
              </a:rPr>
              <a:t>);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}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957975" y="2718292"/>
            <a:ext cx="4299826" cy="1893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33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783" marR="0" lvl="1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675" marR="0" lvl="2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566" marR="0" lvl="3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457" marR="0" lvl="4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348" marR="0" lvl="5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240" marR="0" lvl="6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132" marR="0" lvl="7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023" marR="0" lvl="8" indent="-223832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String::String(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 char * s)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</a:rPr>
              <a:t>len</a:t>
            </a:r>
            <a:r>
              <a:rPr lang="en-US" altLang="zh-CN" sz="1800" dirty="0">
                <a:solidFill>
                  <a:schemeClr val="tx1"/>
                </a:solidFill>
              </a:rPr>
              <a:t> = </a:t>
            </a:r>
            <a:r>
              <a:rPr lang="en-US" altLang="zh-CN" sz="1800" dirty="0" err="1">
                <a:solidFill>
                  <a:schemeClr val="tx1"/>
                </a:solidFill>
              </a:rPr>
              <a:t>std</a:t>
            </a:r>
            <a:r>
              <a:rPr lang="en-US" altLang="zh-CN" sz="1800" dirty="0">
                <a:solidFill>
                  <a:schemeClr val="tx1"/>
                </a:solidFill>
              </a:rPr>
              <a:t>::</a:t>
            </a:r>
            <a:r>
              <a:rPr lang="en-US" altLang="zh-CN" sz="1800" dirty="0" err="1">
                <a:solidFill>
                  <a:schemeClr val="tx1"/>
                </a:solidFill>
              </a:rPr>
              <a:t>strlen</a:t>
            </a:r>
            <a:r>
              <a:rPr lang="en-US" altLang="zh-CN" sz="1800" dirty="0">
                <a:solidFill>
                  <a:schemeClr val="tx1"/>
                </a:solidFill>
              </a:rPr>
              <a:t>(s);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str = new char; 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std::</a:t>
            </a:r>
            <a:r>
              <a:rPr lang="en-US" altLang="zh-CN" sz="1800" dirty="0" err="1">
                <a:solidFill>
                  <a:schemeClr val="tx1"/>
                </a:solidFill>
              </a:rPr>
              <a:t>strcpy</a:t>
            </a:r>
            <a:r>
              <a:rPr lang="en-US" altLang="zh-CN" sz="1800" dirty="0">
                <a:solidFill>
                  <a:schemeClr val="tx1"/>
                </a:solidFill>
              </a:rPr>
              <a:t>(str, s);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}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557719" y="3388284"/>
            <a:ext cx="268897" cy="382279"/>
            <a:chOff x="4915877" y="3501292"/>
            <a:chExt cx="711200" cy="807233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502130" y="1638672"/>
            <a:ext cx="268897" cy="382279"/>
            <a:chOff x="4915877" y="3501292"/>
            <a:chExt cx="711200" cy="807233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741426" y="939889"/>
            <a:ext cx="63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(1)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41426" y="2753318"/>
            <a:ext cx="63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(2)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2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new in constructors</a:t>
            </a:r>
            <a:endParaRPr sz="17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084099" y="740979"/>
            <a:ext cx="4331356" cy="1890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String::String()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</a:rPr>
              <a:t>len</a:t>
            </a:r>
            <a:r>
              <a:rPr lang="en-US" altLang="zh-CN" sz="1800" dirty="0">
                <a:solidFill>
                  <a:schemeClr val="tx1"/>
                </a:solidFill>
              </a:rPr>
              <a:t> = 0;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</a:rPr>
              <a:t>str</a:t>
            </a:r>
            <a:r>
              <a:rPr lang="en-US" altLang="zh-CN" sz="1800" dirty="0">
                <a:solidFill>
                  <a:schemeClr val="tx1"/>
                </a:solidFill>
              </a:rPr>
              <a:t> = new char[1]; // uses new with []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</a:rPr>
              <a:t>str</a:t>
            </a:r>
            <a:r>
              <a:rPr lang="en-US" altLang="zh-CN" sz="1800" dirty="0">
                <a:solidFill>
                  <a:schemeClr val="tx1"/>
                </a:solidFill>
              </a:rPr>
              <a:t>[0] = '\0';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965856" y="2780095"/>
            <a:ext cx="4875267" cy="217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33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783" marR="0" lvl="1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675" marR="0" lvl="2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566" marR="0" lvl="3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457" marR="0" lvl="4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348" marR="0" lvl="5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240" marR="0" lvl="6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132" marR="0" lvl="7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023" marR="0" lvl="8" indent="-223832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String::String()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</a:rPr>
              <a:t>len</a:t>
            </a:r>
            <a:r>
              <a:rPr lang="en-US" altLang="zh-CN" sz="1800" dirty="0">
                <a:solidFill>
                  <a:schemeClr val="tx1"/>
                </a:solidFill>
              </a:rPr>
              <a:t> = 0;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</a:rPr>
              <a:t>str</a:t>
            </a:r>
            <a:r>
              <a:rPr lang="en-US" altLang="zh-CN" sz="1800" dirty="0">
                <a:solidFill>
                  <a:schemeClr val="tx1"/>
                </a:solidFill>
              </a:rPr>
              <a:t> = </a:t>
            </a:r>
            <a:r>
              <a:rPr lang="en-US" altLang="zh-CN" sz="1800" dirty="0" err="1">
                <a:solidFill>
                  <a:srgbClr val="FF0000"/>
                </a:solidFill>
              </a:rPr>
              <a:t>nullptr</a:t>
            </a:r>
            <a:r>
              <a:rPr lang="en-US" altLang="zh-CN" sz="1800" dirty="0">
                <a:solidFill>
                  <a:schemeClr val="tx1"/>
                </a:solidFill>
              </a:rPr>
              <a:t>; // with C++11, or 0, null, NULL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}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7836" y="1407459"/>
            <a:ext cx="359507" cy="319898"/>
            <a:chOff x="5164470" y="3529769"/>
            <a:chExt cx="994056" cy="750278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6060038" y="3619532"/>
            <a:ext cx="359507" cy="319898"/>
            <a:chOff x="5164470" y="3529769"/>
            <a:chExt cx="994056" cy="75027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4786162" y="818642"/>
            <a:ext cx="63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(3)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11981" y="2904418"/>
            <a:ext cx="63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(4)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18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3023" y="1294863"/>
            <a:ext cx="6366278" cy="2911200"/>
          </a:xfrm>
        </p:spPr>
        <p:txBody>
          <a:bodyPr/>
          <a:lstStyle/>
          <a:p>
            <a:r>
              <a:rPr lang="en-US" altLang="zh-CN" sz="2000" dirty="0"/>
              <a:t>(1)Member initializer list</a:t>
            </a:r>
          </a:p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Other class initialization ways</a:t>
            </a:r>
            <a:endParaRPr sz="1700" dirty="0"/>
          </a:p>
        </p:txBody>
      </p:sp>
      <p:sp>
        <p:nvSpPr>
          <p:cNvPr id="5" name="文本占位符 4"/>
          <p:cNvSpPr txBox="1">
            <a:spLocks/>
          </p:cNvSpPr>
          <p:nvPr/>
        </p:nvSpPr>
        <p:spPr>
          <a:xfrm>
            <a:off x="737258" y="2136227"/>
            <a:ext cx="4331356" cy="2278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33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783" marR="0" lvl="1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675" marR="0" lvl="2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566" marR="0" lvl="3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457" marR="0" lvl="4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348" marR="0" lvl="5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240" marR="0" lvl="6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132" marR="0" lvl="7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023" marR="0" lvl="8" indent="-223832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9535" indent="0">
              <a:buFont typeface="Lato"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class </a:t>
            </a:r>
            <a:r>
              <a:rPr lang="en-US" altLang="zh-CN" sz="1800" dirty="0" err="1">
                <a:solidFill>
                  <a:schemeClr val="tx1"/>
                </a:solidFill>
              </a:rPr>
              <a:t>Classx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09535" indent="0">
              <a:buFont typeface="Lato"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pPr marL="109535" indent="0">
              <a:buFont typeface="Lato"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pPr marL="109535" indent="0">
              <a:buFont typeface="Lato"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x1;</a:t>
            </a:r>
            <a:r>
              <a:rPr lang="en-US" altLang="zh-CN" sz="1800" i="1" dirty="0">
                <a:solidFill>
                  <a:srgbClr val="FF0000"/>
                </a:solidFill>
              </a:rPr>
              <a:t>//Regular member</a:t>
            </a:r>
          </a:p>
          <a:p>
            <a:pPr marL="109535" indent="0">
              <a:buFont typeface="Lato"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 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x2;</a:t>
            </a:r>
            <a:r>
              <a:rPr lang="en-US" altLang="zh-CN" sz="1800" i="1" dirty="0">
                <a:solidFill>
                  <a:srgbClr val="FF0000"/>
                </a:solidFill>
              </a:rPr>
              <a:t>//</a:t>
            </a:r>
            <a:r>
              <a:rPr lang="en-US" altLang="zh-CN" sz="1800" i="1" dirty="0" err="1">
                <a:solidFill>
                  <a:srgbClr val="FF0000"/>
                </a:solidFill>
              </a:rPr>
              <a:t>Const</a:t>
            </a:r>
            <a:r>
              <a:rPr lang="en-US" altLang="zh-CN" sz="1800" i="1" dirty="0">
                <a:solidFill>
                  <a:srgbClr val="FF0000"/>
                </a:solidFill>
              </a:rPr>
              <a:t> member</a:t>
            </a:r>
          </a:p>
          <a:p>
            <a:pPr marL="109535" indent="0">
              <a:buFont typeface="Lato"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&amp; x3;</a:t>
            </a:r>
            <a:r>
              <a:rPr lang="en-US" altLang="zh-CN" sz="1800" i="1" dirty="0">
                <a:solidFill>
                  <a:srgbClr val="FF0000"/>
                </a:solidFill>
              </a:rPr>
              <a:t>//Reference member</a:t>
            </a:r>
          </a:p>
          <a:p>
            <a:pPr marL="109535" indent="0">
              <a:buFont typeface="Lato"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2388276" y="2293882"/>
            <a:ext cx="2585745" cy="67003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Initialization in function body of constructor</a:t>
            </a:r>
            <a:endParaRPr lang="zh-CN" altLang="en-US" sz="1800" dirty="0"/>
          </a:p>
        </p:txBody>
      </p:sp>
      <p:sp>
        <p:nvSpPr>
          <p:cNvPr id="7" name="圆角矩形标注 6"/>
          <p:cNvSpPr/>
          <p:nvPr/>
        </p:nvSpPr>
        <p:spPr>
          <a:xfrm>
            <a:off x="3066218" y="4331238"/>
            <a:ext cx="3054524" cy="670035"/>
          </a:xfrm>
          <a:prstGeom prst="wedgeRoundRectCallout">
            <a:avLst>
              <a:gd name="adj1" fmla="val -31883"/>
              <a:gd name="adj2" fmla="val -86146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Initialization before function body of constructor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1109397" y="3091767"/>
            <a:ext cx="2997519" cy="331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09397" y="3477405"/>
            <a:ext cx="2997519" cy="582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5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3023" y="1336621"/>
            <a:ext cx="6366278" cy="2911200"/>
          </a:xfrm>
        </p:spPr>
        <p:txBody>
          <a:bodyPr/>
          <a:lstStyle/>
          <a:p>
            <a:r>
              <a:rPr lang="en-US" altLang="zh-CN" sz="2000" dirty="0"/>
              <a:t>(1)Member initializer list in constructors</a:t>
            </a:r>
          </a:p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Other class initialization ways</a:t>
            </a:r>
            <a:endParaRPr sz="1700" dirty="0"/>
          </a:p>
        </p:txBody>
      </p:sp>
      <p:sp>
        <p:nvSpPr>
          <p:cNvPr id="5" name="文本占位符 4"/>
          <p:cNvSpPr txBox="1">
            <a:spLocks/>
          </p:cNvSpPr>
          <p:nvPr/>
        </p:nvSpPr>
        <p:spPr>
          <a:xfrm>
            <a:off x="157654" y="1948331"/>
            <a:ext cx="6345621" cy="2278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33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783" marR="0" lvl="1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675" marR="0" lvl="2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566" marR="0" lvl="3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457" marR="0" lvl="4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348" marR="0" lvl="5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240" marR="0" lvl="6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132" marR="0" lvl="7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023" marR="0" lvl="8" indent="-223832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9535" indent="0">
              <a:buFont typeface="Lato"/>
              <a:buNone/>
            </a:pPr>
            <a:r>
              <a:rPr lang="en-US" altLang="zh-CN" sz="1800" dirty="0" err="1">
                <a:solidFill>
                  <a:schemeClr val="tx1"/>
                </a:solidFill>
              </a:rPr>
              <a:t>Classx</a:t>
            </a:r>
            <a:r>
              <a:rPr lang="en-US" altLang="zh-CN" sz="1800" dirty="0">
                <a:solidFill>
                  <a:schemeClr val="tx1"/>
                </a:solidFill>
              </a:rPr>
              <a:t>::</a:t>
            </a:r>
            <a:r>
              <a:rPr lang="en-US" altLang="zh-CN" sz="1800" dirty="0" err="1">
                <a:solidFill>
                  <a:schemeClr val="tx1"/>
                </a:solidFill>
              </a:rPr>
              <a:t>Classx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m1,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m2,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&amp;m3) : x2(m2), x3(m3)</a:t>
            </a:r>
          </a:p>
          <a:p>
            <a:pPr marL="109535" indent="0">
              <a:buFont typeface="Lato"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pPr marL="109535" indent="0">
              <a:buFont typeface="Lato"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 </a:t>
            </a:r>
            <a:r>
              <a:rPr lang="en-US" altLang="zh-CN" sz="1800" dirty="0" smtClean="0">
                <a:solidFill>
                  <a:schemeClr val="tx1"/>
                </a:solidFill>
              </a:rPr>
              <a:t>x1=m1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</a:p>
          <a:p>
            <a:pPr marL="109535" indent="0">
              <a:buFont typeface="Lato"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760486" y="3626070"/>
            <a:ext cx="2435772" cy="435184"/>
          </a:xfrm>
          <a:prstGeom prst="wedgeRoundRectCallout">
            <a:avLst>
              <a:gd name="adj1" fmla="val -28923"/>
              <a:gd name="adj2" fmla="val -916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Regular </a:t>
            </a:r>
            <a:r>
              <a:rPr lang="en-US" altLang="zh-CN" sz="1800" dirty="0"/>
              <a:t>initialization</a:t>
            </a:r>
            <a:endParaRPr lang="zh-CN" altLang="en-US" sz="1800" dirty="0"/>
          </a:p>
        </p:txBody>
      </p:sp>
      <p:sp>
        <p:nvSpPr>
          <p:cNvPr id="7" name="圆角矩形标注 6"/>
          <p:cNvSpPr/>
          <p:nvPr/>
        </p:nvSpPr>
        <p:spPr>
          <a:xfrm>
            <a:off x="3933497" y="3156088"/>
            <a:ext cx="2435772" cy="469982"/>
          </a:xfrm>
          <a:prstGeom prst="wedgeRoundRectCallout">
            <a:avLst>
              <a:gd name="adj1" fmla="val -22973"/>
              <a:gd name="adj2" fmla="val -127539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Member initializer list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524663" y="3084739"/>
            <a:ext cx="1184485" cy="331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79757" y="2438382"/>
            <a:ext cx="1691004" cy="3073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/>
          <p:cNvSpPr/>
          <p:nvPr/>
        </p:nvSpPr>
        <p:spPr>
          <a:xfrm>
            <a:off x="3026980" y="2169421"/>
            <a:ext cx="1434662" cy="486616"/>
          </a:xfrm>
          <a:prstGeom prst="arc">
            <a:avLst>
              <a:gd name="adj1" fmla="val 10654433"/>
              <a:gd name="adj2" fmla="val 0"/>
            </a:avLst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/>
        </p:nvSpPr>
        <p:spPr>
          <a:xfrm>
            <a:off x="3861781" y="2195074"/>
            <a:ext cx="1434662" cy="486616"/>
          </a:xfrm>
          <a:prstGeom prst="arc">
            <a:avLst>
              <a:gd name="adj1" fmla="val 10654433"/>
              <a:gd name="adj2" fmla="val 0"/>
            </a:avLst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116905" y="2745690"/>
            <a:ext cx="1176978" cy="278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36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2206" y="823134"/>
            <a:ext cx="6606152" cy="2911200"/>
          </a:xfrm>
        </p:spPr>
        <p:txBody>
          <a:bodyPr/>
          <a:lstStyle/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 Bad Example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126125" y="641830"/>
            <a:ext cx="6607997" cy="4253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</a:t>
            </a:r>
            <a:r>
              <a:rPr lang="en-US" altLang="zh-CN" sz="1800" dirty="0" err="1">
                <a:solidFill>
                  <a:schemeClr val="tx1"/>
                </a:solidFill>
              </a:rPr>
              <a:t>StringBad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char * </a:t>
            </a:r>
            <a:r>
              <a:rPr lang="en-US" altLang="zh-CN" sz="1800" dirty="0" err="1">
                <a:solidFill>
                  <a:schemeClr val="tx1"/>
                </a:solidFill>
              </a:rPr>
              <a:t>str</a:t>
            </a:r>
            <a:r>
              <a:rPr lang="en-US" altLang="zh-CN" sz="1800" dirty="0">
                <a:solidFill>
                  <a:schemeClr val="tx1"/>
                </a:solidFill>
              </a:rPr>
              <a:t>; // pointer to string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len</a:t>
            </a:r>
            <a:r>
              <a:rPr lang="en-US" altLang="zh-CN" sz="1800" dirty="0">
                <a:solidFill>
                  <a:schemeClr val="tx1"/>
                </a:solidFill>
              </a:rPr>
              <a:t>; // length of string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static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num_strings</a:t>
            </a:r>
            <a:r>
              <a:rPr lang="en-US" altLang="zh-CN" sz="1800" dirty="0">
                <a:solidFill>
                  <a:schemeClr val="tx1"/>
                </a:solidFill>
              </a:rPr>
              <a:t>; // number of objects</a:t>
            </a: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err="1">
                <a:solidFill>
                  <a:schemeClr val="tx1"/>
                </a:solidFill>
              </a:rPr>
              <a:t>StringBad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 char * s); // constructor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err="1">
                <a:solidFill>
                  <a:schemeClr val="tx1"/>
                </a:solidFill>
              </a:rPr>
              <a:t>StringBad</a:t>
            </a:r>
            <a:r>
              <a:rPr lang="en-US" altLang="zh-CN" sz="1800" dirty="0">
                <a:solidFill>
                  <a:schemeClr val="tx1"/>
                </a:solidFill>
              </a:rPr>
              <a:t>(); // default constructor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~</a:t>
            </a:r>
            <a:r>
              <a:rPr lang="en-US" altLang="zh-CN" sz="1800" dirty="0" err="1">
                <a:solidFill>
                  <a:schemeClr val="tx1"/>
                </a:solidFill>
              </a:rPr>
              <a:t>StringBad</a:t>
            </a:r>
            <a:r>
              <a:rPr lang="en-US" altLang="zh-CN" sz="1800" dirty="0">
                <a:solidFill>
                  <a:schemeClr val="tx1"/>
                </a:solidFill>
              </a:rPr>
              <a:t>(); // destructor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</a:rPr>
              <a:t>friend </a:t>
            </a:r>
            <a:r>
              <a:rPr lang="en-US" altLang="zh-CN" sz="1800" dirty="0" err="1">
                <a:solidFill>
                  <a:schemeClr val="tx1"/>
                </a:solidFill>
              </a:rPr>
              <a:t>std</a:t>
            </a:r>
            <a:r>
              <a:rPr lang="en-US" altLang="zh-CN" sz="1800" dirty="0">
                <a:solidFill>
                  <a:schemeClr val="tx1"/>
                </a:solidFill>
              </a:rPr>
              <a:t>::</a:t>
            </a:r>
            <a:r>
              <a:rPr lang="en-US" altLang="zh-CN" sz="1800" dirty="0" err="1">
                <a:solidFill>
                  <a:schemeClr val="tx1"/>
                </a:solidFill>
              </a:rPr>
              <a:t>ostream</a:t>
            </a:r>
            <a:r>
              <a:rPr lang="en-US" altLang="zh-CN" sz="1800" dirty="0">
                <a:solidFill>
                  <a:schemeClr val="tx1"/>
                </a:solidFill>
              </a:rPr>
              <a:t> &amp; operator&lt;&lt;(</a:t>
            </a:r>
            <a:r>
              <a:rPr lang="en-US" altLang="zh-CN" sz="1800" dirty="0" err="1">
                <a:solidFill>
                  <a:schemeClr val="tx1"/>
                </a:solidFill>
              </a:rPr>
              <a:t>std</a:t>
            </a:r>
            <a:r>
              <a:rPr lang="en-US" altLang="zh-CN" sz="1800" dirty="0">
                <a:solidFill>
                  <a:schemeClr val="tx1"/>
                </a:solidFill>
              </a:rPr>
              <a:t>::</a:t>
            </a:r>
            <a:r>
              <a:rPr lang="en-US" altLang="zh-CN" sz="1800" dirty="0" err="1">
                <a:solidFill>
                  <a:schemeClr val="tx1"/>
                </a:solidFill>
              </a:rPr>
              <a:t>ostream</a:t>
            </a:r>
            <a:r>
              <a:rPr lang="en-US" altLang="zh-CN" sz="1800" dirty="0">
                <a:solidFill>
                  <a:schemeClr val="tx1"/>
                </a:solidFill>
              </a:rPr>
              <a:t> &amp; </a:t>
            </a:r>
            <a:r>
              <a:rPr lang="en-US" altLang="zh-CN" sz="1800" dirty="0" err="1">
                <a:solidFill>
                  <a:schemeClr val="tx1"/>
                </a:solidFill>
              </a:rPr>
              <a:t>os</a:t>
            </a:r>
            <a:r>
              <a:rPr lang="en-US" altLang="zh-CN" sz="1800" dirty="0">
                <a:solidFill>
                  <a:schemeClr val="tx1"/>
                </a:solidFill>
              </a:rPr>
              <a:t>, 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StringBad</a:t>
            </a:r>
            <a:r>
              <a:rPr lang="en-US" altLang="zh-CN" sz="1800" dirty="0">
                <a:solidFill>
                  <a:schemeClr val="tx1"/>
                </a:solidFill>
              </a:rPr>
              <a:t> &amp; </a:t>
            </a:r>
            <a:r>
              <a:rPr lang="en-US" altLang="zh-CN" sz="1800" dirty="0" err="1">
                <a:solidFill>
                  <a:schemeClr val="tx1"/>
                </a:solidFill>
              </a:rPr>
              <a:t>st</a:t>
            </a:r>
            <a:r>
              <a:rPr lang="en-US" altLang="zh-CN" sz="1800" dirty="0">
                <a:solidFill>
                  <a:schemeClr val="tx1"/>
                </a:solidFill>
              </a:rPr>
              <a:t>); // friend function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};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8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3023" y="1336621"/>
            <a:ext cx="6366278" cy="2911200"/>
          </a:xfrm>
        </p:spPr>
        <p:txBody>
          <a:bodyPr/>
          <a:lstStyle/>
          <a:p>
            <a:r>
              <a:rPr lang="en-US" altLang="zh-CN" sz="2000" dirty="0"/>
              <a:t>(1)Member initializer list in constructors</a:t>
            </a:r>
          </a:p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Other class initialization ways</a:t>
            </a:r>
            <a:endParaRPr sz="1700" dirty="0"/>
          </a:p>
        </p:txBody>
      </p:sp>
      <p:sp>
        <p:nvSpPr>
          <p:cNvPr id="5" name="文本占位符 4"/>
          <p:cNvSpPr txBox="1">
            <a:spLocks/>
          </p:cNvSpPr>
          <p:nvPr/>
        </p:nvSpPr>
        <p:spPr>
          <a:xfrm>
            <a:off x="157655" y="1948331"/>
            <a:ext cx="6631646" cy="2278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33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783" marR="0" lvl="1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675" marR="0" lvl="2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566" marR="0" lvl="3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457" marR="0" lvl="4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348" marR="0" lvl="5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240" marR="0" lvl="6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132" marR="0" lvl="7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023" marR="0" lvl="8" indent="-223832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9535" indent="0">
              <a:buFont typeface="Lato"/>
              <a:buNone/>
            </a:pPr>
            <a:r>
              <a:rPr lang="en-US" altLang="zh-CN" sz="1800">
                <a:solidFill>
                  <a:schemeClr val="tx1"/>
                </a:solidFill>
              </a:rPr>
              <a:t>Classx::Classx(int m1, int m2, int &amp;m3) : x2(m2), x3(m3),  x1(m1)</a:t>
            </a:r>
          </a:p>
          <a:p>
            <a:pPr marL="109535" indent="0">
              <a:buFont typeface="Lato"/>
              <a:buNone/>
            </a:pPr>
            <a:r>
              <a:rPr lang="en-US" altLang="zh-CN" sz="1800">
                <a:solidFill>
                  <a:schemeClr val="tx1"/>
                </a:solidFill>
              </a:rPr>
              <a:t>{</a:t>
            </a:r>
          </a:p>
          <a:p>
            <a:pPr marL="109535" indent="0">
              <a:buFont typeface="Lato"/>
              <a:buNone/>
            </a:pPr>
            <a:endParaRPr lang="en-US" altLang="zh-CN" sz="1800">
              <a:solidFill>
                <a:schemeClr val="tx1"/>
              </a:solidFill>
            </a:endParaRPr>
          </a:p>
          <a:p>
            <a:pPr marL="109535" indent="0">
              <a:buFont typeface="Lato"/>
              <a:buNone/>
            </a:pPr>
            <a:r>
              <a:rPr lang="en-US" altLang="zh-CN" sz="1800">
                <a:solidFill>
                  <a:schemeClr val="tx1"/>
                </a:solidFill>
              </a:rPr>
              <a:t>}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35717" y="2424684"/>
            <a:ext cx="780393" cy="321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79757" y="2438382"/>
            <a:ext cx="1691004" cy="3073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6">
            <a:extLst>
              <a:ext uri="{FF2B5EF4-FFF2-40B4-BE49-F238E27FC236}">
                <a16:creationId xmlns:a16="http://schemas.microsoft.com/office/drawing/2014/main" id="{5AC4DD16-8DBF-48F8-956D-E901420E289C}"/>
              </a:ext>
            </a:extLst>
          </p:cNvPr>
          <p:cNvSpPr/>
          <p:nvPr/>
        </p:nvSpPr>
        <p:spPr>
          <a:xfrm>
            <a:off x="3933497" y="3156088"/>
            <a:ext cx="2435772" cy="469982"/>
          </a:xfrm>
          <a:prstGeom prst="wedgeRoundRectCallout">
            <a:avLst>
              <a:gd name="adj1" fmla="val -22973"/>
              <a:gd name="adj2" fmla="val -127539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Member initializer list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360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3023" y="1336621"/>
            <a:ext cx="6366278" cy="2911200"/>
          </a:xfrm>
        </p:spPr>
        <p:txBody>
          <a:bodyPr/>
          <a:lstStyle/>
          <a:p>
            <a:r>
              <a:rPr lang="en-US" altLang="zh-CN" sz="2000" dirty="0"/>
              <a:t>(2) </a:t>
            </a:r>
            <a:r>
              <a:rPr lang="en-US" altLang="zh-CN" sz="2000" dirty="0">
                <a:solidFill>
                  <a:srgbClr val="FFFF00"/>
                </a:solidFill>
              </a:rPr>
              <a:t>C++11 </a:t>
            </a:r>
            <a:r>
              <a:rPr lang="en-US" altLang="zh-CN" sz="2000" dirty="0"/>
              <a:t>member in-class initialization</a:t>
            </a:r>
          </a:p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Other class initialization ways</a:t>
            </a:r>
            <a:endParaRPr sz="1700" dirty="0"/>
          </a:p>
        </p:txBody>
      </p:sp>
      <p:sp>
        <p:nvSpPr>
          <p:cNvPr id="5" name="文本占位符 4"/>
          <p:cNvSpPr txBox="1">
            <a:spLocks/>
          </p:cNvSpPr>
          <p:nvPr/>
        </p:nvSpPr>
        <p:spPr>
          <a:xfrm>
            <a:off x="745141" y="1827262"/>
            <a:ext cx="5498004" cy="1647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33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783" marR="0" lvl="1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675" marR="0" lvl="2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566" marR="0" lvl="3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457" marR="0" lvl="4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348" marR="0" lvl="5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240" marR="0" lvl="6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132" marR="0" lvl="7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023" marR="0" lvl="8" indent="-223832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class Classy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int mem1 </a:t>
            </a:r>
            <a:r>
              <a:rPr lang="en-US" altLang="zh-CN" sz="1800" dirty="0">
                <a:solidFill>
                  <a:srgbClr val="FF0000"/>
                </a:solidFill>
              </a:rPr>
              <a:t>= 10</a:t>
            </a:r>
            <a:r>
              <a:rPr lang="en-US" altLang="zh-CN" sz="1800" dirty="0">
                <a:solidFill>
                  <a:schemeClr val="tx1"/>
                </a:solidFill>
              </a:rPr>
              <a:t>; 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const int mem2 </a:t>
            </a:r>
            <a:r>
              <a:rPr lang="en-US" altLang="zh-CN" sz="1800" dirty="0">
                <a:solidFill>
                  <a:srgbClr val="FF0000"/>
                </a:solidFill>
              </a:rPr>
              <a:t>= 20</a:t>
            </a:r>
            <a:r>
              <a:rPr lang="en-US" altLang="zh-CN" sz="1800" dirty="0">
                <a:solidFill>
                  <a:schemeClr val="tx1"/>
                </a:solidFill>
              </a:rPr>
              <a:t>; 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文本占位符 4"/>
          <p:cNvSpPr txBox="1">
            <a:spLocks/>
          </p:cNvSpPr>
          <p:nvPr/>
        </p:nvSpPr>
        <p:spPr>
          <a:xfrm>
            <a:off x="745141" y="4247821"/>
            <a:ext cx="5498004" cy="445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33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783" marR="0" lvl="1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675" marR="0" lvl="2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566" marR="0" lvl="3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457" marR="0" lvl="4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348" marR="0" lvl="5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240" marR="0" lvl="6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132" marR="0" lvl="7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023" marR="0" lvl="8" indent="-223832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9535" indent="0">
              <a:buNone/>
            </a:pPr>
            <a:r>
              <a:rPr lang="en-US" altLang="zh-CN" sz="1800">
                <a:solidFill>
                  <a:schemeClr val="tx1"/>
                </a:solidFill>
              </a:rPr>
              <a:t>Classy::Classy() : mem1(10), mem2(20) {...}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1" name="上下箭头 10"/>
          <p:cNvSpPr/>
          <p:nvPr/>
        </p:nvSpPr>
        <p:spPr>
          <a:xfrm>
            <a:off x="3168869" y="3620866"/>
            <a:ext cx="236482" cy="480848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85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3023" y="1336621"/>
            <a:ext cx="6366278" cy="2911200"/>
          </a:xfrm>
        </p:spPr>
        <p:txBody>
          <a:bodyPr/>
          <a:lstStyle/>
          <a:p>
            <a:r>
              <a:rPr lang="en-US" altLang="zh-CN" sz="2000" dirty="0"/>
              <a:t>When a member function or standalone function returns an object, you have the following choices:</a:t>
            </a:r>
          </a:p>
          <a:p>
            <a:r>
              <a:rPr lang="en-US" altLang="zh-CN" sz="2000" dirty="0"/>
              <a:t>(</a:t>
            </a:r>
            <a:r>
              <a:rPr lang="en-US" altLang="zh-CN" sz="2000" dirty="0" smtClean="0"/>
              <a:t>1)Return </a:t>
            </a:r>
            <a:r>
              <a:rPr lang="en-US" altLang="zh-CN" sz="2000" dirty="0"/>
              <a:t>a reference to an object</a:t>
            </a:r>
          </a:p>
          <a:p>
            <a:r>
              <a:rPr lang="en-US" altLang="zh-CN" sz="2000" dirty="0"/>
              <a:t>(</a:t>
            </a:r>
            <a:r>
              <a:rPr lang="en-US" altLang="zh-CN" sz="2000" dirty="0" smtClean="0"/>
              <a:t>2)Return </a:t>
            </a:r>
            <a:r>
              <a:rPr lang="en-US" altLang="zh-CN" sz="2000" dirty="0"/>
              <a:t>a constant reference to an object</a:t>
            </a:r>
          </a:p>
          <a:p>
            <a:r>
              <a:rPr lang="en-US" altLang="zh-CN" sz="2000" dirty="0"/>
              <a:t>(</a:t>
            </a:r>
            <a:r>
              <a:rPr lang="en-US" altLang="zh-CN" sz="2000" dirty="0" smtClean="0"/>
              <a:t>3)Return </a:t>
            </a:r>
            <a:r>
              <a:rPr lang="en-US" altLang="zh-CN" sz="2000" dirty="0"/>
              <a:t>an object</a:t>
            </a:r>
          </a:p>
          <a:p>
            <a:r>
              <a:rPr lang="en-US" altLang="zh-CN" sz="2000" dirty="0"/>
              <a:t>(</a:t>
            </a:r>
            <a:r>
              <a:rPr lang="en-US" altLang="zh-CN" sz="2000" dirty="0" smtClean="0"/>
              <a:t>4)Return </a:t>
            </a:r>
            <a:r>
              <a:rPr lang="en-US" altLang="zh-CN" sz="2000" dirty="0"/>
              <a:t>a constant object 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About Returning Objects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2146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3023" y="1336621"/>
            <a:ext cx="6143315" cy="2911200"/>
          </a:xfrm>
        </p:spPr>
        <p:txBody>
          <a:bodyPr/>
          <a:lstStyle/>
          <a:p>
            <a:r>
              <a:rPr lang="en-US" altLang="zh-CN" sz="2000" dirty="0"/>
              <a:t>Return a reference or a object?</a:t>
            </a:r>
          </a:p>
          <a:p>
            <a:r>
              <a:rPr lang="en-US" altLang="zh-CN" sz="2000" dirty="0"/>
              <a:t>(1)Returning a reference is more efficient than a object</a:t>
            </a:r>
          </a:p>
          <a:p>
            <a:r>
              <a:rPr lang="en-US" altLang="zh-CN" sz="2000" dirty="0"/>
              <a:t>(2)Returning a reference only when referred thing is still available after the function ends</a:t>
            </a:r>
          </a:p>
          <a:p>
            <a:r>
              <a:rPr lang="en-US" altLang="zh-CN" sz="2000" dirty="0"/>
              <a:t>(3)Returning a object when it is a local object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About Returning Objects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7390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3023" y="1336621"/>
            <a:ext cx="6237908" cy="2911200"/>
          </a:xfrm>
        </p:spPr>
        <p:txBody>
          <a:bodyPr/>
          <a:lstStyle/>
          <a:p>
            <a:r>
              <a:rPr lang="en-US" altLang="zh-CN" sz="2000" dirty="0"/>
              <a:t>Return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or non-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?</a:t>
            </a:r>
          </a:p>
          <a:p>
            <a:r>
              <a:rPr lang="en-US" altLang="zh-CN" sz="2000" dirty="0"/>
              <a:t>(1)Returning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if the returned thing </a:t>
            </a:r>
            <a:r>
              <a:rPr lang="en-US" altLang="zh-CN" sz="2000" dirty="0" smtClean="0"/>
              <a:t>is not as </a:t>
            </a:r>
            <a:r>
              <a:rPr lang="en-US" altLang="zh-CN" sz="2000" dirty="0"/>
              <a:t>an </a:t>
            </a:r>
            <a:r>
              <a:rPr lang="en-US" altLang="zh-CN" sz="2000" dirty="0" err="1"/>
              <a:t>lvalue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(2)Returning non-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if the returned thing may be as an </a:t>
            </a:r>
            <a:r>
              <a:rPr lang="en-US" altLang="zh-CN" sz="2000" dirty="0" err="1"/>
              <a:t>lvalue</a:t>
            </a:r>
            <a:r>
              <a:rPr lang="en-US" altLang="zh-CN" sz="2000" dirty="0"/>
              <a:t>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About Returning Objects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71086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2206" y="823134"/>
            <a:ext cx="6606152" cy="2911200"/>
          </a:xfrm>
        </p:spPr>
        <p:txBody>
          <a:bodyPr/>
          <a:lstStyle/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 Bad Example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126125" y="641831"/>
            <a:ext cx="6607997" cy="2188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StringBad</a:t>
            </a:r>
            <a:r>
              <a:rPr lang="en-US" altLang="zh-CN" sz="1800" dirty="0">
                <a:solidFill>
                  <a:schemeClr val="tx1"/>
                </a:solidFill>
              </a:rPr>
              <a:t>::</a:t>
            </a:r>
            <a:r>
              <a:rPr lang="en-US" altLang="zh-CN" sz="1800" dirty="0" err="1">
                <a:solidFill>
                  <a:srgbClr val="FF0000"/>
                </a:solidFill>
              </a:rPr>
              <a:t>StringBad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 char * s)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</a:rPr>
              <a:t>len</a:t>
            </a:r>
            <a:r>
              <a:rPr lang="en-US" altLang="zh-CN" sz="1800" dirty="0">
                <a:solidFill>
                  <a:schemeClr val="tx1"/>
                </a:solidFill>
              </a:rPr>
              <a:t> = </a:t>
            </a:r>
            <a:r>
              <a:rPr lang="en-US" altLang="zh-CN" sz="1800" dirty="0" err="1">
                <a:solidFill>
                  <a:schemeClr val="tx1"/>
                </a:solidFill>
              </a:rPr>
              <a:t>std</a:t>
            </a:r>
            <a:r>
              <a:rPr lang="en-US" altLang="zh-CN" sz="1800" dirty="0">
                <a:solidFill>
                  <a:schemeClr val="tx1"/>
                </a:solidFill>
              </a:rPr>
              <a:t>::</a:t>
            </a:r>
            <a:r>
              <a:rPr lang="en-US" altLang="zh-CN" sz="1800" dirty="0" err="1">
                <a:solidFill>
                  <a:schemeClr val="tx1"/>
                </a:solidFill>
              </a:rPr>
              <a:t>strlen</a:t>
            </a:r>
            <a:r>
              <a:rPr lang="en-US" altLang="zh-CN" sz="1800" dirty="0">
                <a:solidFill>
                  <a:schemeClr val="tx1"/>
                </a:solidFill>
              </a:rPr>
              <a:t>(s); // set size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</a:rPr>
              <a:t>str</a:t>
            </a:r>
            <a:r>
              <a:rPr lang="en-US" altLang="zh-CN" sz="180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new</a:t>
            </a:r>
            <a:r>
              <a:rPr lang="en-US" altLang="zh-CN" sz="1800" dirty="0">
                <a:solidFill>
                  <a:schemeClr val="tx1"/>
                </a:solidFill>
              </a:rPr>
              <a:t> char</a:t>
            </a:r>
            <a:r>
              <a:rPr lang="en-US" altLang="zh-CN" sz="1800" dirty="0">
                <a:solidFill>
                  <a:srgbClr val="FF0000"/>
                </a:solidFill>
              </a:rPr>
              <a:t>[</a:t>
            </a:r>
            <a:r>
              <a:rPr lang="en-US" altLang="zh-CN" sz="1800" dirty="0" err="1">
                <a:solidFill>
                  <a:schemeClr val="tx1"/>
                </a:solidFill>
              </a:rPr>
              <a:t>len</a:t>
            </a:r>
            <a:r>
              <a:rPr lang="en-US" altLang="zh-CN" sz="1800" dirty="0">
                <a:solidFill>
                  <a:schemeClr val="tx1"/>
                </a:solidFill>
              </a:rPr>
              <a:t> + 1</a:t>
            </a:r>
            <a:r>
              <a:rPr lang="en-US" altLang="zh-CN" sz="1800" dirty="0">
                <a:solidFill>
                  <a:srgbClr val="FF0000"/>
                </a:solidFill>
              </a:rPr>
              <a:t>]</a:t>
            </a:r>
            <a:r>
              <a:rPr lang="en-US" altLang="zh-CN" sz="1800" dirty="0">
                <a:solidFill>
                  <a:schemeClr val="tx1"/>
                </a:solidFill>
              </a:rPr>
              <a:t>; // allot storage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</a:rPr>
              <a:t>std</a:t>
            </a:r>
            <a:r>
              <a:rPr lang="en-US" altLang="zh-CN" sz="1800" dirty="0">
                <a:solidFill>
                  <a:schemeClr val="tx1"/>
                </a:solidFill>
              </a:rPr>
              <a:t>::</a:t>
            </a:r>
            <a:r>
              <a:rPr lang="en-US" altLang="zh-CN" sz="1800" dirty="0" err="1">
                <a:solidFill>
                  <a:schemeClr val="tx1"/>
                </a:solidFill>
              </a:rPr>
              <a:t>strcpy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str</a:t>
            </a:r>
            <a:r>
              <a:rPr lang="en-US" altLang="zh-CN" sz="1800" dirty="0">
                <a:solidFill>
                  <a:schemeClr val="tx1"/>
                </a:solidFill>
              </a:rPr>
              <a:t>, s); // initialize pointer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num_strings</a:t>
            </a:r>
            <a:r>
              <a:rPr lang="en-US" altLang="zh-CN" sz="1800" dirty="0">
                <a:solidFill>
                  <a:srgbClr val="FF0000"/>
                </a:solidFill>
              </a:rPr>
              <a:t>++</a:t>
            </a:r>
            <a:r>
              <a:rPr lang="en-US" altLang="zh-CN" sz="1800" dirty="0">
                <a:solidFill>
                  <a:schemeClr val="tx1"/>
                </a:solidFill>
              </a:rPr>
              <a:t>; // set object count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</a:rPr>
              <a:t>cout</a:t>
            </a:r>
            <a:r>
              <a:rPr lang="en-US" altLang="zh-CN" sz="1800" dirty="0">
                <a:solidFill>
                  <a:schemeClr val="tx1"/>
                </a:solidFill>
              </a:rPr>
              <a:t> &lt;&lt; </a:t>
            </a:r>
            <a:r>
              <a:rPr lang="en-US" altLang="zh-CN" sz="1800" dirty="0" err="1">
                <a:solidFill>
                  <a:schemeClr val="tx1"/>
                </a:solidFill>
              </a:rPr>
              <a:t>num_strings</a:t>
            </a:r>
            <a:r>
              <a:rPr lang="en-US" altLang="zh-CN" sz="1800" dirty="0">
                <a:solidFill>
                  <a:schemeClr val="tx1"/>
                </a:solidFill>
              </a:rPr>
              <a:t> &lt;&lt; ": \"" &lt;&lt; </a:t>
            </a:r>
            <a:r>
              <a:rPr lang="en-US" altLang="zh-CN" sz="1800" dirty="0" err="1">
                <a:solidFill>
                  <a:schemeClr val="tx1"/>
                </a:solidFill>
              </a:rPr>
              <a:t>str</a:t>
            </a:r>
            <a:r>
              <a:rPr lang="en-US" altLang="zh-CN" sz="1800" dirty="0">
                <a:solidFill>
                  <a:schemeClr val="tx1"/>
                </a:solidFill>
              </a:rPr>
              <a:t> &lt;&lt; "\" object created\n";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}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125" y="2937211"/>
            <a:ext cx="6607997" cy="1956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StringBad</a:t>
            </a:r>
            <a:r>
              <a:rPr lang="en-US" altLang="zh-CN" sz="1800" dirty="0">
                <a:solidFill>
                  <a:schemeClr val="tx1"/>
                </a:solidFill>
              </a:rPr>
              <a:t>::</a:t>
            </a:r>
            <a:r>
              <a:rPr lang="en-US" altLang="zh-CN" sz="1800" dirty="0">
                <a:solidFill>
                  <a:srgbClr val="00B0F0"/>
                </a:solidFill>
              </a:rPr>
              <a:t>~</a:t>
            </a:r>
            <a:r>
              <a:rPr lang="en-US" altLang="zh-CN" sz="1800" dirty="0" err="1">
                <a:solidFill>
                  <a:srgbClr val="00B0F0"/>
                </a:solidFill>
              </a:rPr>
              <a:t>StringBad</a:t>
            </a:r>
            <a:r>
              <a:rPr lang="en-US" altLang="zh-CN" sz="1800" dirty="0">
                <a:solidFill>
                  <a:schemeClr val="tx1"/>
                </a:solidFill>
              </a:rPr>
              <a:t>() // necessary destructor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</a:rPr>
              <a:t>cout</a:t>
            </a:r>
            <a:r>
              <a:rPr lang="en-US" altLang="zh-CN" sz="1800" dirty="0">
                <a:solidFill>
                  <a:schemeClr val="tx1"/>
                </a:solidFill>
              </a:rPr>
              <a:t> &lt;&lt; "\"" &lt;&lt; </a:t>
            </a:r>
            <a:r>
              <a:rPr lang="en-US" altLang="zh-CN" sz="1800" dirty="0" err="1">
                <a:solidFill>
                  <a:schemeClr val="tx1"/>
                </a:solidFill>
              </a:rPr>
              <a:t>str</a:t>
            </a:r>
            <a:r>
              <a:rPr lang="en-US" altLang="zh-CN" sz="1800" dirty="0">
                <a:solidFill>
                  <a:schemeClr val="tx1"/>
                </a:solidFill>
              </a:rPr>
              <a:t> &lt;&lt; "\" object deleted, "; 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>
                <a:solidFill>
                  <a:srgbClr val="00B0F0"/>
                </a:solidFill>
              </a:rPr>
              <a:t>--</a:t>
            </a:r>
            <a:r>
              <a:rPr lang="en-US" altLang="zh-CN" sz="1800" dirty="0" err="1">
                <a:solidFill>
                  <a:srgbClr val="00B0F0"/>
                </a:solidFill>
              </a:rPr>
              <a:t>num_strings</a:t>
            </a:r>
            <a:r>
              <a:rPr lang="en-US" altLang="zh-CN" sz="1800" dirty="0">
                <a:solidFill>
                  <a:schemeClr val="tx1"/>
                </a:solidFill>
              </a:rPr>
              <a:t>; // required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</a:rPr>
              <a:t>cout</a:t>
            </a:r>
            <a:r>
              <a:rPr lang="en-US" altLang="zh-CN" sz="1800" dirty="0">
                <a:solidFill>
                  <a:schemeClr val="tx1"/>
                </a:solidFill>
              </a:rPr>
              <a:t> &lt;&lt; </a:t>
            </a:r>
            <a:r>
              <a:rPr lang="en-US" altLang="zh-CN" sz="1800" dirty="0" err="1">
                <a:solidFill>
                  <a:schemeClr val="tx1"/>
                </a:solidFill>
              </a:rPr>
              <a:t>num_strings</a:t>
            </a:r>
            <a:r>
              <a:rPr lang="en-US" altLang="zh-CN" sz="1800" dirty="0">
                <a:solidFill>
                  <a:schemeClr val="tx1"/>
                </a:solidFill>
              </a:rPr>
              <a:t> &lt;&lt; " left\n"; </a:t>
            </a:r>
          </a:p>
          <a:p>
            <a:r>
              <a:rPr lang="en-US" altLang="zh-CN" sz="1800" dirty="0">
                <a:solidFill>
                  <a:srgbClr val="00B0F0"/>
                </a:solidFill>
              </a:rPr>
              <a:t>    delete [] </a:t>
            </a:r>
            <a:r>
              <a:rPr lang="en-US" altLang="zh-CN" sz="1800" dirty="0" err="1">
                <a:solidFill>
                  <a:schemeClr val="tx1"/>
                </a:solidFill>
              </a:rPr>
              <a:t>str</a:t>
            </a:r>
            <a:r>
              <a:rPr lang="en-US" altLang="zh-CN" sz="1800" dirty="0">
                <a:solidFill>
                  <a:schemeClr val="tx1"/>
                </a:solidFill>
              </a:rPr>
              <a:t>; // required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}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45164" y="1530571"/>
            <a:ext cx="867545" cy="338554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sz="1600" dirty="0" err="1"/>
              <a:t>str</a:t>
            </a:r>
            <a:r>
              <a:rPr lang="en-US" altLang="zh-CN" sz="1600" dirty="0"/>
              <a:t> = s; </a:t>
            </a:r>
            <a:endParaRPr lang="zh-CN" altLang="en-US" sz="1600" dirty="0"/>
          </a:p>
        </p:txBody>
      </p:sp>
      <p:grpSp>
        <p:nvGrpSpPr>
          <p:cNvPr id="8" name="组合 7"/>
          <p:cNvGrpSpPr/>
          <p:nvPr/>
        </p:nvGrpSpPr>
        <p:grpSpPr>
          <a:xfrm>
            <a:off x="6116985" y="1493862"/>
            <a:ext cx="268897" cy="382279"/>
            <a:chOff x="4915877" y="3501292"/>
            <a:chExt cx="711200" cy="80723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841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152" y="1169976"/>
            <a:ext cx="6871920" cy="2911200"/>
          </a:xfrm>
        </p:spPr>
        <p:txBody>
          <a:bodyPr/>
          <a:lstStyle/>
          <a:p>
            <a:r>
              <a:rPr lang="en-US" altLang="zh-CN" sz="2000" dirty="0"/>
              <a:t>The problems with the </a:t>
            </a:r>
            <a:r>
              <a:rPr lang="en-US" altLang="zh-CN" sz="2000" dirty="0" err="1"/>
              <a:t>StringBad</a:t>
            </a:r>
            <a:r>
              <a:rPr lang="en-US" altLang="zh-CN" sz="2000" dirty="0"/>
              <a:t> class </a:t>
            </a:r>
            <a:r>
              <a:rPr lang="en-US" altLang="zh-CN" sz="2000" dirty="0" smtClean="0"/>
              <a:t>are from</a:t>
            </a:r>
            <a:r>
              <a:rPr lang="en-US" altLang="zh-CN" sz="2000" dirty="0"/>
              <a:t>:</a:t>
            </a:r>
          </a:p>
          <a:p>
            <a:pPr marL="109535" indent="0">
              <a:buNone/>
            </a:pPr>
            <a:r>
              <a:rPr lang="en-US" altLang="zh-CN" sz="2000" dirty="0"/>
              <a:t>        Special member functions defined automatically. </a:t>
            </a:r>
          </a:p>
          <a:p>
            <a:r>
              <a:rPr lang="en-US" altLang="zh-CN" sz="2000" dirty="0"/>
              <a:t>C++ automatically provides the following member functions, if you define </a:t>
            </a:r>
            <a:r>
              <a:rPr lang="en-US" altLang="zh-CN" sz="2000" dirty="0" smtClean="0"/>
              <a:t>one: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/>
              <a:t>        (1)A default </a:t>
            </a:r>
            <a:r>
              <a:rPr lang="en-US" altLang="zh-CN" sz="2000" dirty="0" smtClean="0"/>
              <a:t>constructor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/>
              <a:t>        (2)A default </a:t>
            </a:r>
            <a:r>
              <a:rPr lang="en-US" altLang="zh-CN" sz="2000" dirty="0" smtClean="0"/>
              <a:t>destructor</a:t>
            </a:r>
          </a:p>
          <a:p>
            <a:pPr marL="109535" indent="0">
              <a:buNone/>
            </a:pPr>
            <a:r>
              <a:rPr lang="en-US" altLang="zh-CN" sz="2000" dirty="0" smtClean="0"/>
              <a:t>        (3)An </a:t>
            </a:r>
            <a:r>
              <a:rPr lang="en-US" altLang="zh-CN" sz="2000" dirty="0"/>
              <a:t>address operator, which returns</a:t>
            </a:r>
            <a:r>
              <a:rPr lang="zh-CN" altLang="en-US" sz="2000" dirty="0"/>
              <a:t> </a:t>
            </a:r>
            <a:r>
              <a:rPr lang="en-US" altLang="zh-CN" sz="2000" dirty="0"/>
              <a:t>this pointer of invoking object</a:t>
            </a:r>
          </a:p>
          <a:p>
            <a:pPr marL="109535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smtClean="0"/>
              <a:t>(4)A </a:t>
            </a:r>
            <a:r>
              <a:rPr lang="en-US" altLang="zh-CN" sz="2000" dirty="0"/>
              <a:t>copy constructor</a:t>
            </a:r>
          </a:p>
          <a:p>
            <a:pPr marL="109535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smtClean="0"/>
              <a:t>(5)An </a:t>
            </a:r>
            <a:r>
              <a:rPr lang="en-US" altLang="zh-CN" sz="2000" dirty="0"/>
              <a:t>assignment </a:t>
            </a:r>
            <a:r>
              <a:rPr lang="en-US" altLang="zh-CN" sz="2000" dirty="0" smtClean="0"/>
              <a:t>operator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Special Member Functions</a:t>
            </a:r>
            <a:endParaRPr sz="1700" dirty="0"/>
          </a:p>
        </p:txBody>
      </p:sp>
      <p:sp>
        <p:nvSpPr>
          <p:cNvPr id="2" name="圆角矩形 1"/>
          <p:cNvSpPr/>
          <p:nvPr/>
        </p:nvSpPr>
        <p:spPr>
          <a:xfrm>
            <a:off x="520262" y="4081176"/>
            <a:ext cx="3208283" cy="72730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99034" y="4243352"/>
            <a:ext cx="214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solidFill>
                  <a:srgbClr val="FFFF00"/>
                </a:solidFill>
              </a:rPr>
              <a:t>Intruduce</a:t>
            </a:r>
            <a:r>
              <a:rPr lang="en-US" altLang="zh-CN" sz="1800" dirty="0" smtClean="0">
                <a:solidFill>
                  <a:srgbClr val="FFFF00"/>
                </a:solidFill>
              </a:rPr>
              <a:t> problems</a:t>
            </a:r>
            <a:endParaRPr lang="zh-CN" altLang="en-US" sz="1800" dirty="0">
              <a:solidFill>
                <a:srgbClr val="FFFF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807777" y="4372838"/>
            <a:ext cx="291257" cy="14398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11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023" y="1217272"/>
            <a:ext cx="6732277" cy="2911200"/>
          </a:xfrm>
        </p:spPr>
        <p:txBody>
          <a:bodyPr/>
          <a:lstStyle/>
          <a:p>
            <a:r>
              <a:rPr lang="en-US" altLang="zh-CN" sz="2000" dirty="0"/>
              <a:t>A copy constructor is used to copy an object to a newly created object.</a:t>
            </a:r>
          </a:p>
          <a:p>
            <a:r>
              <a:rPr lang="en-US" altLang="zh-CN" sz="2000" dirty="0"/>
              <a:t>The prototype of a copy constructor for a class:</a:t>
            </a:r>
          </a:p>
          <a:p>
            <a:pPr marL="109535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000" dirty="0" err="1">
                <a:solidFill>
                  <a:srgbClr val="FFFF00"/>
                </a:solidFill>
              </a:rPr>
              <a:t>Class_name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B0F0"/>
                </a:solidFill>
              </a:rPr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Class_name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&amp;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For example, a copy constructor for the </a:t>
            </a:r>
            <a:r>
              <a:rPr lang="en-US" altLang="zh-CN" sz="2000" dirty="0" err="1" smtClean="0"/>
              <a:t>StringBad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class:</a:t>
            </a:r>
          </a:p>
          <a:p>
            <a:pPr marL="109535" indent="0" algn="ctr">
              <a:spcBef>
                <a:spcPts val="1200"/>
              </a:spcBef>
              <a:buNone/>
            </a:pPr>
            <a:r>
              <a:rPr lang="en-US" altLang="zh-CN" sz="2000" dirty="0" err="1"/>
              <a:t>StringBad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StringBad</a:t>
            </a:r>
            <a:r>
              <a:rPr lang="en-US" altLang="zh-CN" sz="2000" dirty="0"/>
              <a:t> &amp;);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Copy Constructors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55241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1619" y="996555"/>
            <a:ext cx="6212015" cy="2911200"/>
          </a:xfrm>
        </p:spPr>
        <p:txBody>
          <a:bodyPr/>
          <a:lstStyle/>
          <a:p>
            <a:r>
              <a:rPr lang="en-US" altLang="zh-CN" sz="2000" dirty="0"/>
              <a:t>A copy constructor is invoked whenever a new object is created and initialized </a:t>
            </a:r>
            <a:r>
              <a:rPr lang="en-US" altLang="zh-CN" sz="2000" dirty="0"/>
              <a:t>by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an existing object of the same kind.</a:t>
            </a:r>
          </a:p>
          <a:p>
            <a:pPr marL="109535" indent="0">
              <a:buNone/>
            </a:pPr>
            <a:r>
              <a:rPr lang="en-US" altLang="zh-CN" sz="2000" dirty="0"/>
              <a:t>(1) When you explicitly initialize a new object </a:t>
            </a:r>
            <a:r>
              <a:rPr lang="en-US" altLang="zh-CN" sz="2000" dirty="0" smtClean="0"/>
              <a:t>by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an existing object. 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Copy Constructors: When used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696876" y="2997853"/>
            <a:ext cx="5822567" cy="1819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 smtClean="0">
                <a:solidFill>
                  <a:schemeClr val="tx1"/>
                </a:solidFill>
              </a:rPr>
              <a:t>StringBad</a:t>
            </a:r>
            <a:r>
              <a:rPr lang="en-US" altLang="zh-CN" sz="1800" dirty="0" smtClean="0">
                <a:solidFill>
                  <a:schemeClr val="tx1"/>
                </a:solidFill>
              </a:rPr>
              <a:t> motto; //</a:t>
            </a:r>
            <a:r>
              <a:rPr lang="en-US" altLang="zh-CN" sz="1800" dirty="0">
                <a:solidFill>
                  <a:schemeClr val="tx1"/>
                </a:solidFill>
              </a:rPr>
              <a:t>an existing object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err="1" smtClean="0">
                <a:solidFill>
                  <a:schemeClr val="tx1"/>
                </a:solidFill>
              </a:rPr>
              <a:t>StringBad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ditto(motto); </a:t>
            </a:r>
          </a:p>
          <a:p>
            <a:r>
              <a:rPr lang="en-US" altLang="zh-CN" sz="1800" dirty="0" err="1">
                <a:solidFill>
                  <a:schemeClr val="tx1"/>
                </a:solidFill>
              </a:rPr>
              <a:t>StringBad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metoo</a:t>
            </a:r>
            <a:r>
              <a:rPr lang="en-US" altLang="zh-CN" sz="1800" dirty="0">
                <a:solidFill>
                  <a:schemeClr val="tx1"/>
                </a:solidFill>
              </a:rPr>
              <a:t> = motto;</a:t>
            </a:r>
          </a:p>
          <a:p>
            <a:r>
              <a:rPr lang="en-US" altLang="zh-CN" sz="1800" dirty="0" err="1">
                <a:solidFill>
                  <a:schemeClr val="tx1"/>
                </a:solidFill>
              </a:rPr>
              <a:t>StringBad</a:t>
            </a:r>
            <a:r>
              <a:rPr lang="en-US" altLang="zh-CN" sz="1800" dirty="0">
                <a:solidFill>
                  <a:schemeClr val="tx1"/>
                </a:solidFill>
              </a:rPr>
              <a:t> also = </a:t>
            </a:r>
            <a:r>
              <a:rPr lang="en-US" altLang="zh-CN" sz="1800" dirty="0" err="1">
                <a:solidFill>
                  <a:schemeClr val="tx1"/>
                </a:solidFill>
              </a:rPr>
              <a:t>StringBad</a:t>
            </a:r>
            <a:r>
              <a:rPr lang="en-US" altLang="zh-CN" sz="1800" dirty="0">
                <a:solidFill>
                  <a:schemeClr val="tx1"/>
                </a:solidFill>
              </a:rPr>
              <a:t>(motto);</a:t>
            </a:r>
          </a:p>
          <a:p>
            <a:r>
              <a:rPr lang="en-US" altLang="zh-CN" sz="1800" dirty="0" err="1">
                <a:solidFill>
                  <a:schemeClr val="tx1"/>
                </a:solidFill>
              </a:rPr>
              <a:t>StringBad</a:t>
            </a:r>
            <a:r>
              <a:rPr lang="en-US" altLang="zh-CN" sz="1800" dirty="0">
                <a:solidFill>
                  <a:schemeClr val="tx1"/>
                </a:solidFill>
              </a:rPr>
              <a:t> * </a:t>
            </a:r>
            <a:r>
              <a:rPr lang="en-US" altLang="zh-CN" sz="1800" dirty="0" err="1">
                <a:solidFill>
                  <a:schemeClr val="tx1"/>
                </a:solidFill>
              </a:rPr>
              <a:t>pStringBad</a:t>
            </a:r>
            <a:r>
              <a:rPr lang="en-US" altLang="zh-CN" sz="1800" dirty="0">
                <a:solidFill>
                  <a:schemeClr val="tx1"/>
                </a:solidFill>
              </a:rPr>
              <a:t> = new </a:t>
            </a:r>
            <a:r>
              <a:rPr lang="en-US" altLang="zh-CN" sz="1800" dirty="0" err="1">
                <a:solidFill>
                  <a:schemeClr val="tx1"/>
                </a:solidFill>
              </a:rPr>
              <a:t>StringBad</a:t>
            </a:r>
            <a:r>
              <a:rPr lang="en-US" altLang="zh-CN" sz="1800" dirty="0">
                <a:solidFill>
                  <a:schemeClr val="tx1"/>
                </a:solidFill>
              </a:rPr>
              <a:t>(motto);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43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1619" y="996555"/>
            <a:ext cx="6212015" cy="2911200"/>
          </a:xfrm>
        </p:spPr>
        <p:txBody>
          <a:bodyPr/>
          <a:lstStyle/>
          <a:p>
            <a:r>
              <a:rPr lang="en-US" altLang="zh-CN" sz="2000" dirty="0"/>
              <a:t>A copy constructor is invoked whenever a new object is created and initialized </a:t>
            </a:r>
            <a:r>
              <a:rPr lang="en-US" altLang="zh-CN" sz="2000" dirty="0" smtClean="0"/>
              <a:t>by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an existing object of the same kind.</a:t>
            </a:r>
          </a:p>
          <a:p>
            <a:pPr marL="109535" indent="0">
              <a:buNone/>
            </a:pPr>
            <a:r>
              <a:rPr lang="en-US" altLang="zh-CN" sz="2000" dirty="0"/>
              <a:t>(2) When a function passes an object by value or when a function returns an object. 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Copy Constructors: When used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484387" y="3030592"/>
            <a:ext cx="6046477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/>
              <a:t>NOTE: </a:t>
            </a:r>
          </a:p>
          <a:p>
            <a:r>
              <a:rPr lang="en-US" altLang="zh-CN" sz="2400" dirty="0"/>
              <a:t>    The fact that passing an object by value involves invoking a copy constructor is a good reason for passing by reference instead. </a:t>
            </a:r>
          </a:p>
        </p:txBody>
      </p:sp>
    </p:spTree>
    <p:extLst>
      <p:ext uri="{BB962C8B-B14F-4D97-AF65-F5344CB8AC3E}">
        <p14:creationId xmlns:p14="http://schemas.microsoft.com/office/powerpoint/2010/main" val="15132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1619" y="996555"/>
            <a:ext cx="6212015" cy="2911200"/>
          </a:xfrm>
        </p:spPr>
        <p:txBody>
          <a:bodyPr/>
          <a:lstStyle/>
          <a:p>
            <a:r>
              <a:rPr lang="en-US" altLang="zh-CN" sz="2000" dirty="0"/>
              <a:t>A copy constructor is invoked whenever a new object is created and initialized </a:t>
            </a:r>
            <a:r>
              <a:rPr lang="en-US" altLang="zh-CN" sz="2000" dirty="0" smtClean="0"/>
              <a:t>by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an existing object of the same kind.</a:t>
            </a:r>
          </a:p>
          <a:p>
            <a:pPr marL="109535" indent="0">
              <a:buNone/>
            </a:pPr>
            <a:r>
              <a:rPr lang="en-US" altLang="zh-CN" sz="2000" dirty="0"/>
              <a:t>(3) </a:t>
            </a:r>
            <a:r>
              <a:rPr lang="en-US" altLang="zh-CN" sz="2000" dirty="0" smtClean="0"/>
              <a:t>When </a:t>
            </a:r>
            <a:r>
              <a:rPr lang="en-US" altLang="zh-CN" sz="2000" dirty="0"/>
              <a:t>the compiler generates temporary objects. </a:t>
            </a:r>
          </a:p>
          <a:p>
            <a:pPr marL="109535" indent="0">
              <a:buNone/>
            </a:pPr>
            <a:r>
              <a:rPr lang="en-US" altLang="zh-CN" sz="2000" dirty="0"/>
              <a:t>      For </a:t>
            </a:r>
            <a:r>
              <a:rPr lang="en-US" altLang="zh-CN" sz="2000" dirty="0" smtClean="0"/>
              <a:t>example:</a:t>
            </a:r>
          </a:p>
          <a:p>
            <a:pPr marL="109535" indent="0">
              <a:buNone/>
            </a:pPr>
            <a:r>
              <a:rPr lang="en-US" altLang="zh-CN" sz="2000" dirty="0" smtClean="0"/>
              <a:t>      When </a:t>
            </a:r>
            <a:r>
              <a:rPr lang="en-US" altLang="zh-CN" sz="2000" dirty="0"/>
              <a:t>adding three </a:t>
            </a:r>
            <a:r>
              <a:rPr lang="en-US" altLang="zh-CN" sz="2000" dirty="0" err="1"/>
              <a:t>StringBad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objects, a </a:t>
            </a:r>
            <a:r>
              <a:rPr lang="en-US" altLang="zh-CN" sz="2000" dirty="0"/>
              <a:t>compiler might generate a temporary </a:t>
            </a:r>
            <a:r>
              <a:rPr lang="en-US" altLang="zh-CN" sz="2000" dirty="0" err="1" smtClean="0"/>
              <a:t>StringBad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object to hold an intermediate </a:t>
            </a:r>
            <a:r>
              <a:rPr lang="en-US" altLang="zh-CN" sz="2000" dirty="0" smtClean="0"/>
              <a:t>result. 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Copy Constructors: When used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02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2468</TotalTime>
  <Words>1738</Words>
  <Application>Microsoft Office PowerPoint</Application>
  <PresentationFormat>Custom</PresentationFormat>
  <Paragraphs>269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微软雅黑</vt:lpstr>
      <vt:lpstr>宋体</vt:lpstr>
      <vt:lpstr>Arial</vt:lpstr>
      <vt:lpstr>Wingdings</vt:lpstr>
      <vt:lpstr>Lato</vt:lpstr>
      <vt:lpstr>Montserrat</vt:lpstr>
      <vt:lpstr>Focus</vt:lpstr>
      <vt:lpstr>C++ Programming Design</vt:lpstr>
      <vt:lpstr>#9 Adventures in Classes</vt:lpstr>
      <vt:lpstr>A Bad Example</vt:lpstr>
      <vt:lpstr>A Bad Example</vt:lpstr>
      <vt:lpstr>Special Member Functions</vt:lpstr>
      <vt:lpstr>Copy Constructors</vt:lpstr>
      <vt:lpstr>Copy Constructors: When used</vt:lpstr>
      <vt:lpstr>Copy Constructors: When used</vt:lpstr>
      <vt:lpstr>Copy Constructors: When used</vt:lpstr>
      <vt:lpstr>Copy Constructors: What to do</vt:lpstr>
      <vt:lpstr>Copy Constructors</vt:lpstr>
      <vt:lpstr>Copy Constructors: Problems</vt:lpstr>
      <vt:lpstr>Copy Constructors: Solutions</vt:lpstr>
      <vt:lpstr>Copy Constructors: Solutions</vt:lpstr>
      <vt:lpstr>Copy Constructors: Problems</vt:lpstr>
      <vt:lpstr>Copy Constructors: Solutions</vt:lpstr>
      <vt:lpstr> Assignment Operators</vt:lpstr>
      <vt:lpstr> Assignment Operators: When used</vt:lpstr>
      <vt:lpstr> Assignment Operators: When used</vt:lpstr>
      <vt:lpstr> Assignment Operators: What to do</vt:lpstr>
      <vt:lpstr> Assignment Operators: Problems</vt:lpstr>
      <vt:lpstr> Assignment Operators: Solutions</vt:lpstr>
      <vt:lpstr> Assignment Operators: Comparison</vt:lpstr>
      <vt:lpstr>Using new in constructors</vt:lpstr>
      <vt:lpstr>Using new in constructors: GIVEN</vt:lpstr>
      <vt:lpstr>Using new in constructors</vt:lpstr>
      <vt:lpstr>Using new in constructors</vt:lpstr>
      <vt:lpstr>Other class initialization ways</vt:lpstr>
      <vt:lpstr>Other class initialization ways</vt:lpstr>
      <vt:lpstr>Other class initialization ways</vt:lpstr>
      <vt:lpstr>Other class initialization ways</vt:lpstr>
      <vt:lpstr>About Returning Objects</vt:lpstr>
      <vt:lpstr>About Returning Objects</vt:lpstr>
      <vt:lpstr>About Returning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lizonghui</dc:creator>
  <cp:lastModifiedBy>lizonghui</cp:lastModifiedBy>
  <cp:revision>211</cp:revision>
  <dcterms:modified xsi:type="dcterms:W3CDTF">2022-11-04T12:31:27Z</dcterms:modified>
</cp:coreProperties>
</file>