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1411" r:id="rId2"/>
    <p:sldId id="1494" r:id="rId3"/>
    <p:sldId id="1457" r:id="rId4"/>
    <p:sldId id="1458" r:id="rId5"/>
    <p:sldId id="1459" r:id="rId6"/>
    <p:sldId id="1460" r:id="rId7"/>
    <p:sldId id="1461" r:id="rId8"/>
    <p:sldId id="1477" r:id="rId9"/>
    <p:sldId id="1481" r:id="rId10"/>
    <p:sldId id="1478" r:id="rId11"/>
    <p:sldId id="1479" r:id="rId12"/>
    <p:sldId id="1480" r:id="rId13"/>
    <p:sldId id="1482" r:id="rId14"/>
    <p:sldId id="1483" r:id="rId15"/>
    <p:sldId id="1484" r:id="rId16"/>
    <p:sldId id="1485" r:id="rId17"/>
    <p:sldId id="1486" r:id="rId18"/>
    <p:sldId id="1487" r:id="rId19"/>
    <p:sldId id="1488" r:id="rId20"/>
    <p:sldId id="1489" r:id="rId21"/>
    <p:sldId id="1495" r:id="rId22"/>
    <p:sldId id="1496" r:id="rId23"/>
    <p:sldId id="1497" r:id="rId24"/>
    <p:sldId id="1498" r:id="rId25"/>
    <p:sldId id="1499" r:id="rId26"/>
    <p:sldId id="1500" r:id="rId27"/>
    <p:sldId id="1501" r:id="rId28"/>
    <p:sldId id="1502" r:id="rId29"/>
    <p:sldId id="1503" r:id="rId30"/>
    <p:sldId id="1504" r:id="rId31"/>
    <p:sldId id="1505" r:id="rId32"/>
    <p:sldId id="1506" r:id="rId33"/>
    <p:sldId id="1507" r:id="rId34"/>
    <p:sldId id="1508" r:id="rId35"/>
    <p:sldId id="1509" r:id="rId36"/>
    <p:sldId id="1510" r:id="rId37"/>
    <p:sldId id="1511" r:id="rId38"/>
    <p:sldId id="1512" r:id="rId39"/>
    <p:sldId id="1513" r:id="rId40"/>
    <p:sldId id="876" r:id="rId4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998"/>
    <a:srgbClr val="089C9C"/>
    <a:srgbClr val="4CFF4C"/>
    <a:srgbClr val="FF3C3C"/>
    <a:srgbClr val="5D6AAB"/>
    <a:srgbClr val="00B0F0"/>
    <a:srgbClr val="36369B"/>
    <a:srgbClr val="152961"/>
    <a:srgbClr val="009999"/>
    <a:srgbClr val="1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56149" autoAdjust="0"/>
  </p:normalViewPr>
  <p:slideViewPr>
    <p:cSldViewPr snapToObjects="1">
      <p:cViewPr varScale="1">
        <p:scale>
          <a:sx n="85" d="100"/>
          <a:sy n="85" d="100"/>
        </p:scale>
        <p:origin x="4116" y="8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0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01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15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77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73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90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4FF7-A014-4584-A8C6-D26F28E0FDF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615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9F286-51D7-48AC-A72E-14CB204020A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23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90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90170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2825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8016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ALT text ?</a:t>
            </a:r>
          </a:p>
          <a:p>
            <a:pPr eaLnBrk="1" hangingPunct="1"/>
            <a:r>
              <a:rPr lang="zh-CN" altLang="en-US" dirty="0" smtClean="0"/>
              <a:t>在代码中</a:t>
            </a:r>
            <a:r>
              <a:rPr lang="en-US" altLang="zh-CN" dirty="0" smtClean="0"/>
              <a:t>alt</a:t>
            </a:r>
            <a:r>
              <a:rPr lang="zh-CN" altLang="en-US" dirty="0" smtClean="0"/>
              <a:t>标签表示的说明，说明的对象是图片。鼠标悬停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6630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0878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5591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1334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32989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2190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18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8095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8925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586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465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3641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8296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4513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8226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2548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?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7529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00447-6D1A-4DF5-B6ED-A24B6DF59C39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9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90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18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5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67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70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59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14AFCA-86BB-4D4F-A24A-910A11FAC7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5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B9370B-C170-4BF2-98CA-D7A56B1226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33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ple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mechanic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Software Testing and Quality Assurance</a:t>
            </a:r>
            <a:endParaRPr lang="zh-CN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liuhaiming@bjtu.edu.cn</a:t>
            </a:r>
            <a:endParaRPr lang="en-US" altLang="zh-CN" sz="1800" b="1" dirty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Beijing Jiaotong University</a:t>
            </a:r>
            <a:endParaRPr lang="zh-CN" altLang="zh-CN" sz="2800" b="1" dirty="0" smtClean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2025" y="162719"/>
            <a:ext cx="4784725" cy="6858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Two Approaches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4679950" y="4581525"/>
            <a:ext cx="3384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special-purpose program to simulate the activity of the missing component</a:t>
            </a:r>
            <a:endParaRPr lang="zh-CN" altLang="en-US" sz="1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352278" name="Group 22"/>
          <p:cNvGrpSpPr>
            <a:grpSpLocks/>
          </p:cNvGrpSpPr>
          <p:nvPr/>
        </p:nvGrpSpPr>
        <p:grpSpPr bwMode="auto">
          <a:xfrm>
            <a:off x="1368425" y="1600200"/>
            <a:ext cx="6175375" cy="3030538"/>
            <a:chOff x="862" y="1008"/>
            <a:chExt cx="3890" cy="1909"/>
          </a:xfrm>
        </p:grpSpPr>
        <p:sp>
          <p:nvSpPr>
            <p:cNvPr id="352261" name="Rectangle 5"/>
            <p:cNvSpPr>
              <a:spLocks noChangeArrowheads="1"/>
            </p:cNvSpPr>
            <p:nvPr/>
          </p:nvSpPr>
          <p:spPr bwMode="auto">
            <a:xfrm>
              <a:off x="975" y="1440"/>
              <a:ext cx="1111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 Driver</a:t>
              </a:r>
              <a:endPara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262" name="Rectangle 6"/>
            <p:cNvSpPr>
              <a:spLocks noChangeArrowheads="1"/>
            </p:cNvSpPr>
            <p:nvPr/>
          </p:nvSpPr>
          <p:spPr bwMode="auto">
            <a:xfrm>
              <a:off x="862" y="2341"/>
              <a:ext cx="134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Tested Module</a:t>
              </a:r>
            </a:p>
          </p:txBody>
        </p:sp>
        <p:sp>
          <p:nvSpPr>
            <p:cNvPr id="352263" name="Rectangle 7"/>
            <p:cNvSpPr>
              <a:spLocks noChangeArrowheads="1"/>
            </p:cNvSpPr>
            <p:nvPr/>
          </p:nvSpPr>
          <p:spPr bwMode="auto">
            <a:xfrm>
              <a:off x="3216" y="1440"/>
              <a:ext cx="134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Tested Module</a:t>
              </a:r>
            </a:p>
          </p:txBody>
        </p:sp>
        <p:sp>
          <p:nvSpPr>
            <p:cNvPr id="352264" name="Rectangle 8"/>
            <p:cNvSpPr>
              <a:spLocks noChangeArrowheads="1"/>
            </p:cNvSpPr>
            <p:nvPr/>
          </p:nvSpPr>
          <p:spPr bwMode="auto">
            <a:xfrm>
              <a:off x="3402" y="2409"/>
              <a:ext cx="96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 Stub</a:t>
              </a:r>
              <a:endPara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266" name="Line 10"/>
            <p:cNvSpPr>
              <a:spLocks noChangeShapeType="1"/>
            </p:cNvSpPr>
            <p:nvPr/>
          </p:nvSpPr>
          <p:spPr bwMode="auto">
            <a:xfrm>
              <a:off x="3840" y="10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3840" y="10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Running</a:t>
              </a:r>
            </a:p>
          </p:txBody>
        </p:sp>
        <p:sp>
          <p:nvSpPr>
            <p:cNvPr id="352270" name="Line 14"/>
            <p:cNvSpPr>
              <a:spLocks noChangeShapeType="1"/>
            </p:cNvSpPr>
            <p:nvPr/>
          </p:nvSpPr>
          <p:spPr bwMode="auto">
            <a:xfrm>
              <a:off x="3648" y="2016"/>
              <a:ext cx="0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 flipV="1">
              <a:off x="4128" y="2016"/>
              <a:ext cx="0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2" name="Line 16"/>
            <p:cNvSpPr>
              <a:spLocks noChangeShapeType="1"/>
            </p:cNvSpPr>
            <p:nvPr/>
          </p:nvSpPr>
          <p:spPr bwMode="auto">
            <a:xfrm>
              <a:off x="1536" y="10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3" name="Text Box 17"/>
            <p:cNvSpPr txBox="1">
              <a:spLocks noChangeArrowheads="1"/>
            </p:cNvSpPr>
            <p:nvPr/>
          </p:nvSpPr>
          <p:spPr bwMode="auto">
            <a:xfrm>
              <a:off x="1536" y="10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Running</a:t>
              </a:r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>
              <a:off x="1536" y="1872"/>
              <a:ext cx="0" cy="4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5" name="Text Box 19"/>
            <p:cNvSpPr txBox="1">
              <a:spLocks noChangeArrowheads="1"/>
            </p:cNvSpPr>
            <p:nvPr/>
          </p:nvSpPr>
          <p:spPr bwMode="auto">
            <a:xfrm>
              <a:off x="1536" y="2064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call</a:t>
              </a:r>
            </a:p>
          </p:txBody>
        </p:sp>
        <p:sp>
          <p:nvSpPr>
            <p:cNvPr id="352276" name="Text Box 20"/>
            <p:cNvSpPr txBox="1">
              <a:spLocks noChangeArrowheads="1"/>
            </p:cNvSpPr>
            <p:nvPr/>
          </p:nvSpPr>
          <p:spPr bwMode="auto">
            <a:xfrm>
              <a:off x="2109" y="1570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=main()</a:t>
              </a:r>
            </a:p>
          </p:txBody>
        </p:sp>
      </p:grp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1727200" y="5388114"/>
            <a:ext cx="5965223" cy="707886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Driver</a:t>
            </a:r>
            <a:r>
              <a:rPr lang="en-US" altLang="zh-CN" sz="2000" dirty="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component that calls component to be tested</a:t>
            </a:r>
          </a:p>
          <a:p>
            <a:r>
              <a:rPr lang="en-US" altLang="zh-CN" sz="2000" b="1" dirty="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</a:t>
            </a:r>
            <a:r>
              <a:rPr lang="en-US" altLang="zh-CN" sz="2000" dirty="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component called by component to be tested</a:t>
            </a:r>
          </a:p>
        </p:txBody>
      </p:sp>
    </p:spTree>
    <p:extLst>
      <p:ext uri="{BB962C8B-B14F-4D97-AF65-F5344CB8AC3E}">
        <p14:creationId xmlns:p14="http://schemas.microsoft.com/office/powerpoint/2010/main" val="3525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title"/>
          </p:nvPr>
        </p:nvSpPr>
        <p:spPr>
          <a:xfrm>
            <a:off x="3100388" y="125412"/>
            <a:ext cx="5867400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b="1" dirty="0">
                <a:latin typeface="Cambria" panose="02040503050406030204" pitchFamily="18" charset="0"/>
              </a:rPr>
              <a:t>Unit test procedure</a:t>
            </a:r>
          </a:p>
        </p:txBody>
      </p:sp>
      <p:sp>
        <p:nvSpPr>
          <p:cNvPr id="341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5697538"/>
            <a:ext cx="8785225" cy="4683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ctr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sz="2400" b="1" i="1" dirty="0">
                <a:latin typeface="Cambria" panose="02040503050406030204" pitchFamily="18" charset="0"/>
              </a:rPr>
              <a:t>  </a:t>
            </a:r>
            <a:r>
              <a:rPr lang="en-US" altLang="zh-CN" sz="2400" b="1" i="1" dirty="0">
                <a:latin typeface="Cambria" panose="02040503050406030204" pitchFamily="18" charset="0"/>
              </a:rPr>
              <a:t>driver</a:t>
            </a:r>
            <a:r>
              <a:rPr lang="en-US" altLang="zh-CN" sz="2400" i="1" dirty="0">
                <a:latin typeface="Cambria" panose="02040503050406030204" pitchFamily="18" charset="0"/>
              </a:rPr>
              <a:t> and/or </a:t>
            </a:r>
            <a:r>
              <a:rPr lang="en-US" altLang="zh-CN" sz="2400" b="1" i="1" dirty="0">
                <a:latin typeface="Cambria" panose="02040503050406030204" pitchFamily="18" charset="0"/>
              </a:rPr>
              <a:t>stubs </a:t>
            </a:r>
            <a:r>
              <a:rPr lang="en-US" altLang="zh-CN" sz="2400" i="1" dirty="0">
                <a:latin typeface="Cambria" panose="02040503050406030204" pitchFamily="18" charset="0"/>
              </a:rPr>
              <a:t>must be developed for each unit test</a:t>
            </a:r>
          </a:p>
        </p:txBody>
      </p:sp>
      <p:grpSp>
        <p:nvGrpSpPr>
          <p:cNvPr id="341020" name="Group 28"/>
          <p:cNvGrpSpPr>
            <a:grpSpLocks/>
          </p:cNvGrpSpPr>
          <p:nvPr/>
        </p:nvGrpSpPr>
        <p:grpSpPr bwMode="auto">
          <a:xfrm>
            <a:off x="827088" y="1844675"/>
            <a:ext cx="7356475" cy="3683000"/>
            <a:chOff x="240" y="1003"/>
            <a:chExt cx="4634" cy="2320"/>
          </a:xfrm>
        </p:grpSpPr>
        <p:sp>
          <p:nvSpPr>
            <p:cNvPr id="340994" name="Freeform 2"/>
            <p:cNvSpPr>
              <a:spLocks/>
            </p:cNvSpPr>
            <p:nvPr/>
          </p:nvSpPr>
          <p:spPr bwMode="auto">
            <a:xfrm>
              <a:off x="1581" y="1003"/>
              <a:ext cx="2320" cy="1497"/>
            </a:xfrm>
            <a:custGeom>
              <a:avLst/>
              <a:gdLst>
                <a:gd name="T0" fmla="*/ 1760 w 1761"/>
                <a:gd name="T1" fmla="*/ 1553 h 1554"/>
                <a:gd name="T2" fmla="*/ 1760 w 1761"/>
                <a:gd name="T3" fmla="*/ 0 h 1554"/>
                <a:gd name="T4" fmla="*/ 0 w 1761"/>
                <a:gd name="T5" fmla="*/ 0 h 1554"/>
                <a:gd name="T6" fmla="*/ 0 w 1761"/>
                <a:gd name="T7" fmla="*/ 471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1" h="1554">
                  <a:moveTo>
                    <a:pt x="1760" y="1553"/>
                  </a:moveTo>
                  <a:lnTo>
                    <a:pt x="1760" y="0"/>
                  </a:lnTo>
                  <a:lnTo>
                    <a:pt x="0" y="0"/>
                  </a:lnTo>
                  <a:lnTo>
                    <a:pt x="0" y="471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340995" name="Group 3"/>
            <p:cNvGrpSpPr>
              <a:grpSpLocks/>
            </p:cNvGrpSpPr>
            <p:nvPr/>
          </p:nvGrpSpPr>
          <p:grpSpPr bwMode="auto">
            <a:xfrm>
              <a:off x="3152" y="2523"/>
              <a:ext cx="1508" cy="557"/>
              <a:chOff x="2772" y="2381"/>
              <a:chExt cx="1508" cy="557"/>
            </a:xfrm>
          </p:grpSpPr>
          <p:sp>
            <p:nvSpPr>
              <p:cNvPr id="340996" name="Rectangle 4"/>
              <p:cNvSpPr>
                <a:spLocks noChangeArrowheads="1"/>
              </p:cNvSpPr>
              <p:nvPr/>
            </p:nvSpPr>
            <p:spPr bwMode="auto">
              <a:xfrm>
                <a:off x="2772" y="2381"/>
                <a:ext cx="1140" cy="208"/>
              </a:xfrm>
              <a:prstGeom prst="rect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7" name="Rectangle 5"/>
              <p:cNvSpPr>
                <a:spLocks noChangeArrowheads="1"/>
              </p:cNvSpPr>
              <p:nvPr/>
            </p:nvSpPr>
            <p:spPr bwMode="auto">
              <a:xfrm>
                <a:off x="2865" y="2472"/>
                <a:ext cx="1140" cy="2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8" name="Rectangle 6"/>
              <p:cNvSpPr>
                <a:spLocks noChangeArrowheads="1"/>
              </p:cNvSpPr>
              <p:nvPr/>
            </p:nvSpPr>
            <p:spPr bwMode="auto">
              <a:xfrm>
                <a:off x="2959" y="2557"/>
                <a:ext cx="1140" cy="20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9" name="Rectangle 7"/>
              <p:cNvSpPr>
                <a:spLocks noChangeArrowheads="1"/>
              </p:cNvSpPr>
              <p:nvPr/>
            </p:nvSpPr>
            <p:spPr bwMode="auto">
              <a:xfrm>
                <a:off x="3050" y="2640"/>
                <a:ext cx="1140" cy="20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1000" name="Rectangle 8"/>
              <p:cNvSpPr>
                <a:spLocks noChangeArrowheads="1"/>
              </p:cNvSpPr>
              <p:nvPr/>
            </p:nvSpPr>
            <p:spPr bwMode="auto">
              <a:xfrm>
                <a:off x="3140" y="2730"/>
                <a:ext cx="1140" cy="208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0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Test cases</a:t>
                </a:r>
              </a:p>
            </p:txBody>
          </p:sp>
        </p:grp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3198" y="1207"/>
              <a:ext cx="1676" cy="1026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interface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local data structures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boundary conditions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independent paths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error-handling paths</a:t>
              </a:r>
            </a:p>
          </p:txBody>
        </p:sp>
        <p:sp>
          <p:nvSpPr>
            <p:cNvPr id="341004" name="Rectangle 12"/>
            <p:cNvSpPr>
              <a:spLocks noChangeArrowheads="1"/>
            </p:cNvSpPr>
            <p:nvPr/>
          </p:nvSpPr>
          <p:spPr bwMode="auto">
            <a:xfrm>
              <a:off x="1236" y="1288"/>
              <a:ext cx="689" cy="33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Driver</a:t>
              </a:r>
            </a:p>
          </p:txBody>
        </p:sp>
        <p:grpSp>
          <p:nvGrpSpPr>
            <p:cNvPr id="341005" name="Group 13"/>
            <p:cNvGrpSpPr>
              <a:grpSpLocks/>
            </p:cNvGrpSpPr>
            <p:nvPr/>
          </p:nvGrpSpPr>
          <p:grpSpPr bwMode="auto">
            <a:xfrm>
              <a:off x="286" y="3058"/>
              <a:ext cx="1472" cy="265"/>
              <a:chOff x="286" y="3058"/>
              <a:chExt cx="1472" cy="265"/>
            </a:xfrm>
          </p:grpSpPr>
          <p:sp>
            <p:nvSpPr>
              <p:cNvPr id="341006" name="Rectangle 14"/>
              <p:cNvSpPr>
                <a:spLocks noChangeArrowheads="1"/>
              </p:cNvSpPr>
              <p:nvPr/>
            </p:nvSpPr>
            <p:spPr bwMode="auto">
              <a:xfrm>
                <a:off x="286" y="3058"/>
                <a:ext cx="491" cy="26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Stub</a:t>
                </a:r>
              </a:p>
            </p:txBody>
          </p:sp>
          <p:sp>
            <p:nvSpPr>
              <p:cNvPr id="341007" name="Rectangle 15"/>
              <p:cNvSpPr>
                <a:spLocks noChangeArrowheads="1"/>
              </p:cNvSpPr>
              <p:nvPr/>
            </p:nvSpPr>
            <p:spPr bwMode="auto">
              <a:xfrm>
                <a:off x="1267" y="3058"/>
                <a:ext cx="491" cy="26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Stub</a:t>
                </a:r>
              </a:p>
            </p:txBody>
          </p:sp>
        </p:grpSp>
        <p:sp>
          <p:nvSpPr>
            <p:cNvPr id="341008" name="Line 16"/>
            <p:cNvSpPr>
              <a:spLocks noChangeShapeType="1"/>
            </p:cNvSpPr>
            <p:nvPr/>
          </p:nvSpPr>
          <p:spPr bwMode="auto">
            <a:xfrm>
              <a:off x="1764" y="1628"/>
              <a:ext cx="453" cy="1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1919" y="2825"/>
              <a:ext cx="7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2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Results</a:t>
              </a:r>
            </a:p>
          </p:txBody>
        </p:sp>
        <p:cxnSp>
          <p:nvCxnSpPr>
            <p:cNvPr id="341010" name="AutoShape 18"/>
            <p:cNvCxnSpPr>
              <a:cxnSpLocks noChangeShapeType="1"/>
              <a:stCxn id="341004" idx="2"/>
              <a:endCxn id="341015" idx="0"/>
            </p:cNvCxnSpPr>
            <p:nvPr/>
          </p:nvCxnSpPr>
          <p:spPr bwMode="auto">
            <a:xfrm flipH="1">
              <a:off x="973" y="1619"/>
              <a:ext cx="608" cy="3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011" name="AutoShape 19"/>
            <p:cNvCxnSpPr>
              <a:cxnSpLocks noChangeShapeType="1"/>
              <a:stCxn id="341015" idx="2"/>
              <a:endCxn id="341006" idx="0"/>
            </p:cNvCxnSpPr>
            <p:nvPr/>
          </p:nvCxnSpPr>
          <p:spPr bwMode="auto">
            <a:xfrm flipH="1">
              <a:off x="532" y="2633"/>
              <a:ext cx="441" cy="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012" name="AutoShape 20"/>
            <p:cNvCxnSpPr>
              <a:cxnSpLocks noChangeShapeType="1"/>
              <a:stCxn id="341015" idx="2"/>
              <a:endCxn id="341007" idx="0"/>
            </p:cNvCxnSpPr>
            <p:nvPr/>
          </p:nvCxnSpPr>
          <p:spPr bwMode="auto">
            <a:xfrm>
              <a:off x="973" y="2633"/>
              <a:ext cx="540" cy="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1014" name="Group 22"/>
            <p:cNvGrpSpPr>
              <a:grpSpLocks/>
            </p:cNvGrpSpPr>
            <p:nvPr/>
          </p:nvGrpSpPr>
          <p:grpSpPr bwMode="auto">
            <a:xfrm>
              <a:off x="240" y="1968"/>
              <a:ext cx="1152" cy="665"/>
              <a:chOff x="576" y="1584"/>
              <a:chExt cx="1024" cy="591"/>
            </a:xfrm>
          </p:grpSpPr>
          <p:sp>
            <p:nvSpPr>
              <p:cNvPr id="341015" name="Rectangle 23"/>
              <p:cNvSpPr>
                <a:spLocks noChangeArrowheads="1"/>
              </p:cNvSpPr>
              <p:nvPr/>
            </p:nvSpPr>
            <p:spPr bwMode="auto">
              <a:xfrm>
                <a:off x="854" y="1584"/>
                <a:ext cx="746" cy="59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lnSpc>
                    <a:spcPct val="80000"/>
                  </a:lnSpc>
                </a:pPr>
                <a:r>
                  <a:rPr lang="en-US" altLang="zh-CN" sz="1600" b="1">
                    <a:solidFill>
                      <a:schemeClr val="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Component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en-US" altLang="zh-CN" sz="1600" b="1">
                    <a:solidFill>
                      <a:schemeClr val="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to be tested</a:t>
                </a:r>
                <a:endParaRPr lang="en-US" altLang="zh-CN" sz="1600"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1016" name="Group 24"/>
              <p:cNvGrpSpPr>
                <a:grpSpLocks/>
              </p:cNvGrpSpPr>
              <p:nvPr/>
            </p:nvGrpSpPr>
            <p:grpSpPr bwMode="auto">
              <a:xfrm>
                <a:off x="576" y="1694"/>
                <a:ext cx="415" cy="370"/>
                <a:chOff x="576" y="1680"/>
                <a:chExt cx="415" cy="370"/>
              </a:xfrm>
            </p:grpSpPr>
            <p:sp>
              <p:nvSpPr>
                <p:cNvPr id="341017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1680"/>
                  <a:ext cx="415" cy="10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41018" name="Rectangle 26"/>
                <p:cNvSpPr>
                  <a:spLocks noChangeArrowheads="1"/>
                </p:cNvSpPr>
                <p:nvPr/>
              </p:nvSpPr>
              <p:spPr bwMode="auto">
                <a:xfrm>
                  <a:off x="576" y="1945"/>
                  <a:ext cx="415" cy="10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09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title"/>
          </p:nvPr>
        </p:nvSpPr>
        <p:spPr>
          <a:xfrm>
            <a:off x="3100388" y="125412"/>
            <a:ext cx="5867400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b="1" dirty="0">
                <a:latin typeface="Cambria" panose="02040503050406030204" pitchFamily="18" charset="0"/>
              </a:rPr>
              <a:t>Unit test procedure</a:t>
            </a:r>
          </a:p>
        </p:txBody>
      </p:sp>
      <p:sp>
        <p:nvSpPr>
          <p:cNvPr id="341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92657" y="990600"/>
            <a:ext cx="6096000" cy="3733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buClr>
                <a:srgbClr val="FF00FF"/>
              </a:buClr>
              <a:buNone/>
            </a:pPr>
            <a:r>
              <a:rPr lang="en-US" altLang="zh-CN" sz="1600" b="1" dirty="0">
                <a:latin typeface="Cambria" panose="02040503050406030204" pitchFamily="18" charset="0"/>
              </a:rPr>
              <a:t>public class </a:t>
            </a:r>
            <a:r>
              <a:rPr lang="en-US" altLang="zh-CN" sz="16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600" b="1" dirty="0" smtClean="0">
                <a:latin typeface="Cambria" panose="02040503050406030204" pitchFamily="18" charset="0"/>
              </a:rPr>
              <a:t>{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Test driver    </a:t>
            </a:r>
            <a:endParaRPr lang="en-US" altLang="zh-CN" sz="14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>
                <a:latin typeface="Cambria" panose="02040503050406030204" pitchFamily="18" charset="0"/>
              </a:rPr>
              <a:t>static void main(String[] </a:t>
            </a:r>
            <a:r>
              <a:rPr lang="en-US" altLang="zh-CN" sz="1400" b="1" dirty="0" err="1">
                <a:latin typeface="Cambria" panose="02040503050406030204" pitchFamily="18" charset="0"/>
              </a:rPr>
              <a:t>args</a:t>
            </a:r>
            <a:r>
              <a:rPr lang="en-US" altLang="zh-CN" sz="1400" b="1" dirty="0">
                <a:latin typeface="Cambria" panose="02040503050406030204" pitchFamily="18" charset="0"/>
              </a:rPr>
              <a:t>) {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>
                <a:latin typeface="Cambria" panose="02040503050406030204" pitchFamily="18" charset="0"/>
              </a:rPr>
              <a:t>d = new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();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d.Add</a:t>
            </a:r>
            <a:r>
              <a:rPr lang="en-US" altLang="zh-CN" sz="1400" b="1" dirty="0">
                <a:latin typeface="Cambria" panose="02040503050406030204" pitchFamily="18" charset="0"/>
              </a:rPr>
              <a:t>();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My module    </a:t>
            </a:r>
            <a:endParaRPr lang="en-US" altLang="zh-CN" sz="14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Add() {    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>
                <a:latin typeface="Cambria" panose="02040503050406030204" pitchFamily="18" charset="0"/>
              </a:rPr>
              <a:t>output=</a:t>
            </a:r>
            <a:r>
              <a:rPr lang="en-US" altLang="zh-CN" sz="1400" b="1" dirty="0" err="1">
                <a:latin typeface="Cambria" panose="02040503050406030204" pitchFamily="18" charset="0"/>
              </a:rPr>
              <a:t>this.Stub1</a:t>
            </a:r>
            <a:r>
              <a:rPr lang="en-US" altLang="zh-CN" sz="1400" b="1" dirty="0">
                <a:latin typeface="Cambria" panose="02040503050406030204" pitchFamily="18" charset="0"/>
              </a:rPr>
              <a:t>() + </a:t>
            </a:r>
            <a:r>
              <a:rPr lang="en-US" altLang="zh-CN" sz="1400" b="1" dirty="0" err="1">
                <a:latin typeface="Cambria" panose="02040503050406030204" pitchFamily="18" charset="0"/>
              </a:rPr>
              <a:t>this.Stub2</a:t>
            </a:r>
            <a:r>
              <a:rPr lang="en-US" altLang="zh-CN" sz="1400" b="1" dirty="0">
                <a:latin typeface="Cambria" panose="02040503050406030204" pitchFamily="18" charset="0"/>
              </a:rPr>
              <a:t>();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>
                <a:latin typeface="Cambria" panose="02040503050406030204" pitchFamily="18" charset="0"/>
              </a:rPr>
              <a:t>("My module: return value is "+output+"\n");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</a:t>
            </a:r>
            <a:r>
              <a:rPr lang="en-US" altLang="zh-CN" sz="1400" b="1" dirty="0">
                <a:latin typeface="Cambria" panose="02040503050406030204" pitchFamily="18" charset="0"/>
              </a:rPr>
              <a:t>output;     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    </a:t>
            </a:r>
          </a:p>
        </p:txBody>
      </p:sp>
      <p:sp>
        <p:nvSpPr>
          <p:cNvPr id="28" name="Rectangle 10"/>
          <p:cNvSpPr txBox="1">
            <a:spLocks noChangeArrowheads="1"/>
          </p:cNvSpPr>
          <p:nvPr/>
        </p:nvSpPr>
        <p:spPr bwMode="auto">
          <a:xfrm>
            <a:off x="4114800" y="4132053"/>
            <a:ext cx="5715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Stub1</a:t>
            </a: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Stub1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 {        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output=3;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("Stub 1 : return value is "+output+"\n");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output;    }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Stub2</a:t>
            </a: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Stub2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 {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output=7;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("Stub 2 : return value is "+output+"\n");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output;    }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</a:t>
            </a:r>
            <a:endParaRPr lang="en-US" altLang="zh-CN" sz="1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90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719" y="152400"/>
            <a:ext cx="7078662" cy="8001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Unit Tests vs Integration Tests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457200" y="1447800"/>
            <a:ext cx="83820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Unit tests</a:t>
            </a:r>
            <a:r>
              <a:rPr lang="en-US" altLang="zh-CN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– </a:t>
            </a:r>
            <a:r>
              <a:rPr lang="en-US" altLang="zh-CN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the pieces of code- the modules (functions, subroutines, etc.)</a:t>
            </a:r>
          </a:p>
          <a:p>
            <a:endParaRPr lang="en-US" altLang="zh-CN" b="1" dirty="0" smtClean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Integration </a:t>
            </a:r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tests</a:t>
            </a:r>
            <a:r>
              <a:rPr lang="en-US" altLang="zh-CN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– Test the program or combinations of modules.</a:t>
            </a:r>
          </a:p>
          <a:p>
            <a:endParaRPr lang="en-US" altLang="zh-CN" b="1" dirty="0">
              <a:solidFill>
                <a:schemeClr val="fol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Both of these need to be done, but two different strategies are used typically:</a:t>
            </a:r>
          </a:p>
          <a:p>
            <a:pPr lvl="1"/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Bottom-up Testing</a:t>
            </a:r>
          </a:p>
          <a:p>
            <a:pPr lvl="1"/>
            <a:r>
              <a:rPr lang="en-US" altLang="zh-CN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Top-down testing</a:t>
            </a:r>
          </a:p>
          <a:p>
            <a:pPr lvl="1"/>
            <a:endParaRPr lang="en-US" altLang="zh-CN" b="1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</a:t>
            </a:r>
            <a:r>
              <a:rPr lang="en-US" altLang="zh-CN" sz="2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Mixed strategies can be used, but it is best to consider these separately.</a:t>
            </a:r>
          </a:p>
        </p:txBody>
      </p:sp>
    </p:spTree>
    <p:extLst>
      <p:ext uri="{BB962C8B-B14F-4D97-AF65-F5344CB8AC3E}">
        <p14:creationId xmlns:p14="http://schemas.microsoft.com/office/powerpoint/2010/main" val="168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772400" cy="685800"/>
          </a:xfrm>
        </p:spPr>
        <p:txBody>
          <a:bodyPr/>
          <a:lstStyle/>
          <a:p>
            <a:r>
              <a:rPr lang="en-US" altLang="zh-CN" b="1" dirty="0">
                <a:latin typeface="Cambria" panose="02040503050406030204" pitchFamily="18" charset="0"/>
              </a:rPr>
              <a:t>Bottom-up Testing vs Top-down Testing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81000" y="1447800"/>
            <a:ext cx="86106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u="sng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Bottom-up testing</a:t>
            </a: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the units as they are completed.</a:t>
            </a: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Debug the units.</a:t>
            </a:r>
          </a:p>
          <a:p>
            <a:pPr lvl="1">
              <a:lnSpc>
                <a:spcPct val="130000"/>
              </a:lnSpc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Integrate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of the units and test the integration.</a:t>
            </a: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Debug the integrated units.</a:t>
            </a: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Continue until ....???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 to test the integrated units, </a:t>
            </a:r>
            <a:r>
              <a:rPr lang="en-US" altLang="zh-CN" sz="24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driver code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(which later may be thrown away) must be written.</a:t>
            </a: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3640632" y="1429109"/>
            <a:ext cx="360362" cy="576262"/>
          </a:xfrm>
          <a:prstGeom prst="upArrow">
            <a:avLst>
              <a:gd name="adj1" fmla="val 50000"/>
              <a:gd name="adj2" fmla="val 3997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707" y="125388"/>
            <a:ext cx="7150100" cy="6858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Bottom-up Integration</a:t>
            </a:r>
          </a:p>
        </p:txBody>
      </p:sp>
      <p:grpSp>
        <p:nvGrpSpPr>
          <p:cNvPr id="278562" name="Group 34"/>
          <p:cNvGrpSpPr>
            <a:grpSpLocks/>
          </p:cNvGrpSpPr>
          <p:nvPr/>
        </p:nvGrpSpPr>
        <p:grpSpPr bwMode="auto">
          <a:xfrm>
            <a:off x="533400" y="1371600"/>
            <a:ext cx="7813675" cy="4851136"/>
            <a:chOff x="317" y="663"/>
            <a:chExt cx="5148" cy="3465"/>
          </a:xfrm>
        </p:grpSpPr>
        <p:sp>
          <p:nvSpPr>
            <p:cNvPr id="278531" name="desk1"/>
            <p:cNvSpPr>
              <a:spLocks noEditPoints="1" noChangeArrowheads="1"/>
            </p:cNvSpPr>
            <p:nvPr/>
          </p:nvSpPr>
          <p:spPr bwMode="auto">
            <a:xfrm>
              <a:off x="1995" y="663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78532" name="desk1"/>
            <p:cNvSpPr>
              <a:spLocks noEditPoints="1" noChangeArrowheads="1"/>
            </p:cNvSpPr>
            <p:nvPr/>
          </p:nvSpPr>
          <p:spPr bwMode="auto">
            <a:xfrm>
              <a:off x="1270" y="127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78533" name="desk1"/>
            <p:cNvSpPr>
              <a:spLocks noEditPoints="1" noChangeArrowheads="1"/>
            </p:cNvSpPr>
            <p:nvPr/>
          </p:nvSpPr>
          <p:spPr bwMode="auto">
            <a:xfrm>
              <a:off x="3470" y="186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78534" name="desk1"/>
            <p:cNvSpPr>
              <a:spLocks noEditPoints="1" noChangeArrowheads="1"/>
            </p:cNvSpPr>
            <p:nvPr/>
          </p:nvSpPr>
          <p:spPr bwMode="auto">
            <a:xfrm>
              <a:off x="1769" y="1842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78535" name="desk1"/>
            <p:cNvSpPr>
              <a:spLocks noEditPoints="1" noChangeArrowheads="1"/>
            </p:cNvSpPr>
            <p:nvPr/>
          </p:nvSpPr>
          <p:spPr bwMode="auto">
            <a:xfrm>
              <a:off x="771" y="1820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78536" name="desk1"/>
            <p:cNvSpPr>
              <a:spLocks noEditPoints="1" noChangeArrowheads="1"/>
            </p:cNvSpPr>
            <p:nvPr/>
          </p:nvSpPr>
          <p:spPr bwMode="auto">
            <a:xfrm>
              <a:off x="3447" y="127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78537" name="desk1"/>
            <p:cNvSpPr>
              <a:spLocks noEditPoints="1" noChangeArrowheads="1"/>
            </p:cNvSpPr>
            <p:nvPr/>
          </p:nvSpPr>
          <p:spPr bwMode="auto">
            <a:xfrm>
              <a:off x="2358" y="1253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>
              <a:off x="2313" y="981"/>
              <a:ext cx="0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39" name="Line 11"/>
            <p:cNvSpPr>
              <a:spLocks noChangeShapeType="1"/>
            </p:cNvSpPr>
            <p:nvPr/>
          </p:nvSpPr>
          <p:spPr bwMode="auto">
            <a:xfrm>
              <a:off x="1678" y="1094"/>
              <a:ext cx="2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0" name="Line 12"/>
            <p:cNvSpPr>
              <a:spLocks noChangeShapeType="1"/>
            </p:cNvSpPr>
            <p:nvPr/>
          </p:nvSpPr>
          <p:spPr bwMode="auto">
            <a:xfrm>
              <a:off x="1678" y="109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1" name="Line 13"/>
            <p:cNvSpPr>
              <a:spLocks noChangeShapeType="1"/>
            </p:cNvSpPr>
            <p:nvPr/>
          </p:nvSpPr>
          <p:spPr bwMode="auto">
            <a:xfrm>
              <a:off x="2653" y="109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2" name="Line 14"/>
            <p:cNvSpPr>
              <a:spLocks noChangeShapeType="1"/>
            </p:cNvSpPr>
            <p:nvPr/>
          </p:nvSpPr>
          <p:spPr bwMode="auto">
            <a:xfrm>
              <a:off x="3696" y="109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3742" y="1570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>
              <a:off x="1565" y="1571"/>
              <a:ext cx="0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5" name="Line 17"/>
            <p:cNvSpPr>
              <a:spLocks noChangeShapeType="1"/>
            </p:cNvSpPr>
            <p:nvPr/>
          </p:nvSpPr>
          <p:spPr bwMode="auto">
            <a:xfrm>
              <a:off x="1066" y="168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6" name="Line 18"/>
            <p:cNvSpPr>
              <a:spLocks noChangeShapeType="1"/>
            </p:cNvSpPr>
            <p:nvPr/>
          </p:nvSpPr>
          <p:spPr bwMode="auto">
            <a:xfrm>
              <a:off x="1088" y="168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>
              <a:off x="2064" y="1684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48" name="Oval 20"/>
            <p:cNvSpPr>
              <a:spLocks noChangeArrowheads="1"/>
            </p:cNvSpPr>
            <p:nvPr/>
          </p:nvSpPr>
          <p:spPr bwMode="auto">
            <a:xfrm>
              <a:off x="997" y="2354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E</a:t>
              </a:r>
            </a:p>
          </p:txBody>
        </p:sp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997" y="2966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F</a:t>
              </a:r>
            </a:p>
          </p:txBody>
        </p:sp>
        <p:sp>
          <p:nvSpPr>
            <p:cNvPr id="278550" name="Oval 22"/>
            <p:cNvSpPr>
              <a:spLocks noChangeArrowheads="1"/>
            </p:cNvSpPr>
            <p:nvPr/>
          </p:nvSpPr>
          <p:spPr bwMode="auto">
            <a:xfrm>
              <a:off x="997" y="3602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G</a:t>
              </a:r>
            </a:p>
          </p:txBody>
        </p:sp>
        <p:sp>
          <p:nvSpPr>
            <p:cNvPr id="278551" name="Oval 23"/>
            <p:cNvSpPr>
              <a:spLocks noChangeArrowheads="1"/>
            </p:cNvSpPr>
            <p:nvPr/>
          </p:nvSpPr>
          <p:spPr bwMode="auto">
            <a:xfrm>
              <a:off x="2290" y="2325"/>
              <a:ext cx="589" cy="495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2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B,E,F</a:t>
              </a:r>
            </a:p>
          </p:txBody>
        </p:sp>
        <p:sp>
          <p:nvSpPr>
            <p:cNvPr id="278552" name="Oval 24"/>
            <p:cNvSpPr>
              <a:spLocks noChangeArrowheads="1"/>
            </p:cNvSpPr>
            <p:nvPr/>
          </p:nvSpPr>
          <p:spPr bwMode="auto">
            <a:xfrm>
              <a:off x="2289" y="2944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C</a:t>
              </a:r>
            </a:p>
          </p:txBody>
        </p:sp>
        <p:sp>
          <p:nvSpPr>
            <p:cNvPr id="278553" name="Oval 25"/>
            <p:cNvSpPr>
              <a:spLocks noChangeArrowheads="1"/>
            </p:cNvSpPr>
            <p:nvPr/>
          </p:nvSpPr>
          <p:spPr bwMode="auto">
            <a:xfrm>
              <a:off x="2335" y="3580"/>
              <a:ext cx="529" cy="526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D,G</a:t>
              </a:r>
            </a:p>
          </p:txBody>
        </p:sp>
        <p:sp>
          <p:nvSpPr>
            <p:cNvPr id="278554" name="Oval 26"/>
            <p:cNvSpPr>
              <a:spLocks noChangeArrowheads="1"/>
            </p:cNvSpPr>
            <p:nvPr/>
          </p:nvSpPr>
          <p:spPr bwMode="auto">
            <a:xfrm>
              <a:off x="3653" y="2799"/>
              <a:ext cx="769" cy="680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2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A,B,C,D,E,F,G</a:t>
              </a:r>
            </a:p>
          </p:txBody>
        </p:sp>
        <p:sp>
          <p:nvSpPr>
            <p:cNvPr id="278555" name="Line 27"/>
            <p:cNvSpPr>
              <a:spLocks noChangeShapeType="1"/>
            </p:cNvSpPr>
            <p:nvPr/>
          </p:nvSpPr>
          <p:spPr bwMode="auto">
            <a:xfrm>
              <a:off x="317" y="2251"/>
              <a:ext cx="5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56" name="Line 28"/>
            <p:cNvSpPr>
              <a:spLocks noChangeShapeType="1"/>
            </p:cNvSpPr>
            <p:nvPr/>
          </p:nvSpPr>
          <p:spPr bwMode="auto">
            <a:xfrm>
              <a:off x="1519" y="2591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57" name="Line 29"/>
            <p:cNvSpPr>
              <a:spLocks noChangeShapeType="1"/>
            </p:cNvSpPr>
            <p:nvPr/>
          </p:nvSpPr>
          <p:spPr bwMode="auto">
            <a:xfrm flipV="1">
              <a:off x="1519" y="2659"/>
              <a:ext cx="771" cy="52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58" name="Line 30"/>
            <p:cNvSpPr>
              <a:spLocks noChangeShapeType="1"/>
            </p:cNvSpPr>
            <p:nvPr/>
          </p:nvSpPr>
          <p:spPr bwMode="auto">
            <a:xfrm>
              <a:off x="1542" y="3884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59" name="Line 31"/>
            <p:cNvSpPr>
              <a:spLocks noChangeShapeType="1"/>
            </p:cNvSpPr>
            <p:nvPr/>
          </p:nvSpPr>
          <p:spPr bwMode="auto">
            <a:xfrm>
              <a:off x="2880" y="2591"/>
              <a:ext cx="771" cy="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60" name="Line 32"/>
            <p:cNvSpPr>
              <a:spLocks noChangeShapeType="1"/>
            </p:cNvSpPr>
            <p:nvPr/>
          </p:nvSpPr>
          <p:spPr bwMode="auto">
            <a:xfrm flipV="1">
              <a:off x="2835" y="3113"/>
              <a:ext cx="793" cy="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278561" name="Line 33"/>
            <p:cNvSpPr>
              <a:spLocks noChangeShapeType="1"/>
            </p:cNvSpPr>
            <p:nvPr/>
          </p:nvSpPr>
          <p:spPr bwMode="auto">
            <a:xfrm flipV="1">
              <a:off x="2857" y="3181"/>
              <a:ext cx="794" cy="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9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4284"/>
            <a:ext cx="4164013" cy="717550"/>
          </a:xfrm>
        </p:spPr>
        <p:txBody>
          <a:bodyPr/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Pros &amp; cons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106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Advantage: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Popular approach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useful when many of low-level components are general-purpose utility routines that are invoked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often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by others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Integrated test by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component driver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data and test case are created easily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Disadvantage: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Top-level components are usually the most important but the last to be tested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Sometimes faults in the top levels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reflect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faults in design, obviously, these problems should be corrected ASAP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It is difficult to test a system from bottom up when much of the system’s processing depends on timing</a:t>
            </a:r>
          </a:p>
        </p:txBody>
      </p:sp>
    </p:spTree>
    <p:extLst>
      <p:ext uri="{BB962C8B-B14F-4D97-AF65-F5344CB8AC3E}">
        <p14:creationId xmlns:p14="http://schemas.microsoft.com/office/powerpoint/2010/main" val="20001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96970"/>
            <a:ext cx="7164387" cy="374650"/>
          </a:xfrm>
        </p:spPr>
        <p:txBody>
          <a:bodyPr/>
          <a:lstStyle/>
          <a:p>
            <a:r>
              <a:rPr lang="en-US" altLang="zh-CN" b="1" dirty="0">
                <a:latin typeface="Cambria" panose="02040503050406030204" pitchFamily="18" charset="0"/>
              </a:rPr>
              <a:t>Bottom-up </a:t>
            </a:r>
            <a:r>
              <a:rPr lang="en-US" altLang="zh-CN" b="1" dirty="0" smtClean="0">
                <a:latin typeface="Cambria" panose="02040503050406030204" pitchFamily="18" charset="0"/>
              </a:rPr>
              <a:t>Testing </a:t>
            </a:r>
            <a:r>
              <a:rPr lang="en-US" altLang="zh-CN" b="1" dirty="0">
                <a:latin typeface="Cambria" panose="02040503050406030204" pitchFamily="18" charset="0"/>
              </a:rPr>
              <a:t>vs Top-down </a:t>
            </a:r>
            <a:r>
              <a:rPr lang="en-US" altLang="zh-CN" b="1" dirty="0" smtClean="0">
                <a:latin typeface="Cambria" panose="02040503050406030204" pitchFamily="18" charset="0"/>
              </a:rPr>
              <a:t>Testing</a:t>
            </a:r>
            <a:endParaRPr lang="en-US" altLang="zh-CN" b="1" dirty="0">
              <a:latin typeface="Cambria" panose="02040503050406030204" pitchFamily="18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381000" y="1371600"/>
            <a:ext cx="8229600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i="1" u="sng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Top-down Testing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Write a top function first, such as the main function.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Write 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stubs</a:t>
            </a:r>
            <a:r>
              <a:rPr lang="en-US" altLang="zh-CN" sz="2000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 handle calls to other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functions.</a:t>
            </a:r>
          </a:p>
          <a:p>
            <a:pPr lvl="1">
              <a:lnSpc>
                <a:spcPct val="130000"/>
              </a:lnSpc>
            </a:pPr>
            <a:endParaRPr lang="en-US" altLang="zh-CN" sz="20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</a:t>
            </a: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code that sets variables that must be returned to the calling function and may only just print something such as “In Module A”.</a:t>
            </a:r>
          </a:p>
          <a:p>
            <a:pPr lvl="1">
              <a:lnSpc>
                <a:spcPct val="130000"/>
              </a:lnSpc>
            </a:pP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 debug the top function.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Replace the stub with actual code.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and debug the stub with its calling function(s).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Repeat until ...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0800000">
            <a:off x="3650792" y="1371600"/>
            <a:ext cx="360362" cy="576262"/>
          </a:xfrm>
          <a:prstGeom prst="upArrow">
            <a:avLst>
              <a:gd name="adj1" fmla="val 50000"/>
              <a:gd name="adj2" fmla="val 3997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9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5419" y="120651"/>
            <a:ext cx="5976937" cy="71755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Top-down integration</a:t>
            </a:r>
          </a:p>
        </p:txBody>
      </p:sp>
      <p:grpSp>
        <p:nvGrpSpPr>
          <p:cNvPr id="282650" name="Group 26"/>
          <p:cNvGrpSpPr>
            <a:grpSpLocks/>
          </p:cNvGrpSpPr>
          <p:nvPr/>
        </p:nvGrpSpPr>
        <p:grpSpPr bwMode="auto">
          <a:xfrm>
            <a:off x="611188" y="1736725"/>
            <a:ext cx="8172450" cy="4203701"/>
            <a:chOff x="340" y="935"/>
            <a:chExt cx="5148" cy="2648"/>
          </a:xfrm>
        </p:grpSpPr>
        <p:sp>
          <p:nvSpPr>
            <p:cNvPr id="282627" name="desk1"/>
            <p:cNvSpPr>
              <a:spLocks noEditPoints="1" noChangeArrowheads="1"/>
            </p:cNvSpPr>
            <p:nvPr/>
          </p:nvSpPr>
          <p:spPr bwMode="auto">
            <a:xfrm>
              <a:off x="2109" y="93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82628" name="desk1"/>
            <p:cNvSpPr>
              <a:spLocks noEditPoints="1" noChangeArrowheads="1"/>
            </p:cNvSpPr>
            <p:nvPr/>
          </p:nvSpPr>
          <p:spPr bwMode="auto">
            <a:xfrm>
              <a:off x="1384" y="1547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82629" name="desk1"/>
            <p:cNvSpPr>
              <a:spLocks noEditPoints="1" noChangeArrowheads="1"/>
            </p:cNvSpPr>
            <p:nvPr/>
          </p:nvSpPr>
          <p:spPr bwMode="auto">
            <a:xfrm>
              <a:off x="3584" y="2137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82630" name="desk1"/>
            <p:cNvSpPr>
              <a:spLocks noEditPoints="1" noChangeArrowheads="1"/>
            </p:cNvSpPr>
            <p:nvPr/>
          </p:nvSpPr>
          <p:spPr bwMode="auto">
            <a:xfrm>
              <a:off x="1883" y="2114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82631" name="desk1"/>
            <p:cNvSpPr>
              <a:spLocks noEditPoints="1" noChangeArrowheads="1"/>
            </p:cNvSpPr>
            <p:nvPr/>
          </p:nvSpPr>
          <p:spPr bwMode="auto">
            <a:xfrm>
              <a:off x="885" y="2092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82632" name="desk1"/>
            <p:cNvSpPr>
              <a:spLocks noEditPoints="1" noChangeArrowheads="1"/>
            </p:cNvSpPr>
            <p:nvPr/>
          </p:nvSpPr>
          <p:spPr bwMode="auto">
            <a:xfrm>
              <a:off x="3561" y="1547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82633" name="desk1"/>
            <p:cNvSpPr>
              <a:spLocks noEditPoints="1" noChangeArrowheads="1"/>
            </p:cNvSpPr>
            <p:nvPr/>
          </p:nvSpPr>
          <p:spPr bwMode="auto">
            <a:xfrm>
              <a:off x="2472" y="1525"/>
              <a:ext cx="570" cy="28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82634" name="Line 10"/>
            <p:cNvSpPr>
              <a:spLocks noChangeShapeType="1"/>
            </p:cNvSpPr>
            <p:nvPr/>
          </p:nvSpPr>
          <p:spPr bwMode="auto">
            <a:xfrm>
              <a:off x="2427" y="1253"/>
              <a:ext cx="0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>
              <a:off x="1792" y="1366"/>
              <a:ext cx="20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>
              <a:off x="1792" y="136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7" name="Line 13"/>
            <p:cNvSpPr>
              <a:spLocks noChangeShapeType="1"/>
            </p:cNvSpPr>
            <p:nvPr/>
          </p:nvSpPr>
          <p:spPr bwMode="auto">
            <a:xfrm>
              <a:off x="2767" y="136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8" name="Line 14"/>
            <p:cNvSpPr>
              <a:spLocks noChangeShapeType="1"/>
            </p:cNvSpPr>
            <p:nvPr/>
          </p:nvSpPr>
          <p:spPr bwMode="auto">
            <a:xfrm>
              <a:off x="3810" y="136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39" name="Line 15"/>
            <p:cNvSpPr>
              <a:spLocks noChangeShapeType="1"/>
            </p:cNvSpPr>
            <p:nvPr/>
          </p:nvSpPr>
          <p:spPr bwMode="auto">
            <a:xfrm>
              <a:off x="3856" y="1842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0" name="Line 16"/>
            <p:cNvSpPr>
              <a:spLocks noChangeShapeType="1"/>
            </p:cNvSpPr>
            <p:nvPr/>
          </p:nvSpPr>
          <p:spPr bwMode="auto">
            <a:xfrm>
              <a:off x="1679" y="1843"/>
              <a:ext cx="0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1" name="Line 17"/>
            <p:cNvSpPr>
              <a:spLocks noChangeShapeType="1"/>
            </p:cNvSpPr>
            <p:nvPr/>
          </p:nvSpPr>
          <p:spPr bwMode="auto">
            <a:xfrm>
              <a:off x="1180" y="1956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2" name="Line 18"/>
            <p:cNvSpPr>
              <a:spLocks noChangeShapeType="1"/>
            </p:cNvSpPr>
            <p:nvPr/>
          </p:nvSpPr>
          <p:spPr bwMode="auto">
            <a:xfrm>
              <a:off x="1202" y="195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3" name="Line 19"/>
            <p:cNvSpPr>
              <a:spLocks noChangeShapeType="1"/>
            </p:cNvSpPr>
            <p:nvPr/>
          </p:nvSpPr>
          <p:spPr bwMode="auto">
            <a:xfrm>
              <a:off x="2178" y="1956"/>
              <a:ext cx="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884" y="2970"/>
              <a:ext cx="528" cy="51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A</a:t>
              </a:r>
            </a:p>
          </p:txBody>
        </p:sp>
        <p:sp>
          <p:nvSpPr>
            <p:cNvPr id="282645" name="Oval 21"/>
            <p:cNvSpPr>
              <a:spLocks noChangeArrowheads="1"/>
            </p:cNvSpPr>
            <p:nvPr/>
          </p:nvSpPr>
          <p:spPr bwMode="auto">
            <a:xfrm>
              <a:off x="2358" y="2993"/>
              <a:ext cx="769" cy="51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A,</a:t>
              </a: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B,C,D</a:t>
              </a:r>
            </a:p>
          </p:txBody>
        </p:sp>
        <p:sp>
          <p:nvSpPr>
            <p:cNvPr id="282646" name="Oval 22"/>
            <p:cNvSpPr>
              <a:spLocks noChangeArrowheads="1"/>
            </p:cNvSpPr>
            <p:nvPr/>
          </p:nvSpPr>
          <p:spPr bwMode="auto">
            <a:xfrm>
              <a:off x="3923" y="2901"/>
              <a:ext cx="768" cy="68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A,B,C,D,E,F,G</a:t>
              </a:r>
            </a:p>
          </p:txBody>
        </p:sp>
        <p:sp>
          <p:nvSpPr>
            <p:cNvPr id="282647" name="Line 23"/>
            <p:cNvSpPr>
              <a:spLocks noChangeShapeType="1"/>
            </p:cNvSpPr>
            <p:nvPr/>
          </p:nvSpPr>
          <p:spPr bwMode="auto">
            <a:xfrm>
              <a:off x="340" y="2636"/>
              <a:ext cx="5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8" name="Line 24"/>
            <p:cNvSpPr>
              <a:spLocks noChangeShapeType="1"/>
            </p:cNvSpPr>
            <p:nvPr/>
          </p:nvSpPr>
          <p:spPr bwMode="auto">
            <a:xfrm>
              <a:off x="1496" y="3226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2649" name="Line 25"/>
            <p:cNvSpPr>
              <a:spLocks noChangeShapeType="1"/>
            </p:cNvSpPr>
            <p:nvPr/>
          </p:nvSpPr>
          <p:spPr bwMode="auto">
            <a:xfrm flipV="1">
              <a:off x="3197" y="3249"/>
              <a:ext cx="70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9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0"/>
            <a:ext cx="3346450" cy="823913"/>
          </a:xfrm>
        </p:spPr>
        <p:txBody>
          <a:bodyPr/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Pros &amp;</a:t>
            </a:r>
            <a:r>
              <a:rPr lang="en-US" altLang="zh-CN" sz="2000" b="1" dirty="0">
                <a:latin typeface="Cambria" panose="02040503050406030204" pitchFamily="18" charset="0"/>
              </a:rPr>
              <a:t> </a:t>
            </a:r>
            <a:r>
              <a:rPr lang="en-US" altLang="zh-CN" sz="4000" b="1" dirty="0">
                <a:latin typeface="Cambria" panose="02040503050406030204" pitchFamily="18" charset="0"/>
              </a:rPr>
              <a:t>cons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Advantage: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most important components can be tested early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Apply to top-down design and code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Driver programs are not needed in top-down testing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Logic and structure is clear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 dirty="0" smtClean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Disadvantage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very large number of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(a special-purpose program to simulate the activity of the missing component) may be required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 each level’s component individually introduces another difficulty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72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4:   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the specification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5-8:        Black Box Testing </a:t>
            </a:r>
          </a:p>
          <a:p>
            <a:r>
              <a:rPr lang="en-US" altLang="zh-CN" dirty="0" smtClean="0">
                <a:solidFill>
                  <a:srgbClr val="3A4998"/>
                </a:solidFill>
                <a:latin typeface="Cambria" panose="02040503050406030204" pitchFamily="18" charset="0"/>
              </a:rPr>
              <a:t>Week 9-12:      White </a:t>
            </a:r>
            <a:r>
              <a:rPr lang="en-US" altLang="zh-CN" dirty="0">
                <a:solidFill>
                  <a:srgbClr val="3A4998"/>
                </a:solidFill>
                <a:latin typeface="Cambria" panose="02040503050406030204" pitchFamily="18" charset="0"/>
              </a:rPr>
              <a:t>Box Testing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13: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      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smtClean="0">
                <a:solidFill>
                  <a:srgbClr val="132584"/>
                </a:solidFill>
                <a:latin typeface="Cambria" panose="02040503050406030204" pitchFamily="18" charset="0"/>
              </a:rPr>
              <a:t>Week 15: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15: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Review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16 Weeks Plan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8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0" y="173038"/>
            <a:ext cx="7345362" cy="711200"/>
          </a:xfrm>
        </p:spPr>
        <p:txBody>
          <a:bodyPr/>
          <a:lstStyle/>
          <a:p>
            <a:r>
              <a:rPr lang="en-US" altLang="zh-CN" b="1" dirty="0">
                <a:latin typeface="Cambria" panose="02040503050406030204" pitchFamily="18" charset="0"/>
              </a:rPr>
              <a:t>Modified Top-down integration</a:t>
            </a:r>
          </a:p>
        </p:txBody>
      </p:sp>
      <p:grpSp>
        <p:nvGrpSpPr>
          <p:cNvPr id="284696" name="Group 24"/>
          <p:cNvGrpSpPr>
            <a:grpSpLocks/>
          </p:cNvGrpSpPr>
          <p:nvPr/>
        </p:nvGrpSpPr>
        <p:grpSpPr bwMode="auto">
          <a:xfrm>
            <a:off x="76200" y="2438400"/>
            <a:ext cx="7772400" cy="4098925"/>
            <a:chOff x="340" y="1020"/>
            <a:chExt cx="4896" cy="2582"/>
          </a:xfrm>
        </p:grpSpPr>
        <p:sp>
          <p:nvSpPr>
            <p:cNvPr id="284675" name="Oval 3"/>
            <p:cNvSpPr>
              <a:spLocks noChangeArrowheads="1"/>
            </p:cNvSpPr>
            <p:nvPr/>
          </p:nvSpPr>
          <p:spPr bwMode="auto">
            <a:xfrm>
              <a:off x="1315" y="1020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B</a:t>
              </a:r>
            </a:p>
          </p:txBody>
        </p:sp>
        <p:sp>
          <p:nvSpPr>
            <p:cNvPr id="284676" name="Oval 4"/>
            <p:cNvSpPr>
              <a:spLocks noChangeArrowheads="1"/>
            </p:cNvSpPr>
            <p:nvPr/>
          </p:nvSpPr>
          <p:spPr bwMode="auto">
            <a:xfrm>
              <a:off x="1292" y="2018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C</a:t>
              </a:r>
            </a:p>
          </p:txBody>
        </p:sp>
        <p:sp>
          <p:nvSpPr>
            <p:cNvPr id="284677" name="Oval 5"/>
            <p:cNvSpPr>
              <a:spLocks noChangeArrowheads="1"/>
            </p:cNvSpPr>
            <p:nvPr/>
          </p:nvSpPr>
          <p:spPr bwMode="auto">
            <a:xfrm>
              <a:off x="1360" y="3084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D</a:t>
              </a:r>
            </a:p>
          </p:txBody>
        </p:sp>
        <p:sp>
          <p:nvSpPr>
            <p:cNvPr id="284678" name="Oval 6"/>
            <p:cNvSpPr>
              <a:spLocks noChangeArrowheads="1"/>
            </p:cNvSpPr>
            <p:nvPr/>
          </p:nvSpPr>
          <p:spPr bwMode="auto">
            <a:xfrm>
              <a:off x="3175" y="1133"/>
              <a:ext cx="590" cy="491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84679" name="Oval 7"/>
            <p:cNvSpPr>
              <a:spLocks noChangeArrowheads="1"/>
            </p:cNvSpPr>
            <p:nvPr/>
          </p:nvSpPr>
          <p:spPr bwMode="auto">
            <a:xfrm>
              <a:off x="3266" y="2041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F</a:t>
              </a:r>
            </a:p>
          </p:txBody>
        </p:sp>
        <p:sp>
          <p:nvSpPr>
            <p:cNvPr id="284680" name="Oval 8"/>
            <p:cNvSpPr>
              <a:spLocks noChangeArrowheads="1"/>
            </p:cNvSpPr>
            <p:nvPr/>
          </p:nvSpPr>
          <p:spPr bwMode="auto">
            <a:xfrm>
              <a:off x="3288" y="3016"/>
              <a:ext cx="528" cy="518"/>
            </a:xfrm>
            <a:prstGeom prst="ellipse">
              <a:avLst/>
            </a:prstGeom>
            <a:solidFill>
              <a:srgbClr val="FFFF99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G</a:t>
              </a:r>
            </a:p>
          </p:txBody>
        </p:sp>
        <p:sp>
          <p:nvSpPr>
            <p:cNvPr id="284681" name="Oval 9"/>
            <p:cNvSpPr>
              <a:spLocks noChangeArrowheads="1"/>
            </p:cNvSpPr>
            <p:nvPr/>
          </p:nvSpPr>
          <p:spPr bwMode="auto">
            <a:xfrm>
              <a:off x="4468" y="1972"/>
              <a:ext cx="768" cy="682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</a:t>
              </a:r>
              <a:r>
                <a:rPr lang="en-US" altLang="zh-CN" sz="14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A,B,C,D,E,F,G</a:t>
              </a:r>
            </a:p>
          </p:txBody>
        </p:sp>
        <p:sp>
          <p:nvSpPr>
            <p:cNvPr id="284682" name="Line 10"/>
            <p:cNvSpPr>
              <a:spLocks noChangeShapeType="1"/>
            </p:cNvSpPr>
            <p:nvPr/>
          </p:nvSpPr>
          <p:spPr bwMode="auto">
            <a:xfrm flipV="1">
              <a:off x="2744" y="1570"/>
              <a:ext cx="544" cy="52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3" name="Line 11"/>
            <p:cNvSpPr>
              <a:spLocks noChangeShapeType="1"/>
            </p:cNvSpPr>
            <p:nvPr/>
          </p:nvSpPr>
          <p:spPr bwMode="auto">
            <a:xfrm>
              <a:off x="862" y="2273"/>
              <a:ext cx="43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4" name="Line 12"/>
            <p:cNvSpPr>
              <a:spLocks noChangeShapeType="1"/>
            </p:cNvSpPr>
            <p:nvPr/>
          </p:nvSpPr>
          <p:spPr bwMode="auto">
            <a:xfrm>
              <a:off x="3674" y="1579"/>
              <a:ext cx="839" cy="5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5" name="Line 13"/>
            <p:cNvSpPr>
              <a:spLocks noChangeShapeType="1"/>
            </p:cNvSpPr>
            <p:nvPr/>
          </p:nvSpPr>
          <p:spPr bwMode="auto">
            <a:xfrm>
              <a:off x="3810" y="2295"/>
              <a:ext cx="635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6" name="Line 14"/>
            <p:cNvSpPr>
              <a:spLocks noChangeShapeType="1"/>
            </p:cNvSpPr>
            <p:nvPr/>
          </p:nvSpPr>
          <p:spPr bwMode="auto">
            <a:xfrm flipV="1">
              <a:off x="3810" y="2500"/>
              <a:ext cx="703" cy="7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87" name="Oval 15"/>
            <p:cNvSpPr>
              <a:spLocks noChangeArrowheads="1"/>
            </p:cNvSpPr>
            <p:nvPr/>
          </p:nvSpPr>
          <p:spPr bwMode="auto">
            <a:xfrm>
              <a:off x="340" y="2041"/>
              <a:ext cx="528" cy="51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A</a:t>
              </a:r>
            </a:p>
          </p:txBody>
        </p:sp>
        <p:sp>
          <p:nvSpPr>
            <p:cNvPr id="284688" name="Oval 16"/>
            <p:cNvSpPr>
              <a:spLocks noChangeArrowheads="1"/>
            </p:cNvSpPr>
            <p:nvPr/>
          </p:nvSpPr>
          <p:spPr bwMode="auto">
            <a:xfrm>
              <a:off x="2133" y="2041"/>
              <a:ext cx="837" cy="51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 A,B.C,D</a:t>
              </a:r>
            </a:p>
          </p:txBody>
        </p:sp>
        <p:sp>
          <p:nvSpPr>
            <p:cNvPr id="284689" name="Line 17"/>
            <p:cNvSpPr>
              <a:spLocks noChangeShapeType="1"/>
            </p:cNvSpPr>
            <p:nvPr/>
          </p:nvSpPr>
          <p:spPr bwMode="auto">
            <a:xfrm>
              <a:off x="1837" y="2273"/>
              <a:ext cx="29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0" name="Line 18"/>
            <p:cNvSpPr>
              <a:spLocks noChangeShapeType="1"/>
            </p:cNvSpPr>
            <p:nvPr/>
          </p:nvSpPr>
          <p:spPr bwMode="auto">
            <a:xfrm>
              <a:off x="2971" y="2296"/>
              <a:ext cx="29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1" name="Line 19"/>
            <p:cNvSpPr>
              <a:spLocks noChangeShapeType="1"/>
            </p:cNvSpPr>
            <p:nvPr/>
          </p:nvSpPr>
          <p:spPr bwMode="auto">
            <a:xfrm flipV="1">
              <a:off x="635" y="1298"/>
              <a:ext cx="703" cy="7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 flipV="1">
              <a:off x="1814" y="2500"/>
              <a:ext cx="454" cy="7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>
              <a:off x="1814" y="1412"/>
              <a:ext cx="544" cy="6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4" name="Line 22"/>
            <p:cNvSpPr>
              <a:spLocks noChangeShapeType="1"/>
            </p:cNvSpPr>
            <p:nvPr/>
          </p:nvSpPr>
          <p:spPr bwMode="auto">
            <a:xfrm>
              <a:off x="725" y="2546"/>
              <a:ext cx="658" cy="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>
              <a:off x="2744" y="2546"/>
              <a:ext cx="567" cy="5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7188" y="893762"/>
            <a:ext cx="3630613" cy="1620838"/>
            <a:chOff x="-6450013" y="444499"/>
            <a:chExt cx="5189538" cy="2360613"/>
          </a:xfrm>
        </p:grpSpPr>
        <p:sp>
          <p:nvSpPr>
            <p:cNvPr id="29" name="desk1"/>
            <p:cNvSpPr>
              <a:spLocks noEditPoints="1" noChangeArrowheads="1"/>
            </p:cNvSpPr>
            <p:nvPr/>
          </p:nvSpPr>
          <p:spPr bwMode="auto">
            <a:xfrm>
              <a:off x="-4506912" y="444499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" name="desk1"/>
            <p:cNvSpPr>
              <a:spLocks noEditPoints="1" noChangeArrowheads="1"/>
            </p:cNvSpPr>
            <p:nvPr/>
          </p:nvSpPr>
          <p:spPr bwMode="auto">
            <a:xfrm>
              <a:off x="-5657850" y="1416049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1" name="desk1"/>
            <p:cNvSpPr>
              <a:spLocks noEditPoints="1" noChangeArrowheads="1"/>
            </p:cNvSpPr>
            <p:nvPr/>
          </p:nvSpPr>
          <p:spPr bwMode="auto">
            <a:xfrm>
              <a:off x="-2165350" y="2352674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2" name="desk1"/>
            <p:cNvSpPr>
              <a:spLocks noEditPoints="1" noChangeArrowheads="1"/>
            </p:cNvSpPr>
            <p:nvPr/>
          </p:nvSpPr>
          <p:spPr bwMode="auto">
            <a:xfrm>
              <a:off x="-4865687" y="2316162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3" name="desk1"/>
            <p:cNvSpPr>
              <a:spLocks noEditPoints="1" noChangeArrowheads="1"/>
            </p:cNvSpPr>
            <p:nvPr/>
          </p:nvSpPr>
          <p:spPr bwMode="auto">
            <a:xfrm>
              <a:off x="-6450013" y="2281237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4" name="desk1"/>
            <p:cNvSpPr>
              <a:spLocks noEditPoints="1" noChangeArrowheads="1"/>
            </p:cNvSpPr>
            <p:nvPr/>
          </p:nvSpPr>
          <p:spPr bwMode="auto">
            <a:xfrm>
              <a:off x="-2201862" y="1416049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5" name="desk1"/>
            <p:cNvSpPr>
              <a:spLocks noEditPoints="1" noChangeArrowheads="1"/>
            </p:cNvSpPr>
            <p:nvPr/>
          </p:nvSpPr>
          <p:spPr bwMode="auto">
            <a:xfrm>
              <a:off x="-3930650" y="1381124"/>
              <a:ext cx="904875" cy="45243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10800 w 21600"/>
                <a:gd name="T9" fmla="*/ 0 h 21600"/>
                <a:gd name="T10" fmla="*/ 21600 w 21600"/>
                <a:gd name="T11" fmla="*/ 10800 h 21600"/>
                <a:gd name="T12" fmla="*/ 10800 w 21600"/>
                <a:gd name="T13" fmla="*/ 21600 h 21600"/>
                <a:gd name="T14" fmla="*/ 0 w 21600"/>
                <a:gd name="T15" fmla="*/ 10800 h 21600"/>
                <a:gd name="T16" fmla="*/ 1000 w 21600"/>
                <a:gd name="T17" fmla="*/ 1000 h 21600"/>
                <a:gd name="T18" fmla="*/ 20600 w 21600"/>
                <a:gd name="T1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-4002087" y="949324"/>
              <a:ext cx="0" cy="179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-5010150" y="1128712"/>
              <a:ext cx="3203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-5010150" y="1128712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-3462337" y="1128712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-1806575" y="1128712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-1733550" y="1884362"/>
              <a:ext cx="0" cy="468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-5189537" y="1885949"/>
              <a:ext cx="0" cy="179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-5981700" y="2065337"/>
              <a:ext cx="1584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-5946775" y="2065337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-4397375" y="2065337"/>
              <a:ext cx="0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5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1899" y="2133600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System Testing 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Example: Website Testing</a:t>
            </a:r>
          </a:p>
        </p:txBody>
      </p:sp>
    </p:spTree>
    <p:extLst>
      <p:ext uri="{BB962C8B-B14F-4D97-AF65-F5344CB8AC3E}">
        <p14:creationId xmlns:p14="http://schemas.microsoft.com/office/powerpoint/2010/main" val="30238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How to test a website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2098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Easiest way to start is by treating the web site as a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black box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Look at a sample website such as </a:t>
            </a:r>
            <a:r>
              <a:rPr lang="en-US" altLang="zh-CN" dirty="0" smtClean="0">
                <a:latin typeface="Cambria" panose="02040503050406030204" pitchFamily="18" charset="0"/>
                <a:hlinkClick r:id="rId4"/>
              </a:rPr>
              <a:t>www.apple.com</a:t>
            </a:r>
            <a:r>
              <a:rPr lang="en-US" altLang="zh-CN" dirty="0" smtClean="0">
                <a:latin typeface="Cambria" panose="02040503050406030204" pitchFamily="18" charset="0"/>
              </a:rPr>
              <a:t> to get a sense of the scale of such an endeavor.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Treat each page as a state with hyperlinks as state transitions.</a:t>
            </a:r>
          </a:p>
        </p:txBody>
      </p:sp>
    </p:spTree>
    <p:extLst>
      <p:ext uri="{BB962C8B-B14F-4D97-AF65-F5344CB8AC3E}">
        <p14:creationId xmlns:p14="http://schemas.microsoft.com/office/powerpoint/2010/main" val="3098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text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0574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Web page text should be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treated like documentation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tested using the techniques we described previously.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Check for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contact information </a:t>
            </a:r>
            <a:r>
              <a:rPr lang="en-US" altLang="zh-CN" dirty="0" smtClean="0">
                <a:latin typeface="Cambria" panose="02040503050406030204" pitchFamily="18" charset="0"/>
              </a:rPr>
              <a:t>e.g., phone numbers,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dates and copyright notices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title bar text, bookmark text on browser’s favorites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correctness of the ALT text </a:t>
            </a:r>
            <a:r>
              <a:rPr lang="en-US" altLang="zh-CN" dirty="0" smtClean="0">
                <a:latin typeface="Cambria" panose="02040503050406030204" pitchFamily="18" charset="0"/>
              </a:rPr>
              <a:t>(i.e., mouse over text)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layout issues when browser window is resized</a:t>
            </a:r>
          </a:p>
        </p:txBody>
      </p:sp>
    </p:spTree>
    <p:extLst>
      <p:ext uri="{BB962C8B-B14F-4D97-AF65-F5344CB8AC3E}">
        <p14:creationId xmlns:p14="http://schemas.microsoft.com/office/powerpoint/2010/main" val="34345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hyperlinks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8288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Each link should be checked </a:t>
            </a:r>
            <a:r>
              <a:rPr lang="en-US" altLang="zh-CN" sz="2200" dirty="0" smtClean="0">
                <a:latin typeface="Cambria" panose="02040503050406030204" pitchFamily="18" charset="0"/>
              </a:rPr>
              <a:t>to make sure it jumps to the correct destination or website.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Ensure that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hyperlinks are obvious</a:t>
            </a:r>
            <a:r>
              <a:rPr lang="en-US" altLang="zh-CN" sz="2200" dirty="0" smtClean="0">
                <a:latin typeface="Cambria" panose="020405030504060302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E.g., underlined text, mouse pointer changes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If the link opens an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e-mail message</a:t>
            </a:r>
            <a:r>
              <a:rPr lang="en-US" altLang="zh-CN" sz="2200" dirty="0" smtClean="0">
                <a:latin typeface="Cambria" panose="02040503050406030204" pitchFamily="18" charset="0"/>
              </a:rPr>
              <a:t>, test 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Send an e-mail and verify that you get a response.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Check for </a:t>
            </a:r>
            <a:r>
              <a:rPr lang="en-US" altLang="zh-CN" sz="22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orphan pages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200" dirty="0" smtClean="0">
                <a:latin typeface="Cambria" panose="02040503050406030204" pitchFamily="18" charset="0"/>
              </a:rPr>
              <a:t>that are part of the website but cannot be accesses through a hyperlink.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Someone forgot to create the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Might be intentional … Google will find it, though</a:t>
            </a:r>
          </a:p>
        </p:txBody>
      </p:sp>
    </p:spTree>
    <p:extLst>
      <p:ext uri="{BB962C8B-B14F-4D97-AF65-F5344CB8AC3E}">
        <p14:creationId xmlns:p14="http://schemas.microsoft.com/office/powerpoint/2010/main" val="41721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82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graphics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0487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all graphics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load and display </a:t>
            </a:r>
            <a:r>
              <a:rPr lang="en-US" altLang="zh-CN" sz="2400" dirty="0" smtClean="0">
                <a:latin typeface="Cambria" panose="02040503050406030204" pitchFamily="18" charset="0"/>
              </a:rPr>
              <a:t>properly?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Is a graphic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missing or incorrectly </a:t>
            </a:r>
            <a:r>
              <a:rPr lang="en-US" altLang="zh-CN" sz="2400" dirty="0" smtClean="0">
                <a:latin typeface="Cambria" panose="02040503050406030204" pitchFamily="18" charset="0"/>
              </a:rPr>
              <a:t>named?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Does the website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intermix text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the text wrap around the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What happens when the browser window is re-sized?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Does the page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load fast enough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there too many graphics?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Did you try to test the website on a dialup connection instead of a high-speed LAN?</a:t>
            </a:r>
          </a:p>
        </p:txBody>
      </p:sp>
    </p:spTree>
    <p:extLst>
      <p:ext uri="{BB962C8B-B14F-4D97-AF65-F5344CB8AC3E}">
        <p14:creationId xmlns:p14="http://schemas.microsoft.com/office/powerpoint/2010/main" val="27008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2954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Website forms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Forms are the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text boxes</a:t>
            </a:r>
            <a:r>
              <a:rPr lang="en-US" altLang="zh-CN" sz="2400" dirty="0" smtClean="0">
                <a:latin typeface="Cambria" panose="02040503050406030204" pitchFamily="18" charset="0"/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list boxes</a:t>
            </a:r>
            <a:r>
              <a:rPr lang="en-US" altLang="zh-CN" sz="2400" dirty="0" smtClean="0">
                <a:latin typeface="Cambria" panose="02040503050406030204" pitchFamily="18" charset="0"/>
              </a:rPr>
              <a:t>, and other fields for entering and selecting information on the web page.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the form fields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positioned properly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the fields the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 size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they accept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correct data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Do they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reject bad data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Are optional fields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really optional</a:t>
            </a:r>
            <a:r>
              <a:rPr lang="en-US" altLang="zh-CN" sz="2400" dirty="0" smtClean="0">
                <a:latin typeface="Cambria" panose="020405030504060302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 favorite entry point for buffer overflow attacks.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55962"/>
            <a:ext cx="28194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05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“Grey-box”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853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 mixture of white-box and black-box testing.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You stick to black-box testing primarily and supplement it by taking a peek at the HTML to figure out how the website works.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For website testing it is worth looking at the HTML code.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It’s there, easy to look at, why not?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Not looking at the HTML code is wasteful, especially since HTML is such a simple language.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HTML is a tagging language for text and graphics.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To create dynamic web content requires that HTML be supplemented by programming code (e.g., Java applets, ActiveX, VBScript, CGI, Perl).</a:t>
            </a:r>
          </a:p>
        </p:txBody>
      </p:sp>
    </p:spTree>
    <p:extLst>
      <p:ext uri="{BB962C8B-B14F-4D97-AF65-F5344CB8AC3E}">
        <p14:creationId xmlns:p14="http://schemas.microsoft.com/office/powerpoint/2010/main" val="18101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</a:rPr>
              <a:t>White-box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83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make sure you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find the important bugs </a:t>
            </a:r>
            <a:r>
              <a:rPr lang="en-US" altLang="zh-CN" dirty="0" smtClean="0">
                <a:latin typeface="Cambria" panose="02040503050406030204" pitchFamily="18" charset="0"/>
              </a:rPr>
              <a:t>you should have some knowledge of the website’s programming: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Dynamic content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Database-driven web pages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Programmatically created web pages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Server performance and loading and security</a:t>
            </a:r>
          </a:p>
        </p:txBody>
      </p:sp>
    </p:spTree>
    <p:extLst>
      <p:ext uri="{BB962C8B-B14F-4D97-AF65-F5344CB8AC3E}">
        <p14:creationId xmlns:p14="http://schemas.microsoft.com/office/powerpoint/2010/main" val="40380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33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Dynamic content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371600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Dynamic content is graphics and text that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changes based on certain conditions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time of day, weather, stock tickers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Client-side programming involve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embedding scripting code</a:t>
            </a:r>
            <a:r>
              <a:rPr lang="en-US" altLang="zh-CN" sz="2400" dirty="0" smtClean="0">
                <a:latin typeface="Cambria" panose="02040503050406030204" pitchFamily="18" charset="0"/>
              </a:rPr>
              <a:t> (e.g., JavaScript) into HTML.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Less efficient if the computations are expensive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Code is local, easy to access for testing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Server-side programming is code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located on  the server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More efficient for intensive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Requires access to the web server to view the code (might be a problem for testing).</a:t>
            </a:r>
          </a:p>
        </p:txBody>
      </p:sp>
    </p:spTree>
    <p:extLst>
      <p:ext uri="{BB962C8B-B14F-4D97-AF65-F5344CB8AC3E}">
        <p14:creationId xmlns:p14="http://schemas.microsoft.com/office/powerpoint/2010/main" val="339908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777162" cy="55245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OVERVIEW OF CLASSIFYING TESTS</a:t>
            </a: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auto">
          <a:xfrm>
            <a:off x="533400" y="1357971"/>
            <a:ext cx="77771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BLACK-BOX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  </a:t>
            </a:r>
            <a:r>
              <a:rPr lang="en-US" altLang="zh-CN" sz="2000" dirty="0">
                <a:latin typeface="Cambria" panose="02040503050406030204" pitchFamily="18" charset="0"/>
              </a:rPr>
              <a:t>No knowledge of the internal logic of the code is utilized. Tests are based on requirements and functionality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2000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WHITE-BOX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</a:rPr>
              <a:t>Tests are designed based on the internal logic of the code,  code coverage considerations, and analysis of branches, paths, loops, and conditions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533400" y="3505200"/>
            <a:ext cx="78486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UNIT:</a:t>
            </a:r>
            <a:r>
              <a:rPr lang="en-US" altLang="zh-CN" sz="2000" dirty="0">
                <a:latin typeface="Cambria" panose="02040503050406030204" pitchFamily="18" charset="0"/>
              </a:rPr>
              <a:t> Test at the function or module level. 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INCREMENTAL INTEGRATION:</a:t>
            </a:r>
            <a:r>
              <a:rPr lang="en-US" altLang="zh-CN" sz="2000" dirty="0">
                <a:latin typeface="Cambria" panose="02040503050406030204" pitchFamily="18" charset="0"/>
              </a:rPr>
              <a:t> Continuous testing as new functionality is added. </a:t>
            </a:r>
            <a:r>
              <a:rPr lang="en-US" altLang="zh-CN" sz="2000" dirty="0" smtClean="0">
                <a:latin typeface="Cambria" panose="02040503050406030204" pitchFamily="18" charset="0"/>
              </a:rPr>
              <a:t>Testing </a:t>
            </a:r>
            <a:r>
              <a:rPr lang="en-US" altLang="zh-CN" sz="2000" dirty="0">
                <a:latin typeface="Cambria" panose="02040503050406030204" pitchFamily="18" charset="0"/>
              </a:rPr>
              <a:t>combined parts of an application to see if the parts function together properly.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REGRESSION: </a:t>
            </a:r>
            <a:r>
              <a:rPr lang="en-US" altLang="zh-CN" sz="2000" dirty="0">
                <a:latin typeface="Cambria" panose="02040503050406030204" pitchFamily="18" charset="0"/>
              </a:rPr>
              <a:t>Re-testing after fixes or modifications of software or the environment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812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Database-driven web pages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Most E-commerce that show catalogs or inventories are database driven.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Amazon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Data is pulled from the database, formatted into HTML and sent to the web browser for viewing A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three tier architecture </a:t>
            </a:r>
            <a:r>
              <a:rPr lang="en-US" altLang="zh-CN" sz="2400" dirty="0" smtClean="0">
                <a:latin typeface="Cambria" panose="02040503050406030204" pitchFamily="18" charset="0"/>
              </a:rPr>
              <a:t>is used: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1: web browsers (presentation)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2: web page formatter (converts data from Tier 3 to HTML)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Tier 3: database (queried by Tier 2)</a:t>
            </a:r>
          </a:p>
        </p:txBody>
      </p:sp>
    </p:spTree>
    <p:extLst>
      <p:ext uri="{BB962C8B-B14F-4D97-AF65-F5344CB8AC3E}">
        <p14:creationId xmlns:p14="http://schemas.microsoft.com/office/powerpoint/2010/main" val="34091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09800" y="152400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Programmatically- Created web pages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HTML or code is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generated by a program</a:t>
            </a:r>
            <a:r>
              <a:rPr lang="en-US" altLang="zh-CN" sz="2400" dirty="0" smtClean="0"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E.g., a web designer may drag and drop elements in a layout program, press a button, and get an HTML page.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Compilers do this all the time, except they translate high-level language code (Java source code) into low-level code that can be executed natively or on a VM (e.g., byte code).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Testing these systems is like testing a compiler …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Automation?  (Selenium)</a:t>
            </a:r>
          </a:p>
        </p:txBody>
      </p:sp>
    </p:spTree>
    <p:extLst>
      <p:ext uri="{BB962C8B-B14F-4D97-AF65-F5344CB8AC3E}">
        <p14:creationId xmlns:p14="http://schemas.microsoft.com/office/powerpoint/2010/main" val="4570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990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Server performance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loading and security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4542" y="1981200"/>
            <a:ext cx="865085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Popular websites can receive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millions of hits </a:t>
            </a:r>
            <a:r>
              <a:rPr lang="en-US" altLang="zh-CN" sz="2400" dirty="0" smtClean="0">
                <a:latin typeface="Cambria" panose="02040503050406030204" pitchFamily="18" charset="0"/>
              </a:rPr>
              <a:t>per day.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  <a:hlinkClick r:id="rId4"/>
              </a:rPr>
              <a:t>www.youtube.com</a:t>
            </a:r>
            <a:r>
              <a:rPr lang="en-US" altLang="zh-CN" sz="2000" dirty="0" smtClean="0">
                <a:latin typeface="Cambria" panose="02040503050406030204" pitchFamily="18" charset="0"/>
              </a:rPr>
              <a:t> hits 100 Million Videos per day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Each hit requires a download of data from the website’s server to the browser’s computer.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You need to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simulate millions of connections </a:t>
            </a:r>
            <a:r>
              <a:rPr lang="en-US" altLang="zh-CN" sz="2400" dirty="0" smtClean="0">
                <a:latin typeface="Cambria" panose="02040503050406030204" pitchFamily="18" charset="0"/>
              </a:rPr>
              <a:t>and downloads to test a system for performance and loading.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Security issues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Denial of service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Buffer overflow attacks</a:t>
            </a:r>
          </a:p>
        </p:txBody>
      </p:sp>
    </p:spTree>
    <p:extLst>
      <p:ext uri="{BB962C8B-B14F-4D97-AF65-F5344CB8AC3E}">
        <p14:creationId xmlns:p14="http://schemas.microsoft.com/office/powerpoint/2010/main" val="18253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05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Configuration and compatibility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Hardware platform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Mac, PC, PDA,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WiFi</a:t>
            </a:r>
            <a:r>
              <a:rPr lang="en-US" altLang="zh-CN" sz="2000" dirty="0" smtClean="0">
                <a:latin typeface="Cambria" panose="02040503050406030204" pitchFamily="18" charset="0"/>
              </a:rPr>
              <a:t> wristwatch?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software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Firefox 1.0, IE 6.0, Pocket IE, Netscape 7.2, Safari 2.0.4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plug-ins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To play specific types of audio or video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Browser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Security options, ALT text, plug-in, pop ups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Video resolution and color depth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640x480, 800x600, 1024x768, 1280x1024, 256 colors, 16 colors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Text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Small fonts, medium fonts, large fonts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Connection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DSL, modems of varying speed.</a:t>
            </a:r>
          </a:p>
        </p:txBody>
      </p:sp>
    </p:spTree>
    <p:extLst>
      <p:ext uri="{BB962C8B-B14F-4D97-AF65-F5344CB8AC3E}">
        <p14:creationId xmlns:p14="http://schemas.microsoft.com/office/powerpoint/2010/main" val="29153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65517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Usability testing: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Jacob Nielsen’s top 10 mistakes in web design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Gratuitous use of bleeding-edge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Scrolling text, marquees, and constantly running animations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Long scrolling pages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Non-standard link colors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Outdated information (need website maintenance)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Overly long download times (more than 10 sec to load)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Lack of navigation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Orphan pages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Complex website addresses (URLs)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Cambria" panose="02040503050406030204" pitchFamily="18" charset="0"/>
              </a:rPr>
              <a:t>Using Frames (just open  another window …)</a:t>
            </a:r>
          </a:p>
        </p:txBody>
      </p:sp>
    </p:spTree>
    <p:extLst>
      <p:ext uri="{BB962C8B-B14F-4D97-AF65-F5344CB8AC3E}">
        <p14:creationId xmlns:p14="http://schemas.microsoft.com/office/powerpoint/2010/main" val="291034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Website testing tools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Check out </a:t>
            </a:r>
            <a:r>
              <a:rPr lang="en-US" altLang="zh-CN" sz="2400" dirty="0" smtClean="0">
                <a:latin typeface="Cambria" panose="02040503050406030204" pitchFamily="18" charset="0"/>
                <a:hlinkClick r:id="rId4"/>
              </a:rPr>
              <a:t>www.netmechanic.com</a:t>
            </a: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Website testing is very labor-intensive.</a:t>
            </a:r>
          </a:p>
          <a:p>
            <a:pPr eaLnBrk="1" hangingPunct="1"/>
            <a:r>
              <a:rPr lang="en-US" altLang="zh-CN" sz="2400" dirty="0" smtClean="0">
                <a:latin typeface="Cambria" panose="02040503050406030204" pitchFamily="18" charset="0"/>
              </a:rPr>
              <a:t>Tools that automatically check websites for: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Browser compatibility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Performance problems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Broken hyperlinks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HTML standard adherence</a:t>
            </a:r>
          </a:p>
          <a:p>
            <a:pPr lvl="1" eaLnBrk="1" hangingPunct="1"/>
            <a:r>
              <a:rPr lang="en-US" altLang="zh-CN" sz="2000" dirty="0" smtClean="0">
                <a:latin typeface="Cambria" panose="02040503050406030204" pitchFamily="18" charset="0"/>
              </a:rPr>
              <a:t>Spelling on text</a:t>
            </a:r>
          </a:p>
        </p:txBody>
      </p:sp>
    </p:spTree>
    <p:extLst>
      <p:ext uri="{BB962C8B-B14F-4D97-AF65-F5344CB8AC3E}">
        <p14:creationId xmlns:p14="http://schemas.microsoft.com/office/powerpoint/2010/main" val="21386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What type of bugs?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 </a:t>
            </a:r>
            <a:r>
              <a:rPr lang="en-US" altLang="zh-CN" sz="2000" dirty="0" smtClean="0">
                <a:latin typeface="Cambria" panose="02040503050406030204" pitchFamily="18" charset="0"/>
              </a:rPr>
              <a:t>Study by </a:t>
            </a:r>
            <a:r>
              <a:rPr lang="en-US" altLang="zh-CN" sz="2000" dirty="0" err="1" smtClean="0">
                <a:latin typeface="Cambria" panose="02040503050406030204" pitchFamily="18" charset="0"/>
              </a:rPr>
              <a:t>Kallepalli</a:t>
            </a:r>
            <a:r>
              <a:rPr lang="en-US" altLang="zh-CN" sz="2000" dirty="0" smtClean="0">
                <a:latin typeface="Cambria" panose="02040503050406030204" pitchFamily="18" charset="0"/>
              </a:rPr>
              <a:t> and Tian [IEEE TSE].</a:t>
            </a:r>
            <a:endParaRPr lang="en-US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286000"/>
            <a:ext cx="8610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Analyzed the logs of the Web pages of Southern Methodist University for usage and failure information.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Looked at data from 26 consecutive days.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Total number of “hits” 762,971 (~30,000 hits/day)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“hit” is registered for each Web page if one of the following happens: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The HTML file corresponding to a page is requested.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Any graphics within the HTML page is requested.</a:t>
            </a:r>
          </a:p>
        </p:txBody>
      </p:sp>
    </p:spTree>
    <p:extLst>
      <p:ext uri="{BB962C8B-B14F-4D97-AF65-F5344CB8AC3E}">
        <p14:creationId xmlns:p14="http://schemas.microsoft.com/office/powerpoint/2010/main" val="28308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86200" y="152400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Bug types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/>
          </p:nvPr>
        </p:nvGraphicFramePr>
        <p:xfrm>
          <a:off x="6493525" y="1295400"/>
          <a:ext cx="1050275" cy="5181597"/>
        </p:xfrm>
        <a:graphic>
          <a:graphicData uri="http://schemas.openxmlformats.org/drawingml/2006/table">
            <a:tbl>
              <a:tblPr/>
              <a:tblGrid>
                <a:gridCol w="105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2079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28631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0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>
            <p:extLst/>
          </p:nvPr>
        </p:nvGraphicFramePr>
        <p:xfrm>
          <a:off x="609601" y="1354348"/>
          <a:ext cx="5869548" cy="5164348"/>
        </p:xfrm>
        <a:graphic>
          <a:graphicData uri="http://schemas.openxmlformats.org/drawingml/2006/table">
            <a:tbl>
              <a:tblPr/>
              <a:tblGrid>
                <a:gridCol w="483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Permission denied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No such file or directory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Stale NFS handle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Client denied by server configuration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File does not exist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Invalid method in request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Invalid URL in request connection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Mod_mime_magic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Request failed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Script not found or unable to start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ＭＳ Ｐゴシック" charset="-128"/>
                          <a:cs typeface="ＭＳ Ｐゴシック" charset="-128"/>
                        </a:rPr>
                        <a:t>Connection reset by peer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39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Cambria" panose="02040503050406030204" pitchFamily="18" charset="0"/>
              </a:rPr>
              <a:t>About the bugs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133600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“Permission denied”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Unauthorized access to restricted resources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Is this a bug? </a:t>
            </a:r>
          </a:p>
          <a:p>
            <a:pPr eaLnBrk="1" hangingPunct="1"/>
            <a:endParaRPr lang="en-US" altLang="zh-CN" dirty="0" smtClean="0">
              <a:latin typeface="Cambria" panose="02040503050406030204" pitchFamily="18" charset="0"/>
            </a:endParaRPr>
          </a:p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“File does not exist”</a:t>
            </a:r>
          </a:p>
          <a:p>
            <a:pPr lvl="1" eaLnBrk="1" hangingPunct="1"/>
            <a:r>
              <a:rPr lang="en-US" altLang="zh-CN" dirty="0" smtClean="0">
                <a:latin typeface="Cambria" panose="02040503050406030204" pitchFamily="18" charset="0"/>
              </a:rPr>
              <a:t>Wrongfully denied access to restricted or unrestricted resources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e.g., wrong file access code</a:t>
            </a:r>
          </a:p>
        </p:txBody>
      </p:sp>
    </p:spTree>
    <p:extLst>
      <p:ext uri="{BB962C8B-B14F-4D97-AF65-F5344CB8AC3E}">
        <p14:creationId xmlns:p14="http://schemas.microsoft.com/office/powerpoint/2010/main" val="376494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3352800" y="277496"/>
            <a:ext cx="6477000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5000"/>
              </a:spcAft>
            </a:pPr>
            <a:r>
              <a:rPr lang="en-US" altLang="zh-CN" sz="32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 Tools </a:t>
            </a:r>
            <a:endParaRPr lang="zh-CN" altLang="en-US" sz="3200" b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86196"/>
            <a:ext cx="2915563" cy="2601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39" y="990600"/>
            <a:ext cx="4216840" cy="2711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11" y="3687336"/>
            <a:ext cx="2353033" cy="2833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300" y="3744727"/>
            <a:ext cx="4251479" cy="27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95263"/>
            <a:ext cx="5273675" cy="64293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TEST PHASES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457200" y="1600200"/>
            <a:ext cx="8305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COMPARISON: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200" dirty="0">
                <a:latin typeface="Cambria" panose="02040503050406030204" pitchFamily="18" charset="0"/>
              </a:rPr>
              <a:t>Compares weaknesses and strengths to competing products.</a:t>
            </a:r>
          </a:p>
          <a:p>
            <a:endParaRPr lang="en-US" altLang="zh-CN" sz="2200" dirty="0">
              <a:latin typeface="Cambria" panose="02040503050406030204" pitchFamily="18" charset="0"/>
            </a:endParaRPr>
          </a:p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ALPHA: </a:t>
            </a:r>
            <a:r>
              <a:rPr lang="en-US" altLang="zh-CN" sz="2200" dirty="0">
                <a:latin typeface="Cambria" panose="02040503050406030204" pitchFamily="18" charset="0"/>
              </a:rPr>
              <a:t>Testing when development is nearing completion; minor design changes may be required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22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BETA: </a:t>
            </a:r>
            <a:r>
              <a:rPr lang="en-US" altLang="zh-CN" sz="2200" dirty="0">
                <a:latin typeface="Cambria" panose="02040503050406030204" pitchFamily="18" charset="0"/>
              </a:rPr>
              <a:t>Development and testing viewed as completed and looking for final bugs and problems before final release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6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94500" cy="6985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</a:t>
            </a:r>
          </a:p>
        </p:txBody>
      </p:sp>
      <p:sp>
        <p:nvSpPr>
          <p:cNvPr id="1158148" name="Rectangle 4"/>
          <p:cNvSpPr>
            <a:spLocks noChangeArrowheads="1"/>
          </p:cNvSpPr>
          <p:nvPr/>
        </p:nvSpPr>
        <p:spPr bwMode="auto">
          <a:xfrm>
            <a:off x="533400" y="1498699"/>
            <a:ext cx="79914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FUNCTIONAL:</a:t>
            </a:r>
            <a:r>
              <a:rPr lang="en-US" altLang="zh-CN" sz="2400" b="1" i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Black-box testing geared to check functional requirements of an application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1000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SYSTEM</a:t>
            </a:r>
            <a:r>
              <a:rPr lang="en-US" altLang="zh-CN" sz="24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Black-box testing that is based on overall requirements and specifications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1000" dirty="0">
              <a:solidFill>
                <a:srgbClr val="000099"/>
              </a:solidFill>
              <a:latin typeface="Cambria" panose="02040503050406030204" pitchFamily="18" charset="0"/>
            </a:endParaRPr>
          </a:p>
        </p:txBody>
      </p:sp>
      <p:sp>
        <p:nvSpPr>
          <p:cNvPr id="1158149" name="Rectangle 5"/>
          <p:cNvSpPr>
            <a:spLocks noChangeArrowheads="1"/>
          </p:cNvSpPr>
          <p:nvPr/>
        </p:nvSpPr>
        <p:spPr bwMode="auto">
          <a:xfrm>
            <a:off x="533401" y="3403699"/>
            <a:ext cx="799147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STRESS: </a:t>
            </a:r>
            <a:r>
              <a:rPr lang="en-US" altLang="zh-CN" sz="2000" dirty="0">
                <a:latin typeface="Cambria" panose="02040503050406030204" pitchFamily="18" charset="0"/>
              </a:rPr>
              <a:t>Often used interchangeably with ‘load’ and ‘performance’. But, others believe tests should check functionality under extreme conditions.</a:t>
            </a:r>
          </a:p>
          <a:p>
            <a:endParaRPr lang="en-US" altLang="zh-CN" sz="1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PERFORMANCE: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Often used interchangeably with “load” and ‘stress’.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LOAD: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 under heavy loads to determine at what point a system’s response time degrades or fails</a:t>
            </a:r>
          </a:p>
          <a:p>
            <a:endParaRPr lang="en-US" altLang="zh-CN" sz="20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END-TO-END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Testing that mimics real-world use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2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853" y="228600"/>
            <a:ext cx="8064500" cy="80962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 </a:t>
            </a:r>
            <a:r>
              <a:rPr lang="en-US" altLang="zh-CN" sz="2400" dirty="0">
                <a:latin typeface="Cambria" panose="02040503050406030204" pitchFamily="18" charset="0"/>
              </a:rPr>
              <a:t>(continued)</a:t>
            </a: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ACCEPTANCE: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Final testing based on specifications of the end-user or customer.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USABILITY: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Testing for “user-friendliness”. This is clearly subjective and will depend on the targeted end-user or customer profile.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RECOVERY: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How well can the system recover from crashes, hardware failures, or other catastrophic problems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INSTALL/UNINSTALL: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 full, partial, or upgrade install/uninstall processes.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SECURITY: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How well is the system able to protect against unauthorized internal or external access, willful damage, etc.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COMPATABILITY: </a:t>
            </a:r>
            <a:r>
              <a:rPr lang="en-US" altLang="zh-CN" sz="2000" dirty="0">
                <a:latin typeface="Cambria" panose="02040503050406030204" pitchFamily="18" charset="0"/>
              </a:rPr>
              <a:t>How well does the software perform in a given hardware/software/operating system/network environment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3242" y="166777"/>
            <a:ext cx="7772400" cy="11430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 </a:t>
            </a:r>
            <a:r>
              <a:rPr lang="en-US" altLang="zh-CN" sz="2400" dirty="0">
                <a:latin typeface="Cambria" panose="02040503050406030204" pitchFamily="18" charset="0"/>
              </a:rPr>
              <a:t>(summary)</a:t>
            </a:r>
          </a:p>
        </p:txBody>
      </p:sp>
      <p:graphicFrame>
        <p:nvGraphicFramePr>
          <p:cNvPr id="1389590" name="Group 22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1447800"/>
          <a:ext cx="8991600" cy="4297680"/>
        </p:xfrm>
        <a:graphic>
          <a:graphicData uri="http://schemas.openxmlformats.org/drawingml/2006/table">
            <a:tbl>
              <a:tblPr/>
              <a:tblGrid>
                <a:gridCol w="2918326">
                  <a:extLst>
                    <a:ext uri="{9D8B030D-6E8A-4147-A177-3AD203B41FA5}">
                      <a16:colId xmlns:a16="http://schemas.microsoft.com/office/drawing/2014/main" val="2978122185"/>
                    </a:ext>
                  </a:extLst>
                </a:gridCol>
                <a:gridCol w="2872874">
                  <a:extLst>
                    <a:ext uri="{9D8B030D-6E8A-4147-A177-3AD203B41FA5}">
                      <a16:colId xmlns:a16="http://schemas.microsoft.com/office/drawing/2014/main" val="371096132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68091956"/>
                    </a:ext>
                  </a:extLst>
                </a:gridCol>
              </a:tblGrid>
              <a:tr h="321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purposes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Correctness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Black-box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White-box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Performance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Reliability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 - Robustness/strong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- Stress/load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Security testing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life cycle phase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Requirements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Design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Program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Evaluating test results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Installation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Acceptance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Testing changes: maintenance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scope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implied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Unit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Integration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System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94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9313" y="152400"/>
            <a:ext cx="5221287" cy="746125"/>
          </a:xfrm>
        </p:spPr>
        <p:txBody>
          <a:bodyPr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latin typeface="Cambria" panose="02040503050406030204" pitchFamily="18" charset="0"/>
              </a:rPr>
              <a:t>Unit test cases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81000" y="1447800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Interface: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information properly flows in and out of the component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local data structures: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data stored temporarily maintains its integrity during execution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the component operates properly at boundaries established to limit or restrict processing</a:t>
            </a:r>
          </a:p>
          <a:p>
            <a:endParaRPr lang="en-US" altLang="zh-CN" sz="2000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independent paths: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all paths in a component have been executed at least once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error-handling paths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errors are correctly handled</a:t>
            </a:r>
          </a:p>
        </p:txBody>
      </p:sp>
    </p:spTree>
    <p:extLst>
      <p:ext uri="{BB962C8B-B14F-4D97-AF65-F5344CB8AC3E}">
        <p14:creationId xmlns:p14="http://schemas.microsoft.com/office/powerpoint/2010/main" val="3698484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4088" y="126575"/>
            <a:ext cx="5327650" cy="8191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latin typeface="Cambria" panose="02040503050406030204" pitchFamily="18" charset="0"/>
              </a:rPr>
              <a:t>Integration Testing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49388"/>
            <a:ext cx="5845175" cy="330200"/>
          </a:xfr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/>
          <a:p>
            <a:pPr algn="ctr">
              <a:spcBef>
                <a:spcPts val="2400"/>
              </a:spcBef>
              <a:buClr>
                <a:srgbClr val="FF00FF"/>
              </a:buClr>
              <a:buSzPct val="120000"/>
              <a:buFont typeface="Zapf Dingbats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If components all work individually, why more testing?</a:t>
            </a:r>
          </a:p>
        </p:txBody>
      </p:sp>
      <p:sp>
        <p:nvSpPr>
          <p:cNvPr id="342024" name="Rectangle 8"/>
          <p:cNvSpPr>
            <a:spLocks noChangeArrowheads="1"/>
          </p:cNvSpPr>
          <p:nvPr/>
        </p:nvSpPr>
        <p:spPr bwMode="auto">
          <a:xfrm>
            <a:off x="576263" y="20574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24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Interaction errors cannot be uncovered by unit testing!</a:t>
            </a:r>
          </a:p>
          <a:p>
            <a:pPr lvl="1" algn="ctr" eaLnBrk="1" hangingPunct="1">
              <a:spcBef>
                <a:spcPts val="300"/>
              </a:spcBef>
              <a:buClr>
                <a:srgbClr val="FF00FF"/>
              </a:buClr>
              <a:buSzPct val="120000"/>
              <a:buFont typeface="Zapf Dingbats" charset="2"/>
              <a:buNone/>
            </a:pPr>
            <a:r>
              <a:rPr lang="en-US" altLang="zh-CN" sz="2000" dirty="0">
                <a:solidFill>
                  <a:srgbClr val="001999"/>
                </a:solidFill>
                <a:effectLst/>
                <a:latin typeface="Cambria" panose="02040503050406030204" pitchFamily="18" charset="0"/>
              </a:rPr>
              <a:t>(e.g., interface misuse, interface misunderstanding, timing errors)</a:t>
            </a:r>
            <a:endParaRPr lang="en-US" altLang="zh-CN" sz="2000" b="1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900113" y="2992438"/>
            <a:ext cx="525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400"/>
              </a:spcBef>
              <a:buFont typeface="Zapf Dingbats" charset="2"/>
              <a:buChar char="l"/>
            </a:pPr>
            <a:r>
              <a:rPr lang="en-US" altLang="zh-CN" sz="2400" b="1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Integration approaches</a:t>
            </a:r>
            <a:endParaRPr lang="en-US" altLang="zh-CN" sz="2400" b="1" dirty="0">
              <a:solidFill>
                <a:srgbClr val="133984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342028" name="Group 12"/>
          <p:cNvGrpSpPr>
            <a:grpSpLocks/>
          </p:cNvGrpSpPr>
          <p:nvPr/>
        </p:nvGrpSpPr>
        <p:grpSpPr bwMode="auto">
          <a:xfrm>
            <a:off x="1649730" y="3602674"/>
            <a:ext cx="5211763" cy="2571750"/>
            <a:chOff x="912" y="2016"/>
            <a:chExt cx="3850" cy="1968"/>
          </a:xfrm>
        </p:grpSpPr>
        <p:sp>
          <p:nvSpPr>
            <p:cNvPr id="342020" name="AutoShape 4"/>
            <p:cNvSpPr>
              <a:spLocks noChangeArrowheads="1"/>
            </p:cNvSpPr>
            <p:nvPr/>
          </p:nvSpPr>
          <p:spPr bwMode="auto">
            <a:xfrm>
              <a:off x="912" y="2016"/>
              <a:ext cx="1566" cy="1889"/>
            </a:xfrm>
            <a:prstGeom prst="roundRect">
              <a:avLst>
                <a:gd name="adj" fmla="val 12495"/>
              </a:avLst>
            </a:prstGeom>
            <a:solidFill>
              <a:srgbClr val="CCFFCC"/>
            </a:solidFill>
            <a:ln w="127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4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Big Bang!!</a:t>
              </a:r>
            </a:p>
          </p:txBody>
        </p:sp>
        <p:sp>
          <p:nvSpPr>
            <p:cNvPr id="342021" name="AutoShape 5"/>
            <p:cNvSpPr>
              <a:spLocks noChangeArrowheads="1"/>
            </p:cNvSpPr>
            <p:nvPr/>
          </p:nvSpPr>
          <p:spPr bwMode="auto">
            <a:xfrm>
              <a:off x="3340" y="2720"/>
              <a:ext cx="1422" cy="560"/>
            </a:xfrm>
            <a:prstGeom prst="roundRect">
              <a:avLst>
                <a:gd name="adj" fmla="val 12495"/>
              </a:avLst>
            </a:prstGeom>
            <a:solidFill>
              <a:srgbClr val="99CCFF"/>
            </a:solidFill>
            <a:ln w="127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20000"/>
                </a:lnSpc>
              </a:pPr>
              <a:endParaRPr lang="zh-CN" altLang="en-US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7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Incremental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“builds”</a:t>
              </a:r>
            </a:p>
          </p:txBody>
        </p:sp>
        <p:sp>
          <p:nvSpPr>
            <p:cNvPr id="342022" name="AutoShape 6"/>
            <p:cNvSpPr>
              <a:spLocks noChangeArrowheads="1"/>
            </p:cNvSpPr>
            <p:nvPr/>
          </p:nvSpPr>
          <p:spPr bwMode="auto">
            <a:xfrm>
              <a:off x="3340" y="2016"/>
              <a:ext cx="1422" cy="560"/>
            </a:xfrm>
            <a:prstGeom prst="roundRect">
              <a:avLst>
                <a:gd name="adj" fmla="val 12495"/>
              </a:avLst>
            </a:prstGeom>
            <a:solidFill>
              <a:srgbClr val="FFFF99"/>
            </a:solidFill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20000"/>
                </a:lnSpc>
              </a:pPr>
              <a:endParaRPr lang="zh-CN" altLang="en-US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6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Incremental</a:t>
              </a:r>
            </a:p>
            <a:p>
              <a:pPr algn="ctr">
                <a:lnSpc>
                  <a:spcPct val="6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construction</a:t>
              </a:r>
            </a:p>
            <a:p>
              <a:pPr algn="ctr">
                <a:lnSpc>
                  <a:spcPct val="6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strategy</a:t>
              </a:r>
            </a:p>
          </p:txBody>
        </p:sp>
        <p:sp>
          <p:nvSpPr>
            <p:cNvPr id="342023" name="AutoShape 7"/>
            <p:cNvSpPr>
              <a:spLocks noChangeArrowheads="1"/>
            </p:cNvSpPr>
            <p:nvPr/>
          </p:nvSpPr>
          <p:spPr bwMode="auto">
            <a:xfrm>
              <a:off x="3340" y="3424"/>
              <a:ext cx="1422" cy="560"/>
            </a:xfrm>
            <a:prstGeom prst="roundRect">
              <a:avLst>
                <a:gd name="adj" fmla="val 12495"/>
              </a:avLst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20000"/>
                </a:lnSpc>
              </a:pPr>
              <a:endParaRPr lang="zh-CN" altLang="en-US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7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Regression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testing</a:t>
              </a: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2493" y="2821"/>
              <a:ext cx="834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B30019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652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animBg="1" autoUpdateAnimBg="0"/>
      <p:bldP spid="342024" grpId="0" autoUpdateAnimBg="0"/>
      <p:bldP spid="342025" grpId="0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21655</TotalTime>
  <Words>2562</Words>
  <Application>Microsoft Office PowerPoint</Application>
  <PresentationFormat>全屏显示(4:3)</PresentationFormat>
  <Paragraphs>466</Paragraphs>
  <Slides>40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ＭＳ Ｐゴシック</vt:lpstr>
      <vt:lpstr>Zapf Dingbats</vt:lpstr>
      <vt:lpstr>黑体</vt:lpstr>
      <vt:lpstr>华文新魏</vt:lpstr>
      <vt:lpstr>宋体</vt:lpstr>
      <vt:lpstr>微软雅黑</vt:lpstr>
      <vt:lpstr>Arial</vt:lpstr>
      <vt:lpstr>Cambria</vt:lpstr>
      <vt:lpstr>Wingdings</vt:lpstr>
      <vt:lpstr>1_自定义设计方案</vt:lpstr>
      <vt:lpstr>Software Testing and Quality Assurance</vt:lpstr>
      <vt:lpstr>16 Weeks Plan </vt:lpstr>
      <vt:lpstr>OVERVIEW OF CLASSIFYING TESTS</vt:lpstr>
      <vt:lpstr>TEST PHASES</vt:lpstr>
      <vt:lpstr>CLASSIFYING TESTS</vt:lpstr>
      <vt:lpstr>CLASSIFYING TESTS (continued)</vt:lpstr>
      <vt:lpstr>CLASSIFYING TESTS (summary)</vt:lpstr>
      <vt:lpstr>Unit test cases</vt:lpstr>
      <vt:lpstr>Integration Testing</vt:lpstr>
      <vt:lpstr>Two Approaches</vt:lpstr>
      <vt:lpstr>Unit test procedure</vt:lpstr>
      <vt:lpstr>Unit test procedure</vt:lpstr>
      <vt:lpstr>Unit Tests vs Integration Tests</vt:lpstr>
      <vt:lpstr>Bottom-up Testing vs Top-down Testing</vt:lpstr>
      <vt:lpstr>Bottom-up Integration</vt:lpstr>
      <vt:lpstr>Pros &amp; cons</vt:lpstr>
      <vt:lpstr>Bottom-up Testing vs Top-down Testing</vt:lpstr>
      <vt:lpstr>Top-down integration</vt:lpstr>
      <vt:lpstr>Pros &amp; cons</vt:lpstr>
      <vt:lpstr>Modified Top-down integration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System Testing</vt:lpstr>
      <vt:lpstr>PowerPoint 演示文稿</vt:lpstr>
      <vt:lpstr>PowerPoint 演示文稿</vt:lpstr>
      <vt:lpstr>PowerPoint 演示文稿</vt:lpstr>
      <vt:lpstr>System Testing</vt:lpstr>
      <vt:lpstr>PowerPoint 演示文稿</vt:lpstr>
      <vt:lpstr>System Testing</vt:lpstr>
      <vt:lpstr>System Testing</vt:lpstr>
      <vt:lpstr>System Testing</vt:lpstr>
      <vt:lpstr>PowerPoint 演示文稿</vt:lpstr>
      <vt:lpstr>System Testing</vt:lpstr>
      <vt:lpstr>PowerPoint 演示文稿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2884</cp:revision>
  <cp:lastPrinted>1601-01-01T00:00:00Z</cp:lastPrinted>
  <dcterms:created xsi:type="dcterms:W3CDTF">1601-01-01T00:00:00Z</dcterms:created>
  <dcterms:modified xsi:type="dcterms:W3CDTF">2022-11-21T05:20:13Z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