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1361" r:id="rId2"/>
    <p:sldId id="1363" r:id="rId3"/>
    <p:sldId id="1296" r:id="rId4"/>
    <p:sldId id="1267" r:id="rId5"/>
    <p:sldId id="1268" r:id="rId6"/>
    <p:sldId id="1269" r:id="rId7"/>
    <p:sldId id="1270" r:id="rId8"/>
    <p:sldId id="1271" r:id="rId9"/>
    <p:sldId id="1277" r:id="rId10"/>
    <p:sldId id="1278" r:id="rId11"/>
    <p:sldId id="1279" r:id="rId12"/>
    <p:sldId id="1280" r:id="rId13"/>
    <p:sldId id="1281" r:id="rId14"/>
    <p:sldId id="1359" r:id="rId15"/>
    <p:sldId id="1285" r:id="rId16"/>
    <p:sldId id="1287" r:id="rId17"/>
    <p:sldId id="1288" r:id="rId18"/>
    <p:sldId id="1289" r:id="rId19"/>
    <p:sldId id="1291" r:id="rId20"/>
    <p:sldId id="876" r:id="rId21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357C"/>
    <a:srgbClr val="132584"/>
    <a:srgbClr val="133984"/>
    <a:srgbClr val="00FF00"/>
    <a:srgbClr val="FFFF00"/>
    <a:srgbClr val="DDDDDD"/>
    <a:srgbClr val="93052E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2" autoAdjust="0"/>
    <p:restoredTop sz="52615" autoAdjust="0"/>
  </p:normalViewPr>
  <p:slideViewPr>
    <p:cSldViewPr snapToObjects="1">
      <p:cViewPr varScale="1">
        <p:scale>
          <a:sx n="32" d="100"/>
          <a:sy n="32" d="100"/>
        </p:scale>
        <p:origin x="2196" y="18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75" d="100"/>
          <a:sy n="75" d="100"/>
        </p:scale>
        <p:origin x="-912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AE1928-9D4C-49B6-AAF6-367633392B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627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1B0A9D7-2049-40C3-89F4-FDE8A803A6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3033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FA4841EF-E585-44AF-AE85-F1852AF758AD}" type="slidenum">
              <a:rPr lang="en-US" altLang="zh-CN" sz="1200">
                <a:ea typeface="宋体" panose="02010600030101010101" pitchFamily="2" charset="-122"/>
              </a:rPr>
              <a:pPr algn="r"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70827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35953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25445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88984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4617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52773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69110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65811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09699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32497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4336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5F5927A-54F0-4D8D-A258-6A84A3EF3DAE}" type="slidenum">
              <a:rPr lang="en-US" altLang="zh-CN" sz="1200">
                <a:ea typeface="宋体" panose="02010600030101010101" pitchFamily="2" charset="-122"/>
              </a:rPr>
              <a:pPr algn="r"/>
              <a:t>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660785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435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00743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21292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42353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05911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27396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9832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18409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9" descr="0952583433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 descr="19楼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2" descr="20055131012136649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400"/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pic>
        <p:nvPicPr>
          <p:cNvPr id="1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9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0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152400"/>
            <a:ext cx="2162175" cy="6181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0538" y="152400"/>
            <a:ext cx="6338887" cy="6181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4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0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097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0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1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05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9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26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884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928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adgeb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9906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52400"/>
            <a:ext cx="670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pic>
        <p:nvPicPr>
          <p:cNvPr id="205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13398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 kern="12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752600"/>
            <a:ext cx="8839200" cy="1927225"/>
          </a:xfrm>
        </p:spPr>
        <p:txBody>
          <a:bodyPr/>
          <a:lstStyle/>
          <a:p>
            <a:pPr algn="ctr" eaLnBrk="1" hangingPunct="1"/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Software Testing and Quality Assurance</a:t>
            </a:r>
            <a:endParaRPr lang="zh-CN" altLang="zh-CN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419600"/>
            <a:ext cx="6172200" cy="1524000"/>
          </a:xfrm>
        </p:spPr>
        <p:txBody>
          <a:bodyPr/>
          <a:lstStyle/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cs typeface="Arial" panose="020B0604020202020204" pitchFamily="34" charset="0"/>
              </a:rPr>
              <a:t>Haiming Liu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cs typeface="Arial" panose="020B0604020202020204" pitchFamily="34" charset="0"/>
              </a:rPr>
              <a:t>liuhaiming@bjtu.edu.cn</a:t>
            </a:r>
            <a:endParaRPr lang="en-US" altLang="zh-CN" sz="1800" b="1" dirty="0">
              <a:solidFill>
                <a:srgbClr val="133984"/>
              </a:solidFill>
              <a:latin typeface="Arial" panose="020B0604020202020204" pitchFamily="34" charset="0"/>
              <a:ea typeface="华文新魏" panose="0201080004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cs typeface="Arial" panose="020B0604020202020204" pitchFamily="34" charset="0"/>
              </a:rPr>
              <a:t>School of Software Engineering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cs typeface="Arial" panose="020B0604020202020204" pitchFamily="34" charset="0"/>
              </a:rPr>
              <a:t>Beijing Jiaotong University</a:t>
            </a:r>
            <a:endParaRPr lang="zh-CN" altLang="zh-CN" sz="2800" b="1" dirty="0" smtClean="0">
              <a:solidFill>
                <a:srgbClr val="133984"/>
              </a:solidFill>
              <a:latin typeface="Arial" panose="020B0604020202020204" pitchFamily="34" charset="0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6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143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3200" dirty="0" smtClean="0">
                <a:latin typeface="Cambria" panose="02040503050406030204" pitchFamily="18" charset="0"/>
              </a:rPr>
              <a:t>Flexible UI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1981200"/>
            <a:ext cx="8382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Users like choices … but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not too many</a:t>
            </a:r>
            <a:r>
              <a:rPr lang="en-US" altLang="zh-CN" dirty="0" smtClean="0">
                <a:latin typeface="Cambria" panose="02040503050406030204" pitchFamily="18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E.g., MS simple and scientific calculators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Flexible UIs provide: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State jumping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Many alternative ways to achieve the same goal.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State termination and skipping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“If you know your party’s extension enter it at any time”.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Multiple ways to perform I/O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Excel allows many input formats (from keyboard or files) and many output formats (table, graphs, charts).</a:t>
            </a:r>
            <a:endParaRPr lang="en-US" altLang="zh-CN" sz="2000" dirty="0">
              <a:latin typeface="Cambria" panose="020405030504060302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71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09600" y="109255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3200" dirty="0" smtClean="0">
                <a:latin typeface="Cambria" panose="02040503050406030204" pitchFamily="18" charset="0"/>
              </a:rPr>
              <a:t>Comfortable UI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752600"/>
            <a:ext cx="8763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Sounds like a strange notion …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Is the UI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appropriate</a:t>
            </a:r>
            <a:r>
              <a:rPr lang="en-US" altLang="zh-CN" dirty="0" smtClean="0">
                <a:latin typeface="Cambria" panose="02040503050406030204" pitchFamily="18" charset="0"/>
              </a:rPr>
              <a:t>?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Sound effects </a:t>
            </a:r>
            <a:r>
              <a:rPr lang="en-US" altLang="zh-CN" dirty="0" smtClean="0">
                <a:latin typeface="Cambria" panose="02040503050406030204" pitchFamily="18" charset="0"/>
              </a:rPr>
              <a:t>in a computer game? How about a business application?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Does the UI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handle</a:t>
            </a:r>
            <a:r>
              <a:rPr lang="en-US" altLang="zh-CN" dirty="0" smtClean="0">
                <a:latin typeface="Cambria" panose="020405030504060302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errors well</a:t>
            </a:r>
            <a:r>
              <a:rPr lang="en-US" altLang="zh-CN" dirty="0" smtClean="0">
                <a:latin typeface="Cambria" panose="02040503050406030204" pitchFamily="18" charset="0"/>
              </a:rPr>
              <a:t>?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If there is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no Undo/Redo</a:t>
            </a:r>
            <a:r>
              <a:rPr lang="en-US" altLang="zh-CN" dirty="0" smtClean="0">
                <a:latin typeface="Cambria" panose="02040503050406030204" pitchFamily="18" charset="0"/>
              </a:rPr>
              <a:t> feature critical operations may fail.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Is the feedback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fast enough </a:t>
            </a:r>
            <a:r>
              <a:rPr lang="en-US" altLang="zh-CN" dirty="0" smtClean="0">
                <a:latin typeface="Cambria" panose="02040503050406030204" pitchFamily="18" charset="0"/>
              </a:rPr>
              <a:t>or too fast?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E.g., waiting for cash to come out of the ATM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Does excessive use cause harm?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E.g., </a:t>
            </a:r>
            <a:r>
              <a:rPr lang="en-US" altLang="zh-CN" dirty="0" err="1" smtClean="0">
                <a:latin typeface="Cambria" panose="02040503050406030204" pitchFamily="18" charset="0"/>
              </a:rPr>
              <a:t>Emacs</a:t>
            </a:r>
            <a:r>
              <a:rPr lang="en-US" altLang="zh-CN" dirty="0" smtClean="0">
                <a:latin typeface="Cambria" panose="02040503050406030204" pitchFamily="18" charset="0"/>
              </a:rPr>
              <a:t> hand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92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143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3200" dirty="0" smtClean="0">
                <a:latin typeface="Cambria" panose="02040503050406030204" pitchFamily="18" charset="0"/>
              </a:rPr>
              <a:t>Correct UI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1905000"/>
            <a:ext cx="8534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Marketing differences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Are there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extra or missing functions</a:t>
            </a:r>
            <a:r>
              <a:rPr lang="en-US" altLang="zh-CN" dirty="0" smtClean="0">
                <a:latin typeface="Cambria" panose="02040503050406030204" pitchFamily="18" charset="0"/>
              </a:rPr>
              <a:t> from what the marketing material states?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Language and spelling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Error messages often have spelling mistakes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Bad media </a:t>
            </a:r>
            <a:r>
              <a:rPr lang="en-US" altLang="zh-CN" dirty="0" smtClean="0">
                <a:latin typeface="Cambria" panose="02040503050406030204" pitchFamily="18" charset="0"/>
              </a:rPr>
              <a:t>(icons, images, sounds, videos) that for with the software UI.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WYSIWYG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E.g., does the printed Adobe Acrobat file look like the one on the screen?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07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219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3200" smtClean="0">
                <a:latin typeface="Cambria" panose="02040503050406030204" pitchFamily="18" charset="0"/>
              </a:rPr>
              <a:t>Useful UI</a:t>
            </a:r>
            <a:endParaRPr lang="en-US" altLang="zh-CN" sz="320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2054180"/>
            <a:ext cx="883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When testing a UI feature, ask if the feature you see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actually contributes to the software’s value</a:t>
            </a:r>
            <a:r>
              <a:rPr lang="en-US" altLang="zh-CN" dirty="0" smtClean="0">
                <a:latin typeface="Cambria" panose="02040503050406030204" pitchFamily="18" charset="0"/>
              </a:rPr>
              <a:t>.</a:t>
            </a:r>
          </a:p>
          <a:p>
            <a:r>
              <a:rPr lang="en-US" altLang="zh-CN" dirty="0" smtClean="0">
                <a:latin typeface="Cambria" panose="02040503050406030204" pitchFamily="18" charset="0"/>
              </a:rPr>
              <a:t>Many applets have useless features </a:t>
            </a:r>
          </a:p>
          <a:p>
            <a:r>
              <a:rPr lang="en-US" altLang="zh-CN" dirty="0" smtClean="0">
                <a:latin typeface="Cambria" panose="02040503050406030204" pitchFamily="18" charset="0"/>
              </a:rPr>
              <a:t>Useless UI features waste time for the user, developer, and tester.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92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2590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ctr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400" dirty="0" smtClean="0">
                <a:latin typeface="Cambria" panose="02040503050406030204" pitchFamily="18" charset="0"/>
              </a:rPr>
              <a:t>Topics in Testing Software</a:t>
            </a:r>
          </a:p>
          <a:p>
            <a:r>
              <a:rPr lang="en-US" altLang="zh-CN" sz="4400" dirty="0">
                <a:solidFill>
                  <a:srgbClr val="FF0000"/>
                </a:solidFill>
                <a:latin typeface="Cambria" panose="02040503050406030204" pitchFamily="18" charset="0"/>
              </a:rPr>
              <a:t>Accessibility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70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62000" y="1066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Accessibility Testing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dirty="0" smtClean="0">
                <a:latin typeface="Cambria" panose="02040503050406030204" pitchFamily="18" charset="0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testing for the disabled</a:t>
            </a:r>
            <a:r>
              <a:rPr lang="en-US" altLang="zh-CN" dirty="0" smtClean="0">
                <a:latin typeface="Cambria" panose="02040503050406030204" pitchFamily="18" charset="0"/>
              </a:rPr>
              <a:t>)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2133600"/>
            <a:ext cx="8534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The following impairments make using computers especially difficult: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Visual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smtClean="0">
                <a:latin typeface="Cambria" panose="02040503050406030204" pitchFamily="18" charset="0"/>
              </a:rPr>
              <a:t>E.g., color blindness, tunnel vision, cataracts.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Hearing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smtClean="0">
                <a:latin typeface="Cambria" panose="02040503050406030204" pitchFamily="18" charset="0"/>
              </a:rPr>
              <a:t>E.g., partial or complete deafness.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Motion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smtClean="0">
                <a:latin typeface="Cambria" panose="02040503050406030204" pitchFamily="18" charset="0"/>
              </a:rPr>
              <a:t>E.g., injury can make using a keyboard or mouse difficult or impossible.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Cognitive and language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smtClean="0">
                <a:latin typeface="Cambria" panose="02040503050406030204" pitchFamily="18" charset="0"/>
              </a:rPr>
              <a:t>E.g., dyslexia or memory problems and using complex UIs</a:t>
            </a:r>
            <a:endParaRPr lang="en-US" altLang="zh-CN" sz="1800" dirty="0">
              <a:latin typeface="Cambria" panose="020405030504060302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98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143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Accessibility features in software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If the software being tested does not run on a platform that has specified accessibility features?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Accessibility features will have to be specified, programmed, and tested.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If your platform has built in accessibility features your software?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Software only needs to adhere to the platform’s standard for communicating with peripheral devices.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Remember to create test cases specifically to test for accessibility. 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Add them to your configuration testing equivalence partitions.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10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838200" y="1143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Microsoft Windows accessibility features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1905000"/>
            <a:ext cx="8305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latin typeface="Cambria" panose="02040503050406030204" pitchFamily="18" charset="0"/>
              </a:rPr>
              <a:t>Sticky-keys</a:t>
            </a:r>
            <a:r>
              <a:rPr lang="en-US" altLang="zh-CN" sz="2400" dirty="0" smtClean="0">
                <a:latin typeface="Cambria" panose="02040503050406030204" pitchFamily="18" charset="0"/>
              </a:rPr>
              <a:t>: Allow Shift, Ctrl, Alt keys to stay in effect until the next key is pressed.</a:t>
            </a:r>
          </a:p>
          <a:p>
            <a:r>
              <a:rPr lang="en-US" altLang="zh-CN" sz="2400" b="1" dirty="0" smtClean="0">
                <a:latin typeface="Cambria" panose="02040503050406030204" pitchFamily="18" charset="0"/>
              </a:rPr>
              <a:t>Filter-keys</a:t>
            </a:r>
            <a:r>
              <a:rPr lang="en-US" altLang="zh-CN" sz="2400" dirty="0" smtClean="0">
                <a:latin typeface="Cambria" panose="02040503050406030204" pitchFamily="18" charset="0"/>
              </a:rPr>
              <a:t>: prevents brief repeated keystrokes from being recognized.</a:t>
            </a:r>
          </a:p>
          <a:p>
            <a:r>
              <a:rPr lang="en-US" altLang="zh-CN" sz="2400" b="1" dirty="0" smtClean="0">
                <a:latin typeface="Cambria" panose="02040503050406030204" pitchFamily="18" charset="0"/>
              </a:rPr>
              <a:t>Toggle-keys</a:t>
            </a:r>
            <a:r>
              <a:rPr lang="en-US" altLang="zh-CN" sz="2400" dirty="0" smtClean="0">
                <a:latin typeface="Cambria" panose="02040503050406030204" pitchFamily="18" charset="0"/>
              </a:rPr>
              <a:t>: plays tomes when Caps Lock, Scroll Lock, or </a:t>
            </a:r>
            <a:r>
              <a:rPr lang="en-US" altLang="zh-CN" sz="2400" dirty="0" err="1" smtClean="0">
                <a:latin typeface="Cambria" panose="02040503050406030204" pitchFamily="18" charset="0"/>
              </a:rPr>
              <a:t>Num</a:t>
            </a:r>
            <a:r>
              <a:rPr lang="en-US" altLang="zh-CN" sz="2400" dirty="0" smtClean="0">
                <a:latin typeface="Cambria" panose="02040503050406030204" pitchFamily="18" charset="0"/>
              </a:rPr>
              <a:t> Lock keyboard modes are enabled.</a:t>
            </a:r>
          </a:p>
          <a:p>
            <a:r>
              <a:rPr lang="en-US" altLang="zh-CN" sz="2400" b="1" dirty="0" smtClean="0">
                <a:latin typeface="Cambria" panose="02040503050406030204" pitchFamily="18" charset="0"/>
              </a:rPr>
              <a:t>Sound-sentry</a:t>
            </a:r>
            <a:r>
              <a:rPr lang="en-US" altLang="zh-CN" sz="2400" dirty="0" smtClean="0">
                <a:latin typeface="Cambria" panose="02040503050406030204" pitchFamily="18" charset="0"/>
              </a:rPr>
              <a:t>: creates a visual warning whenever the system generates a sound.</a:t>
            </a:r>
          </a:p>
          <a:p>
            <a:r>
              <a:rPr lang="en-US" altLang="zh-CN" sz="2400" b="1" dirty="0" smtClean="0">
                <a:latin typeface="Cambria" panose="02040503050406030204" pitchFamily="18" charset="0"/>
              </a:rPr>
              <a:t>Show-sounds</a:t>
            </a:r>
            <a:r>
              <a:rPr lang="en-US" altLang="zh-CN" sz="2400" dirty="0" smtClean="0">
                <a:latin typeface="Cambria" panose="02040503050406030204" pitchFamily="18" charset="0"/>
              </a:rPr>
              <a:t>: instructs program to display captions for any sounds or speech they make.</a:t>
            </a:r>
            <a:endParaRPr lang="en-US" altLang="zh-CN" sz="2400" dirty="0">
              <a:latin typeface="Cambria" panose="020405030504060302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07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219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mtClean="0">
                <a:latin typeface="Cambria" panose="02040503050406030204" pitchFamily="18" charset="0"/>
              </a:rPr>
              <a:t>Microsoft Windows accessibility features (cont’d)</a:t>
            </a:r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2514600"/>
            <a:ext cx="8305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latin typeface="Cambria" panose="02040503050406030204" pitchFamily="18" charset="0"/>
              </a:rPr>
              <a:t>High contrast</a:t>
            </a:r>
            <a:r>
              <a:rPr lang="en-US" altLang="zh-CN" sz="2400" dirty="0" smtClean="0">
                <a:latin typeface="Cambria" panose="02040503050406030204" pitchFamily="18" charset="0"/>
              </a:rPr>
              <a:t>: sets up the screen with colors and fonts designed to be read by the visually impaired. </a:t>
            </a:r>
          </a:p>
          <a:p>
            <a:r>
              <a:rPr lang="en-US" altLang="zh-CN" sz="2400" b="1" dirty="0" smtClean="0">
                <a:latin typeface="Cambria" panose="02040503050406030204" pitchFamily="18" charset="0"/>
              </a:rPr>
              <a:t>Mouse-keys</a:t>
            </a:r>
            <a:r>
              <a:rPr lang="en-US" altLang="zh-CN" sz="2400" dirty="0" smtClean="0">
                <a:latin typeface="Cambria" panose="02040503050406030204" pitchFamily="18" charset="0"/>
              </a:rPr>
              <a:t>: allows the use of keyboard keys instead of he mouse to navigate.</a:t>
            </a:r>
          </a:p>
          <a:p>
            <a:r>
              <a:rPr lang="en-US" altLang="zh-CN" sz="2400" b="1" dirty="0" smtClean="0">
                <a:latin typeface="Cambria" panose="02040503050406030204" pitchFamily="18" charset="0"/>
              </a:rPr>
              <a:t>Serial-keys</a:t>
            </a:r>
            <a:r>
              <a:rPr lang="en-US" altLang="zh-CN" sz="2400" dirty="0" smtClean="0">
                <a:latin typeface="Cambria" panose="02040503050406030204" pitchFamily="18" charset="0"/>
              </a:rPr>
              <a:t>: sets up a communication port to read in key strokes from an external (non-keyboard) device.</a:t>
            </a:r>
            <a:endParaRPr lang="en-US" altLang="zh-CN" sz="2400" dirty="0">
              <a:latin typeface="Cambria" panose="020405030504060302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78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System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81000" y="1219200"/>
            <a:ext cx="388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Apple’s 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dirty="0" smtClean="0">
                <a:latin typeface="Cambria" panose="02040503050406030204" pitchFamily="18" charset="0"/>
              </a:rPr>
              <a:t>accessibility 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dirty="0" smtClean="0">
                <a:latin typeface="Cambria" panose="02040503050406030204" pitchFamily="18" charset="0"/>
              </a:rPr>
              <a:t>website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pic>
        <p:nvPicPr>
          <p:cNvPr id="4" name="Picture 3" descr="Apple - Accessi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152400"/>
            <a:ext cx="5064125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3" y="2895600"/>
            <a:ext cx="4709293" cy="261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3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6822" y="1800285"/>
            <a:ext cx="815795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1:            The basic concepts and theories of testing</a:t>
            </a:r>
          </a:p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2-3:        Principles of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4:           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Testing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the specification</a:t>
            </a:r>
            <a:endParaRPr lang="en-US" altLang="zh-CN" dirty="0" smtClean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5-8:        Black Box Testing </a:t>
            </a:r>
          </a:p>
          <a:p>
            <a:r>
              <a:rPr lang="en-US" altLang="zh-CN" dirty="0" smtClean="0">
                <a:solidFill>
                  <a:srgbClr val="3A4998"/>
                </a:solidFill>
                <a:latin typeface="Cambria" panose="02040503050406030204" pitchFamily="18" charset="0"/>
              </a:rPr>
              <a:t>Week 9-12:      White </a:t>
            </a:r>
            <a:r>
              <a:rPr lang="en-US" altLang="zh-CN" dirty="0">
                <a:solidFill>
                  <a:srgbClr val="3A4998"/>
                </a:solidFill>
                <a:latin typeface="Cambria" panose="02040503050406030204" pitchFamily="18" charset="0"/>
              </a:rPr>
              <a:t>Box Testing</a:t>
            </a:r>
          </a:p>
          <a:p>
            <a:r>
              <a:rPr lang="en-US" altLang="zh-CN" dirty="0">
                <a:solidFill>
                  <a:srgbClr val="3A4998"/>
                </a:solidFill>
                <a:latin typeface="Cambria" panose="02040503050406030204" pitchFamily="18" charset="0"/>
              </a:rPr>
              <a:t>Week </a:t>
            </a:r>
            <a:r>
              <a:rPr lang="en-US" altLang="zh-CN" dirty="0" smtClean="0">
                <a:solidFill>
                  <a:srgbClr val="3A4998"/>
                </a:solidFill>
                <a:latin typeface="Cambria" panose="02040503050406030204" pitchFamily="18" charset="0"/>
              </a:rPr>
              <a:t>13:</a:t>
            </a:r>
            <a:r>
              <a:rPr lang="en-US" altLang="zh-CN" dirty="0">
                <a:solidFill>
                  <a:srgbClr val="3A4998"/>
                </a:solidFill>
                <a:latin typeface="Cambria" panose="02040503050406030204" pitchFamily="18" charset="0"/>
              </a:rPr>
              <a:t>	Integration Testing and System </a:t>
            </a:r>
            <a:r>
              <a:rPr lang="en-US" altLang="zh-CN" dirty="0" smtClean="0">
                <a:solidFill>
                  <a:srgbClr val="3A4998"/>
                </a:solidFill>
                <a:latin typeface="Cambria" panose="02040503050406030204" pitchFamily="18" charset="0"/>
              </a:rPr>
              <a:t>Testing</a:t>
            </a:r>
          </a:p>
          <a:p>
            <a:r>
              <a:rPr lang="en-US" altLang="zh-CN" dirty="0" smtClean="0">
                <a:solidFill>
                  <a:srgbClr val="12357C"/>
                </a:solidFill>
                <a:latin typeface="Cambria" panose="02040503050406030204" pitchFamily="18" charset="0"/>
              </a:rPr>
              <a:t>Week 14:</a:t>
            </a:r>
            <a:r>
              <a:rPr lang="en-US" altLang="zh-CN" dirty="0">
                <a:solidFill>
                  <a:srgbClr val="12357C"/>
                </a:solidFill>
                <a:latin typeface="Cambria" panose="02040503050406030204" pitchFamily="18" charset="0"/>
              </a:rPr>
              <a:t>	Integration Testing and System Testing 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Week 14:  	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Usability Testing and Accessibility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15: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	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Software Quality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16:	Review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230973"/>
            <a:ext cx="6705600" cy="838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16 Weeks Plan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600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49237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To be continued…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sz="3600" dirty="0" smtClean="0">
                <a:latin typeface="Cambria" panose="02040503050406030204" pitchFamily="18" charset="0"/>
              </a:rPr>
              <a:t>See you next week</a:t>
            </a:r>
            <a:endParaRPr lang="zh-CN" altLang="en-US" sz="3600" dirty="0" smtClean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2590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ctr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400" dirty="0" smtClean="0">
                <a:latin typeface="Cambria" panose="02040503050406030204" pitchFamily="18" charset="0"/>
              </a:rPr>
              <a:t>Topics in Testing Software</a:t>
            </a:r>
          </a:p>
          <a:p>
            <a:r>
              <a:rPr lang="en-US" altLang="zh-CN" sz="4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Usability</a:t>
            </a:r>
            <a:endParaRPr lang="en-US" altLang="zh-CN" sz="44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39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1219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3200" dirty="0" smtClean="0">
                <a:latin typeface="Cambria" panose="02040503050406030204" pitchFamily="18" charset="0"/>
              </a:rPr>
              <a:t>Software Usability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2362200"/>
            <a:ext cx="8077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300" dirty="0" smtClean="0">
                <a:latin typeface="Cambria" panose="02040503050406030204" pitchFamily="18" charset="0"/>
              </a:rPr>
              <a:t>Eventually a person will interact with a software system.</a:t>
            </a:r>
          </a:p>
          <a:p>
            <a:pPr>
              <a:lnSpc>
                <a:spcPct val="90000"/>
              </a:lnSpc>
            </a:pPr>
            <a:r>
              <a:rPr lang="en-US" altLang="zh-CN" sz="23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Software usability</a:t>
            </a:r>
            <a:r>
              <a:rPr lang="en-US" altLang="zh-CN" sz="23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300" dirty="0" smtClean="0">
                <a:latin typeface="Cambria" panose="02040503050406030204" pitchFamily="18" charset="0"/>
              </a:rPr>
              <a:t>is how:</a:t>
            </a:r>
          </a:p>
          <a:p>
            <a:pPr lvl="1">
              <a:lnSpc>
                <a:spcPct val="90000"/>
              </a:lnSpc>
            </a:pPr>
            <a:r>
              <a:rPr lang="en-US" altLang="zh-CN" sz="23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appropriate</a:t>
            </a:r>
          </a:p>
          <a:p>
            <a:pPr lvl="1">
              <a:lnSpc>
                <a:spcPct val="90000"/>
              </a:lnSpc>
            </a:pPr>
            <a:r>
              <a:rPr lang="en-US" altLang="zh-CN" sz="23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functional</a:t>
            </a:r>
          </a:p>
          <a:p>
            <a:pPr lvl="1">
              <a:lnSpc>
                <a:spcPct val="90000"/>
              </a:lnSpc>
            </a:pPr>
            <a:r>
              <a:rPr lang="en-US" altLang="zh-CN" sz="23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effective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300" dirty="0" smtClean="0">
                <a:latin typeface="Cambria" panose="02040503050406030204" pitchFamily="18" charset="0"/>
              </a:rPr>
              <a:t>that interaction is.</a:t>
            </a:r>
          </a:p>
          <a:p>
            <a:pPr>
              <a:lnSpc>
                <a:spcPct val="90000"/>
              </a:lnSpc>
            </a:pPr>
            <a:r>
              <a:rPr lang="en-US" altLang="zh-CN" sz="23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Ergonomics</a:t>
            </a:r>
            <a:r>
              <a:rPr lang="en-US" altLang="zh-CN" sz="2300" dirty="0" smtClean="0">
                <a:latin typeface="Cambria" panose="02040503050406030204" pitchFamily="18" charset="0"/>
              </a:rPr>
              <a:t> is the science of designing everyday things so that they are easy and functional to use.</a:t>
            </a:r>
            <a:endParaRPr lang="en-US" altLang="zh-CN" sz="2300" dirty="0">
              <a:latin typeface="Cambria" panose="020405030504060302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92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4800" y="1257769"/>
            <a:ext cx="876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3200" dirty="0" smtClean="0">
                <a:latin typeface="Cambria" panose="02040503050406030204" pitchFamily="18" charset="0"/>
              </a:rPr>
              <a:t>Important traits </a:t>
            </a:r>
            <a:r>
              <a:rPr lang="en-US" altLang="zh-CN" sz="3200" dirty="0">
                <a:latin typeface="Cambria" panose="02040503050406030204" pitchFamily="18" charset="0"/>
              </a:rPr>
              <a:t>of a good </a:t>
            </a:r>
            <a:r>
              <a:rPr lang="en-US" altLang="zh-CN" sz="3200" dirty="0" smtClean="0">
                <a:latin typeface="Cambria" panose="02040503050406030204" pitchFamily="18" charset="0"/>
              </a:rPr>
              <a:t>UI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3400" y="2209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solidFill>
                  <a:srgbClr val="12357C"/>
                </a:solidFill>
                <a:latin typeface="Cambria" panose="02040503050406030204" pitchFamily="18" charset="0"/>
              </a:rPr>
              <a:t>Follows standards and guidelines</a:t>
            </a:r>
          </a:p>
          <a:p>
            <a:r>
              <a:rPr lang="en-US" altLang="zh-CN" sz="2400" dirty="0" smtClean="0">
                <a:solidFill>
                  <a:srgbClr val="12357C"/>
                </a:solidFill>
                <a:latin typeface="Cambria" panose="02040503050406030204" pitchFamily="18" charset="0"/>
              </a:rPr>
              <a:t>Intuitive</a:t>
            </a:r>
          </a:p>
          <a:p>
            <a:r>
              <a:rPr lang="en-US" altLang="zh-CN" sz="2400" dirty="0" smtClean="0">
                <a:solidFill>
                  <a:srgbClr val="12357C"/>
                </a:solidFill>
                <a:latin typeface="Cambria" panose="02040503050406030204" pitchFamily="18" charset="0"/>
              </a:rPr>
              <a:t>Consistent</a:t>
            </a:r>
          </a:p>
          <a:p>
            <a:r>
              <a:rPr lang="en-US" altLang="zh-CN" sz="2400" dirty="0" smtClean="0">
                <a:solidFill>
                  <a:srgbClr val="12357C"/>
                </a:solidFill>
                <a:latin typeface="Cambria" panose="02040503050406030204" pitchFamily="18" charset="0"/>
              </a:rPr>
              <a:t>Flexible</a:t>
            </a:r>
          </a:p>
          <a:p>
            <a:r>
              <a:rPr lang="en-US" altLang="zh-CN" sz="2400" dirty="0" smtClean="0">
                <a:solidFill>
                  <a:srgbClr val="12357C"/>
                </a:solidFill>
                <a:latin typeface="Cambria" panose="02040503050406030204" pitchFamily="18" charset="0"/>
              </a:rPr>
              <a:t>Comfortable</a:t>
            </a:r>
          </a:p>
          <a:p>
            <a:r>
              <a:rPr lang="en-US" altLang="zh-CN" sz="2400" dirty="0" smtClean="0">
                <a:solidFill>
                  <a:srgbClr val="12357C"/>
                </a:solidFill>
                <a:latin typeface="Cambria" panose="02040503050406030204" pitchFamily="18" charset="0"/>
              </a:rPr>
              <a:t>Correct</a:t>
            </a:r>
          </a:p>
          <a:p>
            <a:r>
              <a:rPr lang="en-US" altLang="zh-CN" sz="2400" dirty="0" smtClean="0">
                <a:solidFill>
                  <a:srgbClr val="12357C"/>
                </a:solidFill>
                <a:latin typeface="Cambria" panose="02040503050406030204" pitchFamily="18" charset="0"/>
              </a:rPr>
              <a:t>Useful</a:t>
            </a:r>
            <a:endParaRPr lang="en-US" altLang="zh-CN" sz="2400" dirty="0">
              <a:solidFill>
                <a:srgbClr val="12357C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25" y="3010369"/>
            <a:ext cx="2619375" cy="247849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2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066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3200" dirty="0" smtClean="0">
                <a:latin typeface="Cambria" panose="02040503050406030204" pitchFamily="18" charset="0"/>
              </a:rPr>
              <a:t>Follows UI </a:t>
            </a:r>
            <a:br>
              <a:rPr lang="en-US" altLang="zh-CN" sz="3200" dirty="0" smtClean="0">
                <a:latin typeface="Cambria" panose="02040503050406030204" pitchFamily="18" charset="0"/>
              </a:rPr>
            </a:br>
            <a:r>
              <a:rPr lang="en-US" altLang="zh-CN" sz="3200" dirty="0" smtClean="0">
                <a:latin typeface="Cambria" panose="02040503050406030204" pitchFamily="18" charset="0"/>
              </a:rPr>
              <a:t>standards and guidelines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2286000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Macintosh Human Interface Guidelines</a:t>
            </a:r>
          </a:p>
          <a:p>
            <a:pPr lvl="1">
              <a:lnSpc>
                <a:spcPct val="90000"/>
              </a:lnSpc>
            </a:pPr>
            <a:r>
              <a:rPr lang="en-US" altLang="zh-CN" sz="1400" dirty="0" smtClean="0">
                <a:latin typeface="Cambria" panose="02040503050406030204" pitchFamily="18" charset="0"/>
              </a:rPr>
              <a:t>http://developer.apple.com/documentation/UserExperience/Conceptual/OSXHIGuidelines/XHIGIntro/chapter_1_section_1.html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Microsoft Windows User Experience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latin typeface="Cambria" panose="02040503050406030204" pitchFamily="18" charset="0"/>
              </a:rPr>
              <a:t>http://msdn2.microsoft.com/en-us/library/aa511258.aspx</a:t>
            </a:r>
            <a:endParaRPr lang="en-US" altLang="zh-CN" sz="2000" dirty="0" smtClean="0">
              <a:latin typeface="Cambria" panose="020405030504060302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These guides detail how software that runs on each platform should </a:t>
            </a:r>
            <a:r>
              <a:rPr lang="en-US" altLang="zh-CN" sz="24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look</a:t>
            </a:r>
            <a:r>
              <a:rPr lang="en-US" altLang="zh-CN" sz="2400" i="1" dirty="0" smtClean="0">
                <a:latin typeface="Cambria" panose="02040503050406030204" pitchFamily="18" charset="0"/>
              </a:rPr>
              <a:t> and </a:t>
            </a:r>
            <a:r>
              <a:rPr lang="en-US" altLang="zh-CN" sz="24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feel</a:t>
            </a:r>
            <a:r>
              <a:rPr lang="en-US" altLang="zh-CN" sz="2400" dirty="0" smtClean="0">
                <a:latin typeface="Cambria" panose="02040503050406030204" pitchFamily="18" charset="0"/>
              </a:rPr>
              <a:t> to the user.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When should a check box be used instead of a button?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When is it proper to use information, warning, or critical messages?</a:t>
            </a:r>
            <a:endParaRPr lang="en-US" altLang="zh-CN" sz="2000" dirty="0">
              <a:latin typeface="Cambria" panose="020405030504060302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95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143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3200" dirty="0" smtClean="0">
                <a:latin typeface="Cambria" panose="02040503050406030204" pitchFamily="18" charset="0"/>
              </a:rPr>
              <a:t>Follows UI standards and guidelines (cont’d)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2362200"/>
            <a:ext cx="8001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The standards guidelines for a platform should be treated as an 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addendum</a:t>
            </a:r>
            <a:r>
              <a:rPr lang="en-US" altLang="zh-CN" sz="2400" dirty="0" smtClean="0">
                <a:latin typeface="Cambria" panose="02040503050406030204" pitchFamily="18" charset="0"/>
              </a:rPr>
              <a:t> to the product specification.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Test cases should be created based on the standards guidelines in addition to the test case created from the product’s specification.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Cambria" panose="02040503050406030204" pitchFamily="18" charset="0"/>
              </a:rPr>
              <a:t>If the development platform does not have a standard, the design team must create usability standards for the software itself.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latin typeface="Cambria" panose="020405030504060302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72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09600" y="11430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3200" dirty="0" smtClean="0">
                <a:latin typeface="Cambria" panose="02040503050406030204" pitchFamily="18" charset="0"/>
              </a:rPr>
              <a:t>Intuitive UI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305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Is the UI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clean</a:t>
            </a:r>
            <a:r>
              <a:rPr lang="en-US" altLang="zh-CN" dirty="0" smtClean="0">
                <a:latin typeface="Cambria" panose="02040503050406030204" pitchFamily="18" charset="0"/>
              </a:rPr>
              <a:t>,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unobtrusive</a:t>
            </a:r>
            <a:r>
              <a:rPr lang="en-US" altLang="zh-CN" dirty="0" smtClean="0">
                <a:latin typeface="Cambria" panose="02040503050406030204" pitchFamily="18" charset="0"/>
              </a:rPr>
              <a:t>, not busy?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Are responses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obvious</a:t>
            </a:r>
            <a:r>
              <a:rPr lang="en-US" altLang="zh-CN" dirty="0" smtClean="0">
                <a:latin typeface="Cambria" panose="02040503050406030204" pitchFamily="18" charset="0"/>
              </a:rPr>
              <a:t> and there when you expect them?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Is the UI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organized</a:t>
            </a:r>
            <a:r>
              <a:rPr lang="en-US" altLang="zh-CN" dirty="0" smtClean="0">
                <a:latin typeface="Cambria" panose="02040503050406030204" pitchFamily="18" charset="0"/>
              </a:rPr>
              <a:t> and laid out well?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Are the inputs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acknowledged</a:t>
            </a:r>
            <a:r>
              <a:rPr lang="en-US" altLang="zh-CN" dirty="0" smtClean="0">
                <a:latin typeface="Cambria" panose="02040503050406030204" pitchFamily="18" charset="0"/>
              </a:rPr>
              <a:t>?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Do the menus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go too deep</a:t>
            </a:r>
            <a:r>
              <a:rPr lang="en-US" altLang="zh-CN" dirty="0" smtClean="0">
                <a:latin typeface="Cambria" panose="02040503050406030204" pitchFamily="18" charset="0"/>
              </a:rPr>
              <a:t>?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Is there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excessive functionality</a:t>
            </a:r>
            <a:r>
              <a:rPr lang="en-US" altLang="zh-CN" dirty="0" smtClean="0">
                <a:latin typeface="Cambria" panose="02040503050406030204" pitchFamily="18" charset="0"/>
              </a:rPr>
              <a:t>?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Is there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information overload</a:t>
            </a:r>
            <a:r>
              <a:rPr lang="en-US" altLang="zh-CN" dirty="0" smtClean="0">
                <a:latin typeface="Cambria" panose="02040503050406030204" pitchFamily="18" charset="0"/>
              </a:rPr>
              <a:t>?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Does the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help system </a:t>
            </a:r>
            <a:r>
              <a:rPr lang="en-US" altLang="zh-CN" dirty="0" smtClean="0">
                <a:latin typeface="Cambria" panose="02040503050406030204" pitchFamily="18" charset="0"/>
              </a:rPr>
              <a:t>really help the user?</a:t>
            </a:r>
          </a:p>
          <a:p>
            <a:pPr>
              <a:lnSpc>
                <a:spcPct val="90000"/>
              </a:lnSpc>
            </a:pPr>
            <a:endParaRPr lang="en-US" altLang="zh-CN" dirty="0" smtClean="0">
              <a:latin typeface="Cambria" panose="02040503050406030204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90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066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3200" dirty="0" smtClean="0">
                <a:latin typeface="Cambria" panose="02040503050406030204" pitchFamily="18" charset="0"/>
              </a:rPr>
              <a:t>Consistent UI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1740795"/>
            <a:ext cx="8534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latin typeface="Cambria" panose="02040503050406030204" pitchFamily="18" charset="0"/>
              </a:rPr>
              <a:t>Shortcut keys and menu selections</a:t>
            </a:r>
          </a:p>
          <a:p>
            <a:pPr lvl="1"/>
            <a:r>
              <a:rPr lang="en-US" altLang="zh-CN" sz="2000" dirty="0" smtClean="0">
                <a:latin typeface="Cambria" panose="02040503050406030204" pitchFamily="18" charset="0"/>
              </a:rPr>
              <a:t>F1 should always get you Help in MS Windows.</a:t>
            </a:r>
          </a:p>
          <a:p>
            <a:pPr lvl="1"/>
            <a:r>
              <a:rPr lang="en-US" altLang="zh-CN" sz="2000" dirty="0" smtClean="0">
                <a:latin typeface="Cambria" panose="02040503050406030204" pitchFamily="18" charset="0"/>
              </a:rPr>
              <a:t>Different UI paths should have the same F key to execute a feature.</a:t>
            </a:r>
          </a:p>
          <a:p>
            <a:r>
              <a:rPr lang="en-US" altLang="zh-CN" sz="2400" dirty="0" smtClean="0">
                <a:latin typeface="Cambria" panose="02040503050406030204" pitchFamily="18" charset="0"/>
              </a:rPr>
              <a:t>Terminology and naming</a:t>
            </a:r>
          </a:p>
          <a:p>
            <a:pPr lvl="1"/>
            <a:r>
              <a:rPr lang="en-US" altLang="zh-CN" sz="2000" dirty="0" smtClean="0">
                <a:latin typeface="Cambria" panose="02040503050406030204" pitchFamily="18" charset="0"/>
              </a:rPr>
              <a:t>Is Find sometimes called Search?</a:t>
            </a:r>
          </a:p>
          <a:p>
            <a:r>
              <a:rPr lang="en-US" altLang="zh-CN" sz="2400" dirty="0" smtClean="0">
                <a:latin typeface="Cambria" panose="02040503050406030204" pitchFamily="18" charset="0"/>
              </a:rPr>
              <a:t>Audience</a:t>
            </a:r>
          </a:p>
          <a:p>
            <a:pPr lvl="1"/>
            <a:r>
              <a:rPr lang="en-US" altLang="zh-CN" sz="2000" dirty="0" smtClean="0">
                <a:latin typeface="Cambria" panose="02040503050406030204" pitchFamily="18" charset="0"/>
              </a:rPr>
              <a:t>Consider the success of the UI of the car and ATM.</a:t>
            </a:r>
          </a:p>
          <a:p>
            <a:r>
              <a:rPr lang="en-US" altLang="zh-CN" sz="2400" dirty="0" smtClean="0">
                <a:latin typeface="Cambria" panose="02040503050406030204" pitchFamily="18" charset="0"/>
              </a:rPr>
              <a:t>Placement of buttons such as OK and Cancel</a:t>
            </a:r>
          </a:p>
          <a:p>
            <a:pPr lvl="1"/>
            <a:r>
              <a:rPr lang="en-US" altLang="zh-CN" sz="2000" dirty="0" smtClean="0">
                <a:latin typeface="Cambria" panose="02040503050406030204" pitchFamily="18" charset="0"/>
              </a:rPr>
              <a:t>In Mac OS, the OK button is always on the right.</a:t>
            </a:r>
          </a:p>
          <a:p>
            <a:pPr lvl="1"/>
            <a:r>
              <a:rPr lang="en-US" altLang="zh-CN" sz="2000" dirty="0" smtClean="0">
                <a:latin typeface="Cambria" panose="02040503050406030204" pitchFamily="18" charset="0"/>
              </a:rPr>
              <a:t>In MS Windows the, the OK button is on the left and Cancel is on the right.</a:t>
            </a:r>
            <a:endParaRPr lang="en-US" altLang="zh-CN" sz="2000" dirty="0">
              <a:latin typeface="Cambria" panose="020405030504060302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49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20070815模板</Template>
  <TotalTime>17919</TotalTime>
  <Words>1023</Words>
  <Application>Microsoft Office PowerPoint</Application>
  <PresentationFormat>全屏显示(4:3)</PresentationFormat>
  <Paragraphs>150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黑体</vt:lpstr>
      <vt:lpstr>华文新魏</vt:lpstr>
      <vt:lpstr>宋体</vt:lpstr>
      <vt:lpstr>Arial</vt:lpstr>
      <vt:lpstr>Cambria</vt:lpstr>
      <vt:lpstr>1_自定义设计方案</vt:lpstr>
      <vt:lpstr>Software Testing and Quality Assurance</vt:lpstr>
      <vt:lpstr>16 Weeks Plan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System Testing</vt:lpstr>
      <vt:lpstr>To be continued… See you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ShoppingCHE</dc:creator>
  <cp:lastModifiedBy>Liu haiming</cp:lastModifiedBy>
  <cp:revision>2786</cp:revision>
  <cp:lastPrinted>1601-01-01T00:00:00Z</cp:lastPrinted>
  <dcterms:created xsi:type="dcterms:W3CDTF">1601-01-01T00:00:00Z</dcterms:created>
  <dcterms:modified xsi:type="dcterms:W3CDTF">2022-11-29T14:03:52Z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