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398" r:id="rId3"/>
    <p:sldId id="578" r:id="rId4"/>
    <p:sldId id="622" r:id="rId5"/>
    <p:sldId id="663" r:id="rId6"/>
    <p:sldId id="660" r:id="rId7"/>
    <p:sldId id="661" r:id="rId8"/>
    <p:sldId id="662" r:id="rId9"/>
    <p:sldId id="664" r:id="rId10"/>
    <p:sldId id="703" r:id="rId11"/>
    <p:sldId id="665" r:id="rId12"/>
    <p:sldId id="666" r:id="rId13"/>
    <p:sldId id="670" r:id="rId14"/>
    <p:sldId id="671" r:id="rId15"/>
    <p:sldId id="672" r:id="rId16"/>
    <p:sldId id="673" r:id="rId17"/>
    <p:sldId id="674" r:id="rId18"/>
    <p:sldId id="709" r:id="rId19"/>
    <p:sldId id="677" r:id="rId20"/>
    <p:sldId id="678" r:id="rId21"/>
    <p:sldId id="623" r:id="rId22"/>
    <p:sldId id="679" r:id="rId23"/>
    <p:sldId id="687" r:id="rId24"/>
    <p:sldId id="686" r:id="rId25"/>
    <p:sldId id="691" r:id="rId26"/>
    <p:sldId id="688" r:id="rId27"/>
    <p:sldId id="692" r:id="rId28"/>
    <p:sldId id="694" r:id="rId29"/>
    <p:sldId id="704" r:id="rId30"/>
    <p:sldId id="689" r:id="rId31"/>
    <p:sldId id="705" r:id="rId32"/>
    <p:sldId id="706" r:id="rId33"/>
    <p:sldId id="695" r:id="rId34"/>
    <p:sldId id="707" r:id="rId35"/>
    <p:sldId id="710" r:id="rId36"/>
    <p:sldId id="700" r:id="rId37"/>
    <p:sldId id="708" r:id="rId38"/>
    <p:sldId id="702" r:id="rId39"/>
    <p:sldId id="701" r:id="rId40"/>
  </p:sldIdLst>
  <p:sldSz cx="6858000" cy="5143500"/>
  <p:notesSz cx="6858000" cy="9144000"/>
  <p:embeddedFontLst>
    <p:embeddedFont>
      <p:font typeface="Lato" panose="020F0502020204030203" pitchFamily="34" charset="0"/>
      <p:regular r:id="rId42"/>
      <p:bold r:id="rId43"/>
      <p:italic r:id="rId44"/>
      <p:boldItalic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Verdana" panose="020B0604030504040204" pitchFamily="34" charset="0"/>
      <p:regular r:id="rId50"/>
      <p:bold r:id="rId51"/>
      <p:italic r:id="rId52"/>
      <p:boldItalic r:id="rId53"/>
    </p:embeddedFont>
    <p:embeddedFont>
      <p:font typeface="微软雅黑" panose="020B0503020204020204" pitchFamily="34" charset="-122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27" autoAdjust="0"/>
  </p:normalViewPr>
  <p:slideViewPr>
    <p:cSldViewPr snapToGrid="0">
      <p:cViewPr varScale="1">
        <p:scale>
          <a:sx n="68" d="100"/>
          <a:sy n="68" d="100"/>
        </p:scale>
        <p:origin x="172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9477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9477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19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Because sometimes, two different classes have the same name of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69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419763" y="205970"/>
            <a:ext cx="1643700" cy="12327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495"/>
            <a:ext cx="3865279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52863" y="1578400"/>
            <a:ext cx="3763125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812963" y="3924925"/>
            <a:ext cx="26030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73127" y="1567550"/>
            <a:ext cx="527917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973125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3699916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2849175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973127" y="1972550"/>
            <a:ext cx="2849175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304800" y="0"/>
            <a:ext cx="35532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17888" y="866775"/>
            <a:ext cx="344025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973127" y="1658325"/>
            <a:ext cx="2277225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973127" y="3538000"/>
            <a:ext cx="22772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3486150" y="1696600"/>
            <a:ext cx="27576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7"/>
            <a:ext cx="524194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09544" y="4305375"/>
            <a:ext cx="5202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892" lvl="0" indent="-1714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304800" y="5"/>
            <a:ext cx="35532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617888" y="1284675"/>
            <a:ext cx="3582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617888" y="2643124"/>
            <a:ext cx="3582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52863" y="1826738"/>
            <a:ext cx="3763125" cy="118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Program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</a:t>
            </a:r>
            <a:r>
              <a:rPr lang="e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Design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64893" y="3567680"/>
            <a:ext cx="2603025" cy="379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sz="2000" dirty="0"/>
              <a:t>Session #</a:t>
            </a:r>
            <a:r>
              <a:rPr lang="en-US" altLang="zh-CN" sz="2000" dirty="0"/>
              <a:t>12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5898" y="1248803"/>
            <a:ext cx="6410928" cy="2911200"/>
          </a:xfrm>
        </p:spPr>
        <p:txBody>
          <a:bodyPr/>
          <a:lstStyle/>
          <a:p>
            <a:r>
              <a:rPr lang="en-US" altLang="zh-CN" sz="2000" dirty="0"/>
              <a:t>1. Initializing Contained Objects:</a:t>
            </a:r>
          </a:p>
          <a:p>
            <a:pPr marL="109535" indent="0">
              <a:buNone/>
            </a:pPr>
            <a:r>
              <a:rPr lang="en-US" altLang="zh-CN" sz="2000" dirty="0"/>
              <a:t>     - Constructors use the member name to initialize</a:t>
            </a:r>
          </a:p>
          <a:p>
            <a:pPr marL="109535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For example:</a:t>
            </a:r>
          </a:p>
          <a:p>
            <a:r>
              <a:rPr lang="en-US" altLang="zh-CN" sz="2000" dirty="0"/>
              <a:t>Student(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double * </a:t>
            </a:r>
            <a:r>
              <a:rPr lang="en-US" altLang="zh-CN" sz="2000" dirty="0" err="1"/>
              <a:t>pd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</a:t>
            </a:r>
          </a:p>
          <a:p>
            <a:pPr marL="109535" indent="0">
              <a:buNone/>
            </a:pPr>
            <a:r>
              <a:rPr lang="en-US" altLang="zh-CN" sz="2000" dirty="0"/>
              <a:t>                        : </a:t>
            </a:r>
            <a:r>
              <a:rPr lang="en-US" altLang="zh-CN" sz="2000" dirty="0">
                <a:solidFill>
                  <a:srgbClr val="00B050"/>
                </a:solidFill>
              </a:rPr>
              <a:t>name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), </a:t>
            </a:r>
            <a:r>
              <a:rPr lang="en-US" altLang="zh-CN" sz="2000" dirty="0">
                <a:solidFill>
                  <a:srgbClr val="00B050"/>
                </a:solidFill>
              </a:rPr>
              <a:t>scores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pd</a:t>
            </a:r>
            <a:r>
              <a:rPr lang="en-US" altLang="zh-CN" sz="2000" dirty="0"/>
              <a:t>, n) {    }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Classes with member objects:</a:t>
            </a:r>
            <a:br>
              <a:rPr lang="en-US" altLang="zh-CN" sz="2400" dirty="0"/>
            </a:br>
            <a:r>
              <a:rPr lang="en-US" altLang="zh-CN" sz="2000" dirty="0"/>
              <a:t>The Student Class Design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371051" y="3760666"/>
            <a:ext cx="6220621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NOTE 2: </a:t>
            </a:r>
            <a:r>
              <a:rPr lang="en-US" altLang="zh-CN" sz="1800" dirty="0">
                <a:solidFill>
                  <a:schemeClr val="tx1"/>
                </a:solidFill>
              </a:rPr>
              <a:t>The items are initialized in the order in which they were declared, not in the order in which they appear in the initializer list.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23947" y="823134"/>
            <a:ext cx="2965354" cy="2146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Student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string name; 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</a:t>
            </a:r>
            <a:r>
              <a:rPr lang="en-US" altLang="zh-CN" sz="1800" dirty="0" err="1">
                <a:solidFill>
                  <a:schemeClr val="tx1"/>
                </a:solidFill>
              </a:rPr>
              <a:t>valarray</a:t>
            </a:r>
            <a:r>
              <a:rPr lang="en-US" altLang="zh-CN" sz="1800" dirty="0">
                <a:solidFill>
                  <a:schemeClr val="tx1"/>
                </a:solidFill>
              </a:rPr>
              <a:t>&lt;double&gt; scores; 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...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7145" y="1765739"/>
            <a:ext cx="2729681" cy="589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722332" y="1166970"/>
            <a:ext cx="2066969" cy="50233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Initialized in the declaration order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/>
              <a:t>2. Using an Interface for a Contained Object: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Classes with member objects:</a:t>
            </a:r>
            <a:br>
              <a:rPr lang="en-US" altLang="zh-CN" sz="2400" dirty="0"/>
            </a:br>
            <a:r>
              <a:rPr lang="en-US" altLang="zh-CN" sz="2000" dirty="0"/>
              <a:t>The Student Class Design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1064876" y="1857578"/>
            <a:ext cx="4697420" cy="242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double Student::</a:t>
            </a:r>
            <a:r>
              <a:rPr lang="en-US" altLang="zh-CN" sz="1800" b="1" dirty="0">
                <a:solidFill>
                  <a:srgbClr val="00B0F0"/>
                </a:solidFill>
              </a:rPr>
              <a:t>Average()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if (</a:t>
            </a:r>
            <a:r>
              <a:rPr lang="en-US" altLang="zh-CN" sz="1800" dirty="0" err="1">
                <a:solidFill>
                  <a:srgbClr val="FF0000"/>
                </a:solidFill>
              </a:rPr>
              <a:t>scores</a:t>
            </a:r>
            <a:r>
              <a:rPr lang="en-US" altLang="zh-CN" sz="1800" dirty="0" err="1">
                <a:solidFill>
                  <a:srgbClr val="00B050"/>
                </a:solidFill>
              </a:rPr>
              <a:t>.size</a:t>
            </a:r>
            <a:r>
              <a:rPr lang="en-US" altLang="zh-CN" sz="1800" dirty="0">
                <a:solidFill>
                  <a:srgbClr val="00B050"/>
                </a:solidFill>
              </a:rPr>
              <a:t>()</a:t>
            </a:r>
            <a:r>
              <a:rPr lang="en-US" altLang="zh-CN" sz="1800" dirty="0">
                <a:solidFill>
                  <a:schemeClr val="tx1"/>
                </a:solidFill>
              </a:rPr>
              <a:t> &gt; 0)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  return </a:t>
            </a:r>
            <a:r>
              <a:rPr lang="en-US" altLang="zh-CN" sz="1800" dirty="0" err="1">
                <a:solidFill>
                  <a:srgbClr val="FF0000"/>
                </a:solidFill>
              </a:rPr>
              <a:t>scores</a:t>
            </a:r>
            <a:r>
              <a:rPr lang="en-US" altLang="zh-CN" sz="1800" dirty="0" err="1">
                <a:solidFill>
                  <a:srgbClr val="00B050"/>
                </a:solidFill>
              </a:rPr>
              <a:t>.sum</a:t>
            </a:r>
            <a:r>
              <a:rPr lang="en-US" altLang="zh-CN" sz="1800" dirty="0">
                <a:solidFill>
                  <a:srgbClr val="00B050"/>
                </a:solidFill>
              </a:rPr>
              <a:t>()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err="1">
                <a:solidFill>
                  <a:srgbClr val="FF0000"/>
                </a:solidFill>
              </a:rPr>
              <a:t>scores</a:t>
            </a:r>
            <a:r>
              <a:rPr lang="en-US" altLang="zh-CN" sz="1800" dirty="0" err="1">
                <a:solidFill>
                  <a:srgbClr val="00B050"/>
                </a:solidFill>
              </a:rPr>
              <a:t>.size</a:t>
            </a:r>
            <a:r>
              <a:rPr lang="en-US" altLang="zh-CN" sz="1800" dirty="0">
                <a:solidFill>
                  <a:srgbClr val="00B050"/>
                </a:solidFill>
              </a:rPr>
              <a:t>()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else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  return 0;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40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/>
              <a:t>With private inheritance, public and protected members of the base class become private members of the derived class.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This means they can only be used inside the member functions of the derived class.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B050"/>
                </a:solidFill>
              </a:rPr>
              <a:t>Private inheritance </a:t>
            </a:r>
            <a:r>
              <a:rPr lang="en-US" altLang="zh-CN" sz="2000" dirty="0">
                <a:solidFill>
                  <a:schemeClr val="bg1"/>
                </a:solidFill>
              </a:rPr>
              <a:t>represents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00B0F0"/>
                </a:solidFill>
              </a:rPr>
              <a:t>has-a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relations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Private Inheritance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54679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Private Inheritance:</a:t>
            </a:r>
            <a:br>
              <a:rPr lang="en-US" altLang="zh-CN" sz="2400" dirty="0"/>
            </a:br>
            <a:r>
              <a:rPr lang="en-US" altLang="zh-CN" dirty="0"/>
              <a:t>The Student Class Design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84205" y="972762"/>
            <a:ext cx="6143173" cy="166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Student </a:t>
            </a:r>
            <a:r>
              <a:rPr lang="en-US" altLang="zh-CN" sz="1800" dirty="0">
                <a:solidFill>
                  <a:srgbClr val="FF0000"/>
                </a:solidFill>
              </a:rPr>
              <a:t>: </a:t>
            </a:r>
            <a:r>
              <a:rPr lang="en-US" altLang="zh-CN" sz="1800" b="1" dirty="0">
                <a:solidFill>
                  <a:srgbClr val="FF0000"/>
                </a:solidFill>
              </a:rPr>
              <a:t>private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string</a:t>
            </a:r>
            <a:r>
              <a:rPr lang="en-US" altLang="zh-CN" sz="1800" dirty="0">
                <a:solidFill>
                  <a:srgbClr val="FF0000"/>
                </a:solidFill>
              </a:rPr>
              <a:t>, </a:t>
            </a:r>
            <a:r>
              <a:rPr lang="en-US" altLang="zh-CN" sz="1800" b="1" dirty="0">
                <a:solidFill>
                  <a:srgbClr val="FF0000"/>
                </a:solidFill>
              </a:rPr>
              <a:t>private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valarray</a:t>
            </a:r>
            <a:r>
              <a:rPr lang="en-US" altLang="zh-CN" sz="1800" dirty="0">
                <a:solidFill>
                  <a:schemeClr val="tx1"/>
                </a:solidFill>
              </a:rPr>
              <a:t>&lt;double&gt;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...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108571" y="2782470"/>
            <a:ext cx="6118807" cy="2146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Student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string name; 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</a:t>
            </a:r>
            <a:r>
              <a:rPr lang="en-US" altLang="zh-CN" sz="1800" dirty="0" err="1">
                <a:solidFill>
                  <a:schemeClr val="tx1"/>
                </a:solidFill>
              </a:rPr>
              <a:t>valarray</a:t>
            </a:r>
            <a:r>
              <a:rPr lang="en-US" altLang="zh-CN" sz="1800" dirty="0">
                <a:solidFill>
                  <a:schemeClr val="tx1"/>
                </a:solidFill>
              </a:rPr>
              <a:t>&lt;double&gt; scores; 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...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8718" y="2908883"/>
            <a:ext cx="22427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rgbClr val="00B050"/>
                </a:solidFill>
              </a:rPr>
              <a:t>Containment version</a:t>
            </a:r>
            <a:endParaRPr lang="zh-CN" altLang="en-US" sz="1600" b="1" i="1" dirty="0"/>
          </a:p>
        </p:txBody>
      </p:sp>
      <p:sp>
        <p:nvSpPr>
          <p:cNvPr id="10" name="矩形 9"/>
          <p:cNvSpPr/>
          <p:nvPr/>
        </p:nvSpPr>
        <p:spPr>
          <a:xfrm>
            <a:off x="3255578" y="1464248"/>
            <a:ext cx="2814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rgbClr val="00B050"/>
                </a:solidFill>
              </a:rPr>
              <a:t>Private inheritance version</a:t>
            </a:r>
            <a:endParaRPr lang="zh-CN" altLang="en-US" sz="1600" b="1" i="1" dirty="0"/>
          </a:p>
        </p:txBody>
      </p:sp>
      <p:sp>
        <p:nvSpPr>
          <p:cNvPr id="2" name="矩形 1"/>
          <p:cNvSpPr/>
          <p:nvPr/>
        </p:nvSpPr>
        <p:spPr>
          <a:xfrm>
            <a:off x="2565838" y="1808654"/>
            <a:ext cx="35866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provides two </a:t>
            </a:r>
            <a:r>
              <a:rPr lang="en-US" altLang="zh-CN" sz="1600" b="1" dirty="0">
                <a:solidFill>
                  <a:srgbClr val="00B0F0"/>
                </a:solidFill>
              </a:rPr>
              <a:t>nameless </a:t>
            </a:r>
            <a:r>
              <a:rPr lang="en-US" altLang="zh-CN" sz="1600" b="1" dirty="0" err="1">
                <a:solidFill>
                  <a:srgbClr val="00B0F0"/>
                </a:solidFill>
              </a:rPr>
              <a:t>subobjects</a:t>
            </a:r>
            <a:r>
              <a:rPr lang="en-US" altLang="zh-CN" sz="1600" b="1" dirty="0"/>
              <a:t> as inherited members</a:t>
            </a:r>
            <a:endParaRPr lang="zh-CN" altLang="en-US" sz="1600" b="1" dirty="0"/>
          </a:p>
        </p:txBody>
      </p:sp>
      <p:sp>
        <p:nvSpPr>
          <p:cNvPr id="7" name="矩形 6"/>
          <p:cNvSpPr/>
          <p:nvPr/>
        </p:nvSpPr>
        <p:spPr>
          <a:xfrm>
            <a:off x="2360885" y="3192693"/>
            <a:ext cx="3866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provides two </a:t>
            </a:r>
            <a:r>
              <a:rPr lang="en-US" altLang="zh-CN" sz="1600" b="1" dirty="0">
                <a:solidFill>
                  <a:srgbClr val="00B0F0"/>
                </a:solidFill>
              </a:rPr>
              <a:t>explicitly named objects</a:t>
            </a:r>
            <a:r>
              <a:rPr lang="en-US" altLang="zh-CN" sz="1600" b="1" dirty="0"/>
              <a:t> as members (i.e., name, scores)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8319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1. Initializing Base-Class Components: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- Uses the class name instead of a member name to identify a constructor.</a:t>
            </a:r>
          </a:p>
          <a:p>
            <a:pPr marL="109535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For example: 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Student(</a:t>
            </a:r>
            <a:r>
              <a:rPr lang="en-US" altLang="zh-CN" sz="2000" dirty="0" err="1">
                <a:solidFill>
                  <a:schemeClr val="bg1"/>
                </a:solidFill>
              </a:rPr>
              <a:t>const</a:t>
            </a:r>
            <a:r>
              <a:rPr lang="en-US" altLang="zh-CN" sz="2000" dirty="0">
                <a:solidFill>
                  <a:schemeClr val="bg1"/>
                </a:solidFill>
              </a:rPr>
              <a:t> char * </a:t>
            </a:r>
            <a:r>
              <a:rPr lang="en-US" altLang="zh-CN" sz="2000" dirty="0" err="1">
                <a:solidFill>
                  <a:schemeClr val="bg1"/>
                </a:solidFill>
              </a:rPr>
              <a:t>str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</a:rPr>
              <a:t>const</a:t>
            </a:r>
            <a:r>
              <a:rPr lang="en-US" altLang="zh-CN" sz="2000" dirty="0">
                <a:solidFill>
                  <a:schemeClr val="bg1"/>
                </a:solidFill>
              </a:rPr>
              <a:t> double * </a:t>
            </a:r>
            <a:r>
              <a:rPr lang="en-US" altLang="zh-CN" sz="2000" dirty="0" err="1">
                <a:solidFill>
                  <a:schemeClr val="bg1"/>
                </a:solidFill>
              </a:rPr>
              <a:t>pd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</a:rPr>
              <a:t> n)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       : </a:t>
            </a:r>
            <a:r>
              <a:rPr lang="en-US" altLang="zh-CN" sz="2000" dirty="0">
                <a:solidFill>
                  <a:srgbClr val="00B050"/>
                </a:solidFill>
              </a:rPr>
              <a:t>string</a:t>
            </a:r>
            <a:r>
              <a:rPr lang="en-US" altLang="zh-CN" sz="2000" dirty="0">
                <a:solidFill>
                  <a:schemeClr val="bg1"/>
                </a:solidFill>
              </a:rPr>
              <a:t>(str), </a:t>
            </a:r>
            <a:r>
              <a:rPr lang="en-US" altLang="zh-CN" sz="2000" dirty="0" err="1">
                <a:solidFill>
                  <a:srgbClr val="00B050"/>
                </a:solidFill>
              </a:rPr>
              <a:t>valarray</a:t>
            </a:r>
            <a:r>
              <a:rPr lang="en-US" altLang="zh-CN" sz="2000" dirty="0">
                <a:solidFill>
                  <a:srgbClr val="00B050"/>
                </a:solidFill>
              </a:rPr>
              <a:t>&lt;double&gt;</a:t>
            </a:r>
            <a:r>
              <a:rPr lang="en-US" altLang="zh-CN" sz="2000" dirty="0">
                <a:solidFill>
                  <a:schemeClr val="bg1"/>
                </a:solidFill>
              </a:rPr>
              <a:t>(pd, n) {   }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Private Inheritance:</a:t>
            </a:r>
            <a:br>
              <a:rPr lang="en-US" altLang="zh-CN" sz="2400" dirty="0"/>
            </a:br>
            <a:r>
              <a:rPr lang="en-US" altLang="zh-CN" dirty="0"/>
              <a:t>The Student Class Design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68080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2. Accessing Base-Class Methods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- Access by Base-Class name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Private Inheritance:</a:t>
            </a:r>
            <a:br>
              <a:rPr lang="en-US" altLang="zh-CN" sz="2400" dirty="0"/>
            </a:br>
            <a:r>
              <a:rPr lang="en-US" altLang="zh-CN" dirty="0"/>
              <a:t>The Student Class Design</a:t>
            </a:r>
            <a:endParaRPr sz="17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453366" y="2057399"/>
            <a:ext cx="3335935" cy="3003332"/>
            <a:chOff x="3691949" y="1606972"/>
            <a:chExt cx="3131701" cy="3083269"/>
          </a:xfrm>
        </p:grpSpPr>
        <p:sp>
          <p:nvSpPr>
            <p:cNvPr id="6" name="圆角矩形 5"/>
            <p:cNvSpPr/>
            <p:nvPr/>
          </p:nvSpPr>
          <p:spPr>
            <a:xfrm>
              <a:off x="3691949" y="1606972"/>
              <a:ext cx="3131701" cy="30832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01055" y="1710559"/>
              <a:ext cx="1640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Student object</a:t>
              </a:r>
              <a:endParaRPr lang="zh-CN" altLang="en-US" sz="1800" dirty="0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4473464" y="2284388"/>
              <a:ext cx="1568669" cy="441434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</a:rPr>
                <a:t>String object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流程图: 终止 8"/>
            <p:cNvSpPr/>
            <p:nvPr/>
          </p:nvSpPr>
          <p:spPr>
            <a:xfrm>
              <a:off x="4077527" y="3303391"/>
              <a:ext cx="2479601" cy="602417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rgbClr val="FF0000"/>
                  </a:solidFill>
                </a:rPr>
                <a:t>Valarray</a:t>
              </a:r>
              <a:r>
                <a:rPr lang="en-US" altLang="zh-CN" sz="1600" dirty="0">
                  <a:solidFill>
                    <a:srgbClr val="FF0000"/>
                  </a:solidFill>
                </a:rPr>
                <a:t>&lt;double&gt; object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83611" y="2350411"/>
              <a:ext cx="852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693071" y="3504329"/>
              <a:ext cx="852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654155" y="2755843"/>
              <a:ext cx="1295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B0F0"/>
                  </a:solidFill>
                </a:rPr>
                <a:t>String::</a:t>
              </a:r>
              <a:r>
                <a:rPr lang="en-US" altLang="zh-CN" sz="1600" dirty="0"/>
                <a:t>size()</a:t>
              </a:r>
              <a:endParaRPr lang="zh-CN" altLang="en-US" sz="16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24723" y="3937474"/>
              <a:ext cx="2332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</a:rPr>
                <a:t>Valarray</a:t>
              </a:r>
              <a:r>
                <a:rPr lang="en-US" altLang="zh-CN" sz="1600" b="1" dirty="0">
                  <a:solidFill>
                    <a:srgbClr val="00B0F0"/>
                  </a:solidFill>
                </a:rPr>
                <a:t>&lt;double&gt;::</a:t>
              </a:r>
              <a:r>
                <a:rPr lang="en-US" altLang="zh-CN" sz="1600" dirty="0"/>
                <a:t>sum()</a:t>
              </a:r>
              <a:endParaRPr lang="zh-CN" altLang="en-US" sz="1600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127411" y="2258900"/>
            <a:ext cx="3155797" cy="166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Student </a:t>
            </a:r>
            <a:r>
              <a:rPr lang="en-US" altLang="zh-CN" sz="1800" dirty="0">
                <a:solidFill>
                  <a:srgbClr val="FF0000"/>
                </a:solidFill>
              </a:rPr>
              <a:t>: private </a:t>
            </a:r>
            <a:r>
              <a:rPr lang="en-US" altLang="zh-CN" sz="1800" dirty="0">
                <a:solidFill>
                  <a:srgbClr val="00B0F0"/>
                </a:solidFill>
              </a:rPr>
              <a:t>string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r>
              <a:rPr lang="en-US" altLang="zh-CN" sz="1800" dirty="0">
                <a:solidFill>
                  <a:srgbClr val="FF0000"/>
                </a:solidFill>
              </a:rPr>
              <a:t>private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rgbClr val="00B0F0"/>
                </a:solidFill>
              </a:rPr>
              <a:t>valarray</a:t>
            </a:r>
            <a:r>
              <a:rPr lang="en-US" altLang="zh-CN" sz="1800" dirty="0">
                <a:solidFill>
                  <a:srgbClr val="00B0F0"/>
                </a:solidFill>
              </a:rPr>
              <a:t>&lt;double&gt;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...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6138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226" y="2255356"/>
            <a:ext cx="4665306" cy="252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>
                <a:solidFill>
                  <a:srgbClr val="FF0000"/>
                </a:solidFill>
              </a:rPr>
              <a:t>const</a:t>
            </a:r>
            <a:r>
              <a:rPr lang="en-US" altLang="zh-CN" sz="1800" dirty="0">
                <a:solidFill>
                  <a:srgbClr val="FF0000"/>
                </a:solidFill>
              </a:rPr>
              <a:t> string </a:t>
            </a:r>
            <a:r>
              <a:rPr lang="en-US" altLang="zh-CN" sz="1800" dirty="0">
                <a:solidFill>
                  <a:srgbClr val="00B0F0"/>
                </a:solidFill>
              </a:rPr>
              <a:t>&amp;</a:t>
            </a:r>
            <a:r>
              <a:rPr lang="en-US" altLang="zh-CN" sz="1800" dirty="0">
                <a:solidFill>
                  <a:schemeClr val="tx1"/>
                </a:solidFill>
              </a:rPr>
              <a:t> Student::Name()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return (</a:t>
            </a:r>
            <a:r>
              <a:rPr lang="en-US" altLang="zh-CN" sz="1800" dirty="0" err="1">
                <a:solidFill>
                  <a:srgbClr val="FF0000"/>
                </a:solidFill>
              </a:rPr>
              <a:t>const</a:t>
            </a:r>
            <a:r>
              <a:rPr lang="en-US" altLang="zh-CN" sz="1800" dirty="0">
                <a:solidFill>
                  <a:srgbClr val="FF0000"/>
                </a:solidFill>
              </a:rPr>
              <a:t> string </a:t>
            </a:r>
            <a:r>
              <a:rPr lang="en-US" altLang="zh-CN" sz="1800" dirty="0">
                <a:solidFill>
                  <a:srgbClr val="00B0F0"/>
                </a:solidFill>
              </a:rPr>
              <a:t>&amp;</a:t>
            </a:r>
            <a:r>
              <a:rPr lang="en-US" altLang="zh-CN" sz="1800" dirty="0">
                <a:solidFill>
                  <a:schemeClr val="tx1"/>
                </a:solidFill>
              </a:rPr>
              <a:t>) </a:t>
            </a:r>
            <a:r>
              <a:rPr lang="en-US" altLang="zh-CN" sz="1800" dirty="0">
                <a:solidFill>
                  <a:srgbClr val="00B050"/>
                </a:solidFill>
              </a:rPr>
              <a:t>*this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3. Accessing Base-Class Objects: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- Use a type cast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Private Inheritance:</a:t>
            </a:r>
            <a:br>
              <a:rPr lang="en-US" altLang="zh-CN" sz="2400" dirty="0"/>
            </a:br>
            <a:r>
              <a:rPr lang="en-US" altLang="zh-CN" dirty="0"/>
              <a:t>The Student Class Design</a:t>
            </a:r>
            <a:endParaRPr sz="1700" dirty="0"/>
          </a:p>
        </p:txBody>
      </p:sp>
      <p:sp>
        <p:nvSpPr>
          <p:cNvPr id="2" name="矩形 1"/>
          <p:cNvSpPr/>
          <p:nvPr/>
        </p:nvSpPr>
        <p:spPr>
          <a:xfrm>
            <a:off x="2142656" y="3867615"/>
            <a:ext cx="2716015" cy="58477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marL="109535" indent="0" algn="ctr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Avoid invoking constructor</a:t>
            </a:r>
          </a:p>
          <a:p>
            <a:pPr marL="109535" indent="0" algn="ctr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to create new object </a:t>
            </a:r>
          </a:p>
        </p:txBody>
      </p:sp>
      <p:sp>
        <p:nvSpPr>
          <p:cNvPr id="6" name="下箭头 5"/>
          <p:cNvSpPr/>
          <p:nvPr/>
        </p:nvSpPr>
        <p:spPr>
          <a:xfrm rot="10800000">
            <a:off x="3253195" y="3423182"/>
            <a:ext cx="189904" cy="354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8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590" y="1091148"/>
            <a:ext cx="6317883" cy="29112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Most C++ programmers prefer containment: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(1) Containment is easier to follow, while using inheritance makes the relationship appear more abstract. 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(2) Containment allows you to include more than one </a:t>
            </a:r>
            <a:r>
              <a:rPr lang="en-US" altLang="zh-CN" sz="2000" dirty="0" err="1">
                <a:solidFill>
                  <a:schemeClr val="bg1"/>
                </a:solidFill>
              </a:rPr>
              <a:t>subobject</a:t>
            </a:r>
            <a:r>
              <a:rPr lang="en-US" altLang="zh-CN" sz="2000" dirty="0">
                <a:solidFill>
                  <a:schemeClr val="bg1"/>
                </a:solidFill>
              </a:rPr>
              <a:t> of the same class, while inheritance limits you to a single object.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(3) Inheritance can raise problems, particularly if a class inherits from more than one base class.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Containment vs. Private Inheritance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26362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590" y="1091148"/>
            <a:ext cx="6317883" cy="29112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However, private inheritance does offer features beyond those provided by containment: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(1) Using inheritance makes the new class a derived class, so it can access protected members, while the class with member objects can’t access protected members. 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(2) Redefining member functions is a privilege accorded to a derived class, but not to a containing class.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Containment vs. Private Inheritance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49397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Generally, it is not used.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Protected Inheritance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266466" y="1971578"/>
            <a:ext cx="6420359" cy="1236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Student </a:t>
            </a:r>
            <a:r>
              <a:rPr lang="en-US" altLang="zh-CN" sz="1800" dirty="0">
                <a:solidFill>
                  <a:srgbClr val="FF0000"/>
                </a:solidFill>
              </a:rPr>
              <a:t>: </a:t>
            </a:r>
            <a:r>
              <a:rPr lang="en-US" altLang="zh-CN" sz="1800" b="1" dirty="0">
                <a:solidFill>
                  <a:srgbClr val="FF0000"/>
                </a:solidFill>
              </a:rPr>
              <a:t>protected</a:t>
            </a:r>
            <a:r>
              <a:rPr lang="en-US" altLang="zh-CN" sz="1800" dirty="0">
                <a:solidFill>
                  <a:schemeClr val="tx1"/>
                </a:solidFill>
              </a:rPr>
              <a:t> string</a:t>
            </a:r>
            <a:r>
              <a:rPr lang="en-US" altLang="zh-CN" sz="1800" dirty="0">
                <a:solidFill>
                  <a:srgbClr val="FF0000"/>
                </a:solidFill>
              </a:rPr>
              <a:t>, </a:t>
            </a:r>
            <a:r>
              <a:rPr lang="en-US" altLang="zh-CN" sz="1800" b="1" dirty="0">
                <a:solidFill>
                  <a:srgbClr val="FF0000"/>
                </a:solidFill>
              </a:rPr>
              <a:t>protected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valarray</a:t>
            </a:r>
            <a:r>
              <a:rPr lang="en-US" altLang="zh-CN" sz="1800" dirty="0">
                <a:solidFill>
                  <a:schemeClr val="tx1"/>
                </a:solidFill>
              </a:rPr>
              <a:t>&lt;double&gt;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{...};</a:t>
            </a:r>
          </a:p>
        </p:txBody>
      </p:sp>
    </p:spTree>
    <p:extLst>
      <p:ext uri="{BB962C8B-B14F-4D97-AF65-F5344CB8AC3E}">
        <p14:creationId xmlns:p14="http://schemas.microsoft.com/office/powerpoint/2010/main" val="231141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02261" y="133797"/>
            <a:ext cx="6166552" cy="975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" altLang="zh-CN" sz="3300" dirty="0"/>
              <a:t>#</a:t>
            </a:r>
            <a:r>
              <a:rPr lang="en-US" altLang="zh-CN" sz="3300" dirty="0"/>
              <a:t>12 Reusing Code in C++</a:t>
            </a:r>
            <a:endParaRPr sz="33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02261" y="1109397"/>
            <a:ext cx="6511781" cy="92148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Has-a relationships</a:t>
            </a:r>
          </a:p>
          <a:p>
            <a:pPr marL="0" lvl="0" indent="0">
              <a:buNone/>
            </a:pPr>
            <a:r>
              <a:rPr lang="en-US" altLang="zh-CN" sz="2000" dirty="0"/>
              <a:t>       -Classes with member objects (Containment)</a:t>
            </a:r>
          </a:p>
          <a:p>
            <a:pPr marL="0" lvl="0" indent="0">
              <a:buNone/>
            </a:pPr>
            <a:r>
              <a:rPr lang="en-US" altLang="zh-CN" sz="2000" dirty="0"/>
              <a:t>       -Private inheritance</a:t>
            </a:r>
          </a:p>
          <a:p>
            <a:pPr marL="0" lvl="0" indent="0">
              <a:buNone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Protected inheritance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Multiple inheritance</a:t>
            </a:r>
          </a:p>
          <a:p>
            <a:pPr marL="0" lvl="0" indent="0">
              <a:buNone/>
            </a:pPr>
            <a:r>
              <a:rPr lang="en-US" altLang="zh-CN" sz="2000" dirty="0"/>
              <a:t>       -Virtual base classes</a:t>
            </a:r>
          </a:p>
        </p:txBody>
      </p:sp>
    </p:spTree>
    <p:extLst>
      <p:ext uri="{BB962C8B-B14F-4D97-AF65-F5344CB8AC3E}">
        <p14:creationId xmlns:p14="http://schemas.microsoft.com/office/powerpoint/2010/main" val="399963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Varieties of Inheritance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40930"/>
              </p:ext>
            </p:extLst>
          </p:nvPr>
        </p:nvGraphicFramePr>
        <p:xfrm>
          <a:off x="34465" y="918866"/>
          <a:ext cx="675483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709">
                  <a:extLst>
                    <a:ext uri="{9D8B030D-6E8A-4147-A177-3AD203B41FA5}">
                      <a16:colId xmlns:a16="http://schemas.microsoft.com/office/drawing/2014/main" val="3213080942"/>
                    </a:ext>
                  </a:extLst>
                </a:gridCol>
                <a:gridCol w="1688709">
                  <a:extLst>
                    <a:ext uri="{9D8B030D-6E8A-4147-A177-3AD203B41FA5}">
                      <a16:colId xmlns:a16="http://schemas.microsoft.com/office/drawing/2014/main" val="1069307746"/>
                    </a:ext>
                  </a:extLst>
                </a:gridCol>
                <a:gridCol w="1658978">
                  <a:extLst>
                    <a:ext uri="{9D8B030D-6E8A-4147-A177-3AD203B41FA5}">
                      <a16:colId xmlns:a16="http://schemas.microsoft.com/office/drawing/2014/main" val="4054864321"/>
                    </a:ext>
                  </a:extLst>
                </a:gridCol>
                <a:gridCol w="1718440">
                  <a:extLst>
                    <a:ext uri="{9D8B030D-6E8A-4147-A177-3AD203B41FA5}">
                      <a16:colId xmlns:a16="http://schemas.microsoft.com/office/drawing/2014/main" val="284827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altLang="zh-CN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Public Inheritance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Protected Inheritance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Private Inheritance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1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Public members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become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Public members of the derived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Protected members of the derived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Private members of</a:t>
                      </a:r>
                    </a:p>
                    <a:p>
                      <a:r>
                        <a:rPr lang="en-US" altLang="zh-CN" sz="1600" dirty="0"/>
                        <a:t>the derived class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4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Protected members become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Protected members of the derived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Protected members of the derived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Private members of</a:t>
                      </a:r>
                    </a:p>
                    <a:p>
                      <a:r>
                        <a:rPr lang="en-US" altLang="zh-CN" sz="1600" dirty="0"/>
                        <a:t>the derived class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4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Private members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become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Accessible only through the base-class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Accessible only through the base-class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Accessible only through the base-class interface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20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Implicit </a:t>
                      </a:r>
                    </a:p>
                    <a:p>
                      <a:r>
                        <a:rPr lang="en-US" altLang="zh-CN" sz="1600" dirty="0" err="1">
                          <a:solidFill>
                            <a:srgbClr val="FF0000"/>
                          </a:solidFill>
                        </a:rPr>
                        <a:t>upcasting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Yes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Yes (but only within the derived 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No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3099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0" y="922283"/>
            <a:ext cx="1726324" cy="55967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2738" y="918866"/>
            <a:ext cx="1198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Inheritance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219743"/>
            <a:ext cx="1091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Base Class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481959"/>
            <a:ext cx="6789301" cy="16177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1" y="3145221"/>
            <a:ext cx="6789301" cy="10641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0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/>
              <a:t>Multiple Inheritance (MI) describes a class that has more than one immediate base class.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B050"/>
                </a:solidFill>
              </a:rPr>
              <a:t>Public MI </a:t>
            </a:r>
            <a:r>
              <a:rPr lang="en-US" altLang="zh-CN" sz="2000" dirty="0"/>
              <a:t>also expresses an </a:t>
            </a:r>
            <a:r>
              <a:rPr lang="en-US" altLang="zh-CN" sz="2000" i="1" dirty="0">
                <a:solidFill>
                  <a:srgbClr val="00B050"/>
                </a:solidFill>
              </a:rPr>
              <a:t>is-a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/>
              <a:t>relationship, as with single inheritance.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Focus on </a:t>
            </a:r>
            <a:r>
              <a:rPr lang="en-US" altLang="zh-CN" sz="2000" dirty="0">
                <a:solidFill>
                  <a:srgbClr val="00B050"/>
                </a:solidFill>
              </a:rPr>
              <a:t>Public MI</a:t>
            </a:r>
            <a:r>
              <a:rPr lang="en-US" altLang="zh-CN" sz="2000" dirty="0"/>
              <a:t>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1088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/>
              <a:t>For example:</a:t>
            </a:r>
          </a:p>
          <a:p>
            <a:r>
              <a:rPr lang="en-US" altLang="zh-CN" sz="2000" dirty="0"/>
              <a:t>If you have a Waiter class and a Singer class, you could derive a </a:t>
            </a:r>
            <a:r>
              <a:rPr lang="en-US" altLang="zh-CN" sz="2000" dirty="0" err="1"/>
              <a:t>SingingWaiter</a:t>
            </a:r>
            <a:r>
              <a:rPr lang="en-US" altLang="zh-CN" sz="2000" dirty="0"/>
              <a:t> class from the two: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313762" y="2704403"/>
            <a:ext cx="6290812" cy="1236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</a:rPr>
              <a:t>SingingWaiter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: public</a:t>
            </a:r>
            <a:r>
              <a:rPr lang="en-US" altLang="zh-CN" sz="1800" dirty="0">
                <a:solidFill>
                  <a:schemeClr val="tx1"/>
                </a:solidFill>
              </a:rPr>
              <a:t> Waiter</a:t>
            </a:r>
            <a:r>
              <a:rPr lang="en-US" altLang="zh-CN" sz="1800" b="1" dirty="0">
                <a:solidFill>
                  <a:srgbClr val="FF0000"/>
                </a:solidFill>
              </a:rPr>
              <a:t>, public</a:t>
            </a:r>
            <a:r>
              <a:rPr lang="en-US" altLang="zh-CN" sz="1800" dirty="0">
                <a:solidFill>
                  <a:schemeClr val="tx1"/>
                </a:solidFill>
              </a:rPr>
              <a:t> Singer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...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};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18442" y="3003331"/>
            <a:ext cx="4233042" cy="867103"/>
            <a:chOff x="1718442" y="3003331"/>
            <a:chExt cx="4233042" cy="867103"/>
          </a:xfrm>
        </p:grpSpPr>
        <p:sp>
          <p:nvSpPr>
            <p:cNvPr id="2" name="圆角矩形 1"/>
            <p:cNvSpPr/>
            <p:nvPr/>
          </p:nvSpPr>
          <p:spPr>
            <a:xfrm>
              <a:off x="1718442" y="3262280"/>
              <a:ext cx="4233042" cy="6081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Each base class should have a qualifier. </a:t>
              </a:r>
            </a:p>
            <a:p>
              <a:pPr algn="ctr"/>
              <a:r>
                <a:rPr lang="en-US" altLang="zh-CN" sz="1600" b="1" dirty="0"/>
                <a:t>private derivation by default.</a:t>
              </a:r>
              <a:endParaRPr lang="zh-CN" altLang="en-US" sz="1600" b="1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 flipV="1">
              <a:off x="2885090" y="3003331"/>
              <a:ext cx="244365" cy="2589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4225159" y="3011214"/>
              <a:ext cx="149772" cy="251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60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0490" y="996556"/>
            <a:ext cx="6345621" cy="2911200"/>
          </a:xfrm>
        </p:spPr>
        <p:txBody>
          <a:bodyPr/>
          <a:lstStyle/>
          <a:p>
            <a:r>
              <a:rPr lang="en-US" altLang="zh-CN" sz="2000" dirty="0"/>
              <a:t>Using MI can be </a:t>
            </a:r>
            <a:r>
              <a:rPr lang="en-US" altLang="zh-CN" sz="2000" dirty="0">
                <a:solidFill>
                  <a:srgbClr val="00B050"/>
                </a:solidFill>
              </a:rPr>
              <a:t>more difficult and problem-prone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than using single inheritance.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Perspectives for MI:</a:t>
            </a:r>
          </a:p>
          <a:p>
            <a:r>
              <a:rPr lang="en-US" altLang="zh-CN" sz="2000" dirty="0"/>
              <a:t>(1) Many in the C++ community </a:t>
            </a:r>
            <a:r>
              <a:rPr lang="en-US" altLang="zh-CN" sz="2000" dirty="0">
                <a:solidFill>
                  <a:srgbClr val="FFFF00"/>
                </a:solidFill>
              </a:rPr>
              <a:t>object strongly to MI</a:t>
            </a:r>
            <a:r>
              <a:rPr lang="en-US" altLang="zh-CN" sz="2000" dirty="0"/>
              <a:t>, some even want it removed from the language</a:t>
            </a:r>
          </a:p>
          <a:p>
            <a:r>
              <a:rPr lang="en-US" altLang="zh-CN" sz="2000" dirty="0"/>
              <a:t>(2) Others </a:t>
            </a:r>
            <a:r>
              <a:rPr lang="en-US" altLang="zh-CN" sz="2000" dirty="0">
                <a:solidFill>
                  <a:srgbClr val="FFFF00"/>
                </a:solidFill>
              </a:rPr>
              <a:t>love MI </a:t>
            </a:r>
            <a:r>
              <a:rPr lang="en-US" altLang="zh-CN" sz="2000" dirty="0"/>
              <a:t>and argue that it’s very useful, even necessary, for particular projects </a:t>
            </a:r>
          </a:p>
          <a:p>
            <a:r>
              <a:rPr lang="en-US" altLang="zh-CN" sz="2000" dirty="0"/>
              <a:t>(3) Others suggest </a:t>
            </a:r>
            <a:r>
              <a:rPr lang="en-US" altLang="zh-CN" sz="2000" dirty="0">
                <a:solidFill>
                  <a:srgbClr val="FFFF00"/>
                </a:solidFill>
              </a:rPr>
              <a:t>using MI cautiously </a:t>
            </a:r>
            <a:r>
              <a:rPr lang="en-US" altLang="zh-CN" sz="2000" dirty="0"/>
              <a:t>and in moderation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</p:spTree>
    <p:extLst>
      <p:ext uri="{BB962C8B-B14F-4D97-AF65-F5344CB8AC3E}">
        <p14:creationId xmlns:p14="http://schemas.microsoft.com/office/powerpoint/2010/main" val="405277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5921499" cy="2911200"/>
          </a:xfrm>
        </p:spPr>
        <p:txBody>
          <a:bodyPr/>
          <a:lstStyle/>
          <a:p>
            <a:r>
              <a:rPr lang="en-US" altLang="zh-CN" sz="2000" dirty="0"/>
              <a:t>The two chief problems:</a:t>
            </a:r>
          </a:p>
          <a:p>
            <a:r>
              <a:rPr lang="en-US" altLang="zh-CN" sz="2000" dirty="0"/>
              <a:t>(1) Inheriting multiple instances of a class via two or more related immediate base classes;</a:t>
            </a:r>
          </a:p>
          <a:p>
            <a:r>
              <a:rPr lang="en-US" altLang="zh-CN" sz="2000" dirty="0"/>
              <a:t>(2) Inheriting different methods with the same name from two different base classes.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</p:spTree>
    <p:extLst>
      <p:ext uri="{BB962C8B-B14F-4D97-AF65-F5344CB8AC3E}">
        <p14:creationId xmlns:p14="http://schemas.microsoft.com/office/powerpoint/2010/main" val="20279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>
                <a:solidFill>
                  <a:srgbClr val="FFFF00"/>
                </a:solidFill>
              </a:rPr>
              <a:t>An example:</a:t>
            </a:r>
            <a:endParaRPr lang="zh-CN" altLang="en-US" sz="2000" dirty="0">
              <a:solidFill>
                <a:srgbClr val="FFFF00"/>
              </a:solidFill>
            </a:endParaRP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  <p:sp>
        <p:nvSpPr>
          <p:cNvPr id="5" name="矩形 4"/>
          <p:cNvSpPr/>
          <p:nvPr/>
        </p:nvSpPr>
        <p:spPr>
          <a:xfrm>
            <a:off x="550246" y="3687093"/>
            <a:ext cx="5819024" cy="1236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Singer </a:t>
            </a:r>
            <a:r>
              <a:rPr lang="en-US" altLang="zh-CN" sz="1800" dirty="0">
                <a:solidFill>
                  <a:srgbClr val="FF0000"/>
                </a:solidFill>
              </a:rPr>
              <a:t>: public </a:t>
            </a:r>
            <a:r>
              <a:rPr lang="en-US" altLang="zh-CN" sz="1800" dirty="0">
                <a:solidFill>
                  <a:schemeClr val="tx1"/>
                </a:solidFill>
              </a:rPr>
              <a:t>Worker { ... };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class Waiter </a:t>
            </a:r>
            <a:r>
              <a:rPr lang="en-US" altLang="zh-CN" sz="1800" dirty="0">
                <a:solidFill>
                  <a:srgbClr val="FF0000"/>
                </a:solidFill>
              </a:rPr>
              <a:t>: public </a:t>
            </a:r>
            <a:r>
              <a:rPr lang="en-US" altLang="zh-CN" sz="1800" dirty="0">
                <a:solidFill>
                  <a:schemeClr val="tx1"/>
                </a:solidFill>
              </a:rPr>
              <a:t>Worker { ... };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</a:rPr>
              <a:t>SingingWaiter</a:t>
            </a:r>
            <a:r>
              <a:rPr lang="en-US" altLang="zh-CN" sz="1800" dirty="0">
                <a:solidFill>
                  <a:srgbClr val="FF0000"/>
                </a:solidFill>
              </a:rPr>
              <a:t> : public</a:t>
            </a:r>
            <a:r>
              <a:rPr lang="en-US" altLang="zh-CN" sz="1800" dirty="0">
                <a:solidFill>
                  <a:schemeClr val="tx1"/>
                </a:solidFill>
              </a:rPr>
              <a:t> Singer</a:t>
            </a:r>
            <a:r>
              <a:rPr lang="en-US" altLang="zh-CN" sz="1800" dirty="0">
                <a:solidFill>
                  <a:srgbClr val="FF0000"/>
                </a:solidFill>
              </a:rPr>
              <a:t>, public</a:t>
            </a:r>
            <a:r>
              <a:rPr lang="en-US" altLang="zh-CN" sz="1800" dirty="0">
                <a:solidFill>
                  <a:schemeClr val="tx1"/>
                </a:solidFill>
              </a:rPr>
              <a:t> Waiter { ... };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649920" y="823134"/>
            <a:ext cx="3265708" cy="2569964"/>
            <a:chOff x="3523593" y="1631731"/>
            <a:chExt cx="3265708" cy="2569964"/>
          </a:xfrm>
        </p:grpSpPr>
        <p:sp>
          <p:nvSpPr>
            <p:cNvPr id="7" name="矩形 6"/>
            <p:cNvSpPr/>
            <p:nvPr/>
          </p:nvSpPr>
          <p:spPr>
            <a:xfrm>
              <a:off x="3523593" y="1631731"/>
              <a:ext cx="3265708" cy="25699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501055" y="1726324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501055" y="3675993"/>
              <a:ext cx="1502979" cy="4209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SingingWaiter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630359" y="2661045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Singer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361589" y="2661045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Waiter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10" idx="0"/>
            </p:cNvCxnSpPr>
            <p:nvPr/>
          </p:nvCxnSpPr>
          <p:spPr>
            <a:xfrm flipV="1">
              <a:off x="4272804" y="2120462"/>
              <a:ext cx="378024" cy="5405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 flipV="1">
              <a:off x="4272804" y="3079532"/>
              <a:ext cx="519913" cy="5964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699234" y="3055184"/>
              <a:ext cx="378024" cy="6208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0"/>
            </p:cNvCxnSpPr>
            <p:nvPr/>
          </p:nvCxnSpPr>
          <p:spPr>
            <a:xfrm flipH="1" flipV="1">
              <a:off x="5699234" y="2129395"/>
              <a:ext cx="304800" cy="5316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6821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(1)How many workers?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894083" y="1119352"/>
            <a:ext cx="2703786" cy="3626069"/>
            <a:chOff x="3894083" y="1119352"/>
            <a:chExt cx="2703786" cy="3626069"/>
          </a:xfrm>
        </p:grpSpPr>
        <p:sp>
          <p:nvSpPr>
            <p:cNvPr id="18" name="圆角矩形 17"/>
            <p:cNvSpPr/>
            <p:nvPr/>
          </p:nvSpPr>
          <p:spPr>
            <a:xfrm>
              <a:off x="3894083" y="1119352"/>
              <a:ext cx="2703786" cy="3626069"/>
            </a:xfrm>
            <a:prstGeom prst="roundRect">
              <a:avLst>
                <a:gd name="adj" fmla="val 76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213335" y="1185741"/>
              <a:ext cx="21322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solidFill>
                    <a:srgbClr val="FF0000"/>
                  </a:solidFill>
                  <a:latin typeface="Lato" panose="02010600030101010101" charset="0"/>
                </a:rPr>
                <a:t>SingingWaiter</a:t>
              </a:r>
              <a:r>
                <a:rPr lang="en-US" altLang="zh-CN" sz="1600" dirty="0">
                  <a:latin typeface="Lato" panose="02010600030101010101" charset="0"/>
                </a:rPr>
                <a:t> object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213335" y="1601626"/>
              <a:ext cx="2069224" cy="11587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13228" y="1601626"/>
              <a:ext cx="1548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Singer</a:t>
              </a:r>
              <a:r>
                <a:rPr lang="en-US" altLang="zh-CN" dirty="0"/>
                <a:t>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213335" y="3231676"/>
              <a:ext cx="2069224" cy="11587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513228" y="3231676"/>
              <a:ext cx="1548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Waiter</a:t>
              </a:r>
              <a:r>
                <a:rPr lang="en-US" altLang="zh-CN" dirty="0"/>
                <a:t>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422228" y="1940180"/>
              <a:ext cx="1742089" cy="6611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422228" y="3613301"/>
              <a:ext cx="1742089" cy="6611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13228" y="2067121"/>
              <a:ext cx="159004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Worker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515250" y="3782578"/>
              <a:ext cx="159004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Worker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58969" y="1889584"/>
            <a:ext cx="3265708" cy="2569964"/>
            <a:chOff x="3523593" y="1631731"/>
            <a:chExt cx="3265708" cy="2569964"/>
          </a:xfrm>
        </p:grpSpPr>
        <p:sp>
          <p:nvSpPr>
            <p:cNvPr id="29" name="矩形 28"/>
            <p:cNvSpPr/>
            <p:nvPr/>
          </p:nvSpPr>
          <p:spPr>
            <a:xfrm>
              <a:off x="3523593" y="1631731"/>
              <a:ext cx="3265708" cy="25699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501055" y="1726324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501055" y="3675993"/>
              <a:ext cx="1502979" cy="4209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rgbClr val="FF0000"/>
                  </a:solidFill>
                </a:rPr>
                <a:t>SingingWaiter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630359" y="2661045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7030A0"/>
                  </a:solidFill>
                </a:rPr>
                <a:t>Singer</a:t>
              </a:r>
              <a:endParaRPr lang="zh-CN" alt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361589" y="2661045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B050"/>
                  </a:solidFill>
                </a:rPr>
                <a:t>Waiter</a:t>
              </a:r>
              <a:endParaRPr lang="zh-CN" alt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34" name="直接箭头连接符 33"/>
            <p:cNvCxnSpPr>
              <a:stCxn id="32" idx="0"/>
            </p:cNvCxnSpPr>
            <p:nvPr/>
          </p:nvCxnSpPr>
          <p:spPr>
            <a:xfrm flipV="1">
              <a:off x="4272804" y="2120462"/>
              <a:ext cx="378024" cy="5405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 flipV="1">
              <a:off x="4272804" y="3079532"/>
              <a:ext cx="519913" cy="5964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5699234" y="3055184"/>
              <a:ext cx="378024" cy="6208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3" idx="0"/>
            </p:cNvCxnSpPr>
            <p:nvPr/>
          </p:nvCxnSpPr>
          <p:spPr>
            <a:xfrm flipH="1" flipV="1">
              <a:off x="5699234" y="2129395"/>
              <a:ext cx="304800" cy="5316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180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(1)How many workers?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  <p:sp>
        <p:nvSpPr>
          <p:cNvPr id="2" name="矩形 1"/>
          <p:cNvSpPr/>
          <p:nvPr/>
        </p:nvSpPr>
        <p:spPr>
          <a:xfrm>
            <a:off x="202735" y="1954979"/>
            <a:ext cx="369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Do two copies need to be stored</a:t>
            </a:r>
            <a:r>
              <a:rPr lang="zh-CN" altLang="en-US" sz="1800" dirty="0">
                <a:solidFill>
                  <a:srgbClr val="00B050"/>
                </a:solidFill>
              </a:rPr>
              <a:t>？</a:t>
            </a:r>
            <a:endParaRPr lang="en-US" altLang="zh-CN" sz="18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2736" y="3136247"/>
            <a:ext cx="33906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Pointer to base class becomes </a:t>
            </a:r>
          </a:p>
          <a:p>
            <a:r>
              <a:rPr lang="en-US" altLang="zh-CN" sz="1800" dirty="0">
                <a:solidFill>
                  <a:srgbClr val="00B050"/>
                </a:solidFill>
              </a:rPr>
              <a:t>ambiguous?</a:t>
            </a:r>
          </a:p>
          <a:p>
            <a:r>
              <a:rPr lang="en-US" altLang="zh-CN" sz="1800" dirty="0" err="1">
                <a:solidFill>
                  <a:srgbClr val="FFFF00"/>
                </a:solidFill>
              </a:rPr>
              <a:t>SingingWaiter</a:t>
            </a:r>
            <a:r>
              <a:rPr lang="en-US" altLang="zh-CN" sz="1800" dirty="0">
                <a:solidFill>
                  <a:srgbClr val="FFFF00"/>
                </a:solidFill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</a:rPr>
              <a:t>ed</a:t>
            </a:r>
            <a:r>
              <a:rPr lang="en-US" altLang="zh-CN" sz="1800" dirty="0">
                <a:solidFill>
                  <a:srgbClr val="FFFF00"/>
                </a:solidFill>
              </a:rPr>
              <a:t>;</a:t>
            </a:r>
          </a:p>
          <a:p>
            <a:r>
              <a:rPr lang="en-US" altLang="zh-CN" sz="1800" dirty="0">
                <a:solidFill>
                  <a:srgbClr val="FFFF00"/>
                </a:solidFill>
              </a:rPr>
              <a:t>Worker * pw = &amp;</a:t>
            </a:r>
            <a:r>
              <a:rPr lang="en-US" altLang="zh-CN" sz="1800" dirty="0" err="1">
                <a:solidFill>
                  <a:srgbClr val="FFFF00"/>
                </a:solidFill>
              </a:rPr>
              <a:t>ed</a:t>
            </a:r>
            <a:r>
              <a:rPr lang="en-US" altLang="zh-CN" sz="1800" dirty="0">
                <a:solidFill>
                  <a:srgbClr val="FFFF00"/>
                </a:solidFill>
              </a:rPr>
              <a:t>; 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894083" y="1119352"/>
            <a:ext cx="2703786" cy="3626069"/>
            <a:chOff x="3894083" y="1119352"/>
            <a:chExt cx="2703786" cy="3626069"/>
          </a:xfrm>
        </p:grpSpPr>
        <p:sp>
          <p:nvSpPr>
            <p:cNvPr id="30" name="圆角矩形 29"/>
            <p:cNvSpPr/>
            <p:nvPr/>
          </p:nvSpPr>
          <p:spPr>
            <a:xfrm>
              <a:off x="3894083" y="1119352"/>
              <a:ext cx="2703786" cy="3626069"/>
            </a:xfrm>
            <a:prstGeom prst="roundRect">
              <a:avLst>
                <a:gd name="adj" fmla="val 76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213335" y="1185741"/>
              <a:ext cx="21322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solidFill>
                    <a:srgbClr val="FF0000"/>
                  </a:solidFill>
                  <a:latin typeface="Lato" panose="02010600030101010101" charset="0"/>
                </a:rPr>
                <a:t>SingingWaiter</a:t>
              </a:r>
              <a:r>
                <a:rPr lang="en-US" altLang="zh-CN" sz="1600" dirty="0">
                  <a:latin typeface="Lato" panose="02010600030101010101" charset="0"/>
                </a:rPr>
                <a:t> object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213335" y="1601626"/>
              <a:ext cx="2069224" cy="11587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513228" y="1601626"/>
              <a:ext cx="1548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Singer</a:t>
              </a:r>
              <a:r>
                <a:rPr lang="en-US" altLang="zh-CN" dirty="0"/>
                <a:t>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213335" y="3231676"/>
              <a:ext cx="2069224" cy="11587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513228" y="3231676"/>
              <a:ext cx="1548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Waiter</a:t>
              </a:r>
              <a:r>
                <a:rPr lang="en-US" altLang="zh-CN" dirty="0"/>
                <a:t>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422228" y="1940180"/>
              <a:ext cx="1742089" cy="6611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4422228" y="3613301"/>
              <a:ext cx="1742089" cy="6611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513228" y="2067121"/>
              <a:ext cx="159004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Worker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515250" y="3782578"/>
              <a:ext cx="159004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Worker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342983" y="3998022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// ambiguous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(1)How many workers?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Solution: 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</a:t>
            </a:r>
            <a:r>
              <a:rPr lang="en-US" altLang="zh-CN" sz="2000" dirty="0">
                <a:solidFill>
                  <a:srgbClr val="00B050"/>
                </a:solidFill>
              </a:rPr>
              <a:t>Using Virtual Base Classes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3218821"/>
            <a:ext cx="3992618" cy="1080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Singer </a:t>
            </a:r>
            <a:r>
              <a:rPr lang="en-US" altLang="zh-CN" sz="1600" dirty="0">
                <a:solidFill>
                  <a:srgbClr val="FF0000"/>
                </a:solidFill>
              </a:rPr>
              <a:t>: </a:t>
            </a:r>
            <a:r>
              <a:rPr lang="en-US" altLang="zh-CN" sz="1600" b="1" dirty="0">
                <a:solidFill>
                  <a:srgbClr val="00B050"/>
                </a:solidFill>
              </a:rPr>
              <a:t>virtual</a:t>
            </a:r>
            <a:r>
              <a:rPr lang="en-US" altLang="zh-CN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public </a:t>
            </a:r>
            <a:r>
              <a:rPr lang="en-US" altLang="zh-CN" sz="1600" dirty="0">
                <a:solidFill>
                  <a:schemeClr val="tx1"/>
                </a:solidFill>
              </a:rPr>
              <a:t>Worker { ... };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class Waiter </a:t>
            </a:r>
            <a:r>
              <a:rPr lang="en-US" altLang="zh-CN" sz="1600" dirty="0">
                <a:solidFill>
                  <a:srgbClr val="FF0000"/>
                </a:solidFill>
              </a:rPr>
              <a:t>: public </a:t>
            </a:r>
            <a:r>
              <a:rPr lang="en-US" altLang="zh-CN" sz="1600" b="1" dirty="0">
                <a:solidFill>
                  <a:srgbClr val="00B050"/>
                </a:solidFill>
              </a:rPr>
              <a:t>virtual</a:t>
            </a:r>
            <a:r>
              <a:rPr lang="en-US" altLang="zh-CN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Worker { ... };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class </a:t>
            </a:r>
            <a:r>
              <a:rPr lang="en-US" altLang="zh-CN" sz="1600" dirty="0" err="1">
                <a:solidFill>
                  <a:schemeClr val="tx1"/>
                </a:solidFill>
              </a:rPr>
              <a:t>SingingWaiter</a:t>
            </a:r>
            <a:r>
              <a:rPr lang="en-US" altLang="zh-CN" sz="1600" dirty="0">
                <a:solidFill>
                  <a:srgbClr val="FF0000"/>
                </a:solidFill>
              </a:rPr>
              <a:t> : public</a:t>
            </a:r>
            <a:r>
              <a:rPr lang="en-US" altLang="zh-CN" sz="1600" dirty="0">
                <a:solidFill>
                  <a:schemeClr val="tx1"/>
                </a:solidFill>
              </a:rPr>
              <a:t> Singer</a:t>
            </a:r>
            <a:r>
              <a:rPr lang="en-US" altLang="zh-CN" sz="16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                          public</a:t>
            </a:r>
            <a:r>
              <a:rPr lang="en-US" altLang="zh-CN" sz="1600" dirty="0">
                <a:solidFill>
                  <a:schemeClr val="tx1"/>
                </a:solidFill>
              </a:rPr>
              <a:t> Waiter { ... };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323193" y="2422874"/>
            <a:ext cx="3039579" cy="677917"/>
          </a:xfrm>
          <a:prstGeom prst="wedgeRoundRectCallout">
            <a:avLst>
              <a:gd name="adj1" fmla="val -3584"/>
              <a:gd name="adj2" fmla="val 776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FF00"/>
                </a:solidFill>
              </a:rPr>
              <a:t>NOTE: Here </a:t>
            </a:r>
            <a:r>
              <a:rPr lang="en-US" altLang="zh-CN" sz="1600" b="1" dirty="0">
                <a:solidFill>
                  <a:srgbClr val="00B050"/>
                </a:solidFill>
              </a:rPr>
              <a:t>virtual</a:t>
            </a:r>
            <a:r>
              <a:rPr lang="en-US" altLang="zh-CN" sz="1600" b="1" dirty="0">
                <a:solidFill>
                  <a:srgbClr val="FFFF00"/>
                </a:solidFill>
              </a:rPr>
              <a:t> is not related with virtual functions</a:t>
            </a:r>
            <a:endParaRPr lang="zh-CN" altLang="en-US" sz="1600" b="1" dirty="0">
              <a:solidFill>
                <a:srgbClr val="FFFF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94083" y="1119352"/>
            <a:ext cx="2703786" cy="3626069"/>
            <a:chOff x="3894083" y="1119352"/>
            <a:chExt cx="2703786" cy="3626069"/>
          </a:xfrm>
        </p:grpSpPr>
        <p:sp>
          <p:nvSpPr>
            <p:cNvPr id="19" name="圆角矩形 18"/>
            <p:cNvSpPr/>
            <p:nvPr/>
          </p:nvSpPr>
          <p:spPr>
            <a:xfrm>
              <a:off x="3894083" y="1119352"/>
              <a:ext cx="2703786" cy="3626069"/>
            </a:xfrm>
            <a:prstGeom prst="roundRect">
              <a:avLst>
                <a:gd name="adj" fmla="val 76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13335" y="1185741"/>
              <a:ext cx="21322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solidFill>
                    <a:srgbClr val="FF0000"/>
                  </a:solidFill>
                  <a:latin typeface="Lato" panose="02010600030101010101" charset="0"/>
                </a:rPr>
                <a:t>SingingWaiter</a:t>
              </a:r>
              <a:r>
                <a:rPr lang="en-US" altLang="zh-CN" sz="1600" dirty="0">
                  <a:latin typeface="Lato" panose="02010600030101010101" charset="0"/>
                </a:rPr>
                <a:t> object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213335" y="1601626"/>
              <a:ext cx="2069224" cy="11587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13228" y="1601626"/>
              <a:ext cx="1548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Singer</a:t>
              </a:r>
              <a:r>
                <a:rPr lang="en-US" altLang="zh-CN" dirty="0"/>
                <a:t>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213335" y="3231676"/>
              <a:ext cx="2069224" cy="11587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513228" y="3231676"/>
              <a:ext cx="1548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Waiter</a:t>
              </a:r>
              <a:r>
                <a:rPr lang="en-US" altLang="zh-CN" dirty="0"/>
                <a:t>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422228" y="1940180"/>
              <a:ext cx="1742089" cy="6611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422228" y="3613301"/>
              <a:ext cx="1742089" cy="6611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513228" y="2067121"/>
              <a:ext cx="159004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Worker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515250" y="3782578"/>
              <a:ext cx="159004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Worker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9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(1)How many workers?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Solution: 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   Using Virtual Base Classes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3218821"/>
            <a:ext cx="3992618" cy="1080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Singer </a:t>
            </a:r>
            <a:r>
              <a:rPr lang="en-US" altLang="zh-CN" sz="1600" dirty="0">
                <a:solidFill>
                  <a:srgbClr val="FF0000"/>
                </a:solidFill>
              </a:rPr>
              <a:t>: </a:t>
            </a:r>
            <a:r>
              <a:rPr lang="en-US" altLang="zh-CN" sz="1600" b="1" dirty="0">
                <a:solidFill>
                  <a:srgbClr val="00B050"/>
                </a:solidFill>
              </a:rPr>
              <a:t>virtual</a:t>
            </a:r>
            <a:r>
              <a:rPr lang="en-US" altLang="zh-CN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public </a:t>
            </a:r>
            <a:r>
              <a:rPr lang="en-US" altLang="zh-CN" sz="1600" dirty="0">
                <a:solidFill>
                  <a:schemeClr val="tx1"/>
                </a:solidFill>
              </a:rPr>
              <a:t>Worker { ... };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class Waiter </a:t>
            </a:r>
            <a:r>
              <a:rPr lang="en-US" altLang="zh-CN" sz="1600" dirty="0">
                <a:solidFill>
                  <a:srgbClr val="FF0000"/>
                </a:solidFill>
              </a:rPr>
              <a:t>: public </a:t>
            </a:r>
            <a:r>
              <a:rPr lang="en-US" altLang="zh-CN" sz="1600" b="1" dirty="0">
                <a:solidFill>
                  <a:srgbClr val="00B050"/>
                </a:solidFill>
              </a:rPr>
              <a:t>virtual</a:t>
            </a:r>
            <a:r>
              <a:rPr lang="en-US" altLang="zh-CN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Worker { ... };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class </a:t>
            </a:r>
            <a:r>
              <a:rPr lang="en-US" altLang="zh-CN" sz="1600" dirty="0" err="1">
                <a:solidFill>
                  <a:schemeClr val="tx1"/>
                </a:solidFill>
              </a:rPr>
              <a:t>SingingWaiter</a:t>
            </a:r>
            <a:r>
              <a:rPr lang="en-US" altLang="zh-CN" sz="1600" dirty="0">
                <a:solidFill>
                  <a:srgbClr val="FF0000"/>
                </a:solidFill>
              </a:rPr>
              <a:t> : public</a:t>
            </a:r>
            <a:r>
              <a:rPr lang="en-US" altLang="zh-CN" sz="1600" dirty="0">
                <a:solidFill>
                  <a:schemeClr val="tx1"/>
                </a:solidFill>
              </a:rPr>
              <a:t> Singer</a:t>
            </a:r>
            <a:r>
              <a:rPr lang="en-US" altLang="zh-CN" sz="16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                          public</a:t>
            </a:r>
            <a:r>
              <a:rPr lang="en-US" altLang="zh-CN" sz="1600" dirty="0">
                <a:solidFill>
                  <a:schemeClr val="tx1"/>
                </a:solidFill>
              </a:rPr>
              <a:t> Waiter { ... };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323193" y="2422874"/>
            <a:ext cx="3039579" cy="677917"/>
          </a:xfrm>
          <a:prstGeom prst="wedgeRoundRectCallout">
            <a:avLst>
              <a:gd name="adj1" fmla="val -3584"/>
              <a:gd name="adj2" fmla="val 776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FF00"/>
                </a:solidFill>
              </a:rPr>
              <a:t>NOTE: Here </a:t>
            </a:r>
            <a:r>
              <a:rPr lang="en-US" altLang="zh-CN" sz="1600" b="1" dirty="0">
                <a:solidFill>
                  <a:srgbClr val="00B050"/>
                </a:solidFill>
              </a:rPr>
              <a:t>virtual</a:t>
            </a:r>
            <a:r>
              <a:rPr lang="en-US" altLang="zh-CN" sz="1600" b="1" dirty="0">
                <a:solidFill>
                  <a:srgbClr val="FFFF00"/>
                </a:solidFill>
              </a:rPr>
              <a:t> is not related with virtual functions</a:t>
            </a:r>
            <a:endParaRPr lang="zh-CN" altLang="en-US" sz="1600" b="1" dirty="0">
              <a:solidFill>
                <a:srgbClr val="FFFF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94083" y="1119352"/>
            <a:ext cx="2703786" cy="3626069"/>
            <a:chOff x="3894083" y="1119352"/>
            <a:chExt cx="2703786" cy="3626069"/>
          </a:xfrm>
        </p:grpSpPr>
        <p:sp>
          <p:nvSpPr>
            <p:cNvPr id="19" name="圆角矩形 18"/>
            <p:cNvSpPr/>
            <p:nvPr/>
          </p:nvSpPr>
          <p:spPr>
            <a:xfrm>
              <a:off x="3894083" y="1119352"/>
              <a:ext cx="2703786" cy="3626069"/>
            </a:xfrm>
            <a:prstGeom prst="roundRect">
              <a:avLst>
                <a:gd name="adj" fmla="val 76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13335" y="1185741"/>
              <a:ext cx="21322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solidFill>
                    <a:srgbClr val="FF0000"/>
                  </a:solidFill>
                  <a:latin typeface="Lato" panose="02010600030101010101" charset="0"/>
                </a:rPr>
                <a:t>SingingWaiter</a:t>
              </a:r>
              <a:r>
                <a:rPr lang="en-US" altLang="zh-CN" sz="1600" dirty="0">
                  <a:latin typeface="Lato" panose="02010600030101010101" charset="0"/>
                </a:rPr>
                <a:t> object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213335" y="1601627"/>
              <a:ext cx="2069224" cy="6607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13228" y="1717625"/>
              <a:ext cx="1548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Singer</a:t>
              </a:r>
              <a:r>
                <a:rPr lang="en-US" altLang="zh-CN" dirty="0"/>
                <a:t>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213335" y="3570230"/>
              <a:ext cx="2069224" cy="82021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513228" y="3797053"/>
              <a:ext cx="1548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Waiter</a:t>
              </a:r>
              <a:r>
                <a:rPr lang="en-US" altLang="zh-CN" dirty="0"/>
                <a:t>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4424199" y="2585726"/>
            <a:ext cx="1742089" cy="661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515199" y="2712667"/>
            <a:ext cx="15900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Worker </a:t>
            </a:r>
            <a:r>
              <a:rPr lang="en-US" altLang="zh-CN" dirty="0" err="1"/>
              <a:t>subobject</a:t>
            </a:r>
            <a:r>
              <a:rPr lang="en-US" altLang="zh-CN" sz="1600" dirty="0"/>
              <a:t> </a:t>
            </a:r>
            <a:endParaRPr lang="zh-CN" altLang="en-US" sz="1600" dirty="0">
              <a:latin typeface="Lato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7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/>
              <a:t>(1) Classes with member objects</a:t>
            </a:r>
          </a:p>
          <a:p>
            <a:r>
              <a:rPr lang="en-US" altLang="zh-CN" sz="2000" dirty="0"/>
              <a:t>Also called as </a:t>
            </a:r>
            <a:r>
              <a:rPr lang="en-US" altLang="zh-CN" sz="2000" i="1" dirty="0"/>
              <a:t>containment</a:t>
            </a:r>
            <a:r>
              <a:rPr lang="en-US" altLang="zh-CN" sz="2000" dirty="0"/>
              <a:t>, </a:t>
            </a:r>
            <a:r>
              <a:rPr lang="en-US" altLang="zh-CN" sz="2000" i="1" dirty="0"/>
              <a:t>composition</a:t>
            </a:r>
            <a:r>
              <a:rPr lang="en-US" altLang="zh-CN" sz="2000" dirty="0"/>
              <a:t> or </a:t>
            </a:r>
            <a:r>
              <a:rPr lang="en-US" altLang="zh-CN" sz="2000" i="1" dirty="0"/>
              <a:t>layering</a:t>
            </a:r>
          </a:p>
          <a:p>
            <a:endParaRPr lang="en-US" altLang="zh-CN" sz="2000" dirty="0"/>
          </a:p>
          <a:p>
            <a:r>
              <a:rPr lang="en-US" altLang="zh-CN" sz="2000" dirty="0"/>
              <a:t>(2)Private inheritance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Has-a relationships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4004156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(2)Which is used when there are multiple methods  with identical names from base class?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7655" y="2648606"/>
            <a:ext cx="3265708" cy="1991013"/>
            <a:chOff x="0" y="2530365"/>
            <a:chExt cx="3265708" cy="1991013"/>
          </a:xfrm>
        </p:grpSpPr>
        <p:sp>
          <p:nvSpPr>
            <p:cNvPr id="11" name="矩形 10"/>
            <p:cNvSpPr/>
            <p:nvPr/>
          </p:nvSpPr>
          <p:spPr>
            <a:xfrm>
              <a:off x="0" y="2530365"/>
              <a:ext cx="3265708" cy="1991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10307" y="3957494"/>
              <a:ext cx="1502979" cy="4209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SingingWaiter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39611" y="2942546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Singer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70841" y="2942546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Waiter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 flipV="1">
              <a:off x="782056" y="3361033"/>
              <a:ext cx="519913" cy="5964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2208486" y="3336685"/>
              <a:ext cx="378024" cy="6208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297266" y="2685420"/>
            <a:ext cx="130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void show();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12731" y="2677070"/>
            <a:ext cx="130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void show();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73592" y="2685420"/>
            <a:ext cx="2688987" cy="1867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main()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{   </a:t>
            </a:r>
            <a:r>
              <a:rPr lang="en-US" altLang="zh-CN" sz="1600" b="1" dirty="0" err="1">
                <a:solidFill>
                  <a:schemeClr val="tx1"/>
                </a:solidFill>
              </a:rPr>
              <a:t>SingWaiter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</a:rPr>
              <a:t>obj</a:t>
            </a:r>
            <a:r>
              <a:rPr lang="en-US" altLang="zh-CN" sz="16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obj.Show</a:t>
            </a:r>
            <a:r>
              <a:rPr lang="en-US" altLang="zh-CN" sz="1600" b="1" dirty="0">
                <a:solidFill>
                  <a:schemeClr val="tx1"/>
                </a:solidFill>
              </a:rPr>
              <a:t>( );     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</a:rPr>
              <a:t>return 0;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矩形 15"/>
          <p:cNvSpPr/>
          <p:nvPr/>
        </p:nvSpPr>
        <p:spPr>
          <a:xfrm>
            <a:off x="5683591" y="3474835"/>
            <a:ext cx="7793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//error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36406" y="2152535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Case 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9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(2)Which is used when there are multiple methods  with identical names from base class?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7655" y="2648606"/>
            <a:ext cx="3265708" cy="1991013"/>
            <a:chOff x="0" y="2530365"/>
            <a:chExt cx="3265708" cy="1991013"/>
          </a:xfrm>
        </p:grpSpPr>
        <p:sp>
          <p:nvSpPr>
            <p:cNvPr id="11" name="矩形 10"/>
            <p:cNvSpPr/>
            <p:nvPr/>
          </p:nvSpPr>
          <p:spPr>
            <a:xfrm>
              <a:off x="0" y="2530365"/>
              <a:ext cx="3265708" cy="1991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10307" y="3957494"/>
              <a:ext cx="1502979" cy="4209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SingingWaiter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39611" y="2942546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Singer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70841" y="2942546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Waiter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 flipV="1">
              <a:off x="782056" y="3361033"/>
              <a:ext cx="519913" cy="5964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2208486" y="3336685"/>
              <a:ext cx="378024" cy="6208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297266" y="2685420"/>
            <a:ext cx="130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void show();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12731" y="2677070"/>
            <a:ext cx="130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void show();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6406" y="2152535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Case 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73592" y="2677070"/>
            <a:ext cx="2688987" cy="1867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main()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{   </a:t>
            </a:r>
            <a:r>
              <a:rPr lang="en-US" altLang="zh-CN" sz="1600" b="1" dirty="0" err="1">
                <a:solidFill>
                  <a:schemeClr val="tx1"/>
                </a:solidFill>
              </a:rPr>
              <a:t>SingWaiter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</a:rPr>
              <a:t>obj</a:t>
            </a:r>
            <a:r>
              <a:rPr lang="en-US" altLang="zh-CN" sz="16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obj.Show</a:t>
            </a:r>
            <a:r>
              <a:rPr lang="en-US" altLang="zh-CN" sz="1600" b="1" dirty="0">
                <a:solidFill>
                  <a:schemeClr val="tx1"/>
                </a:solidFill>
              </a:rPr>
              <a:t>( );     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</a:rPr>
              <a:t>return 0;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矩形 18"/>
          <p:cNvSpPr/>
          <p:nvPr/>
        </p:nvSpPr>
        <p:spPr>
          <a:xfrm>
            <a:off x="4238879" y="3441330"/>
            <a:ext cx="2179906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chemeClr val="tx1"/>
                </a:solidFill>
              </a:rPr>
              <a:t>obj.</a:t>
            </a:r>
            <a:r>
              <a:rPr lang="en-US" altLang="zh-CN" sz="1600" b="1" dirty="0" err="1">
                <a:solidFill>
                  <a:srgbClr val="00B050"/>
                </a:solidFill>
              </a:rPr>
              <a:t>Singer</a:t>
            </a:r>
            <a:r>
              <a:rPr lang="en-US" altLang="zh-CN" sz="1600" b="1" dirty="0">
                <a:solidFill>
                  <a:srgbClr val="00B050"/>
                </a:solidFill>
              </a:rPr>
              <a:t>::</a:t>
            </a:r>
            <a:r>
              <a:rPr lang="en-US" altLang="zh-CN" sz="1600" b="1" dirty="0">
                <a:solidFill>
                  <a:schemeClr val="tx1"/>
                </a:solidFill>
              </a:rPr>
              <a:t>Show( );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302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(2)Which is used when there are multiple methods  with identical names from base class?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  <p:sp>
        <p:nvSpPr>
          <p:cNvPr id="17" name="矩形 16"/>
          <p:cNvSpPr/>
          <p:nvPr/>
        </p:nvSpPr>
        <p:spPr>
          <a:xfrm>
            <a:off x="136406" y="2152535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Case 2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6406" y="2552645"/>
            <a:ext cx="3265708" cy="2220845"/>
            <a:chOff x="0" y="2530365"/>
            <a:chExt cx="3265708" cy="2220845"/>
          </a:xfrm>
        </p:grpSpPr>
        <p:sp>
          <p:nvSpPr>
            <p:cNvPr id="20" name="矩形 19"/>
            <p:cNvSpPr/>
            <p:nvPr/>
          </p:nvSpPr>
          <p:spPr>
            <a:xfrm>
              <a:off x="0" y="2530365"/>
              <a:ext cx="3265708" cy="22208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010307" y="3957494"/>
              <a:ext cx="1502979" cy="4209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SingingWaiter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9611" y="2942546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Singer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870841" y="2942546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Waiter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 flipV="1">
              <a:off x="782056" y="3361033"/>
              <a:ext cx="519913" cy="5964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2208486" y="3336685"/>
              <a:ext cx="378024" cy="6208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6017" y="2589459"/>
            <a:ext cx="130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void show();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91482" y="2581109"/>
            <a:ext cx="130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void show();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20812" y="2552645"/>
            <a:ext cx="2688987" cy="2233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main()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{   </a:t>
            </a:r>
            <a:r>
              <a:rPr lang="en-US" altLang="zh-CN" sz="1600" b="1" dirty="0" err="1">
                <a:solidFill>
                  <a:schemeClr val="tx1"/>
                </a:solidFill>
              </a:rPr>
              <a:t>SingWaiter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</a:rPr>
              <a:t>obj</a:t>
            </a:r>
            <a:r>
              <a:rPr lang="en-US" altLang="zh-CN" sz="16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obj.Show</a:t>
            </a:r>
            <a:r>
              <a:rPr lang="en-US" altLang="zh-CN" sz="1600" b="1" dirty="0">
                <a:solidFill>
                  <a:schemeClr val="tx1"/>
                </a:solidFill>
              </a:rPr>
              <a:t>( );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</a:t>
            </a:r>
            <a:r>
              <a:rPr lang="en-US" altLang="zh-CN" sz="1600" b="1" dirty="0" err="1">
                <a:solidFill>
                  <a:srgbClr val="00B050"/>
                </a:solidFill>
              </a:rPr>
              <a:t>Singer</a:t>
            </a:r>
            <a:r>
              <a:rPr lang="en-US" altLang="zh-CN" sz="1600" b="1" dirty="0">
                <a:solidFill>
                  <a:srgbClr val="00B050"/>
                </a:solidFill>
              </a:rPr>
              <a:t>::</a:t>
            </a:r>
            <a:r>
              <a:rPr lang="en-US" altLang="zh-CN" sz="1600" b="1" dirty="0">
                <a:solidFill>
                  <a:schemeClr val="tx1"/>
                </a:solidFill>
              </a:rPr>
              <a:t>Show( ); </a:t>
            </a:r>
            <a:endParaRPr lang="zh-CN" altLang="en-US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</a:rPr>
              <a:t>return 0;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256898" y="4428932"/>
            <a:ext cx="130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void show();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95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(2)Which is used when there are multiple methods  with identical names from base class?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4786" y="2206809"/>
            <a:ext cx="3265708" cy="2867231"/>
            <a:chOff x="3523593" y="1334464"/>
            <a:chExt cx="3265708" cy="2867231"/>
          </a:xfrm>
        </p:grpSpPr>
        <p:sp>
          <p:nvSpPr>
            <p:cNvPr id="7" name="矩形 6"/>
            <p:cNvSpPr/>
            <p:nvPr/>
          </p:nvSpPr>
          <p:spPr>
            <a:xfrm>
              <a:off x="3523593" y="1334464"/>
              <a:ext cx="3265708" cy="28672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501055" y="1726324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501055" y="3675993"/>
              <a:ext cx="1502979" cy="4209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SingingWaiter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630359" y="2661045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Singer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361589" y="2661045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Waiter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10" idx="0"/>
            </p:cNvCxnSpPr>
            <p:nvPr/>
          </p:nvCxnSpPr>
          <p:spPr>
            <a:xfrm flipV="1">
              <a:off x="4272804" y="2120462"/>
              <a:ext cx="378024" cy="5405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 flipV="1">
              <a:off x="4272804" y="3079532"/>
              <a:ext cx="519913" cy="5964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699234" y="3055184"/>
              <a:ext cx="378024" cy="6208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0"/>
            </p:cNvCxnSpPr>
            <p:nvPr/>
          </p:nvCxnSpPr>
          <p:spPr>
            <a:xfrm flipH="1" flipV="1">
              <a:off x="5699234" y="2129395"/>
              <a:ext cx="304800" cy="5316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93953" y="2242238"/>
            <a:ext cx="130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void show();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37126" y="2132792"/>
            <a:ext cx="3020470" cy="2491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main()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{   </a:t>
            </a:r>
            <a:r>
              <a:rPr lang="en-US" altLang="zh-CN" sz="1600" b="1" dirty="0" err="1">
                <a:solidFill>
                  <a:schemeClr val="tx1"/>
                </a:solidFill>
              </a:rPr>
              <a:t>SingWaiter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</a:rPr>
              <a:t>obj</a:t>
            </a:r>
            <a:r>
              <a:rPr lang="en-US" altLang="zh-CN" sz="16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obj.Show</a:t>
            </a:r>
            <a:r>
              <a:rPr lang="en-US" altLang="zh-CN" sz="1600" b="1" dirty="0">
                <a:solidFill>
                  <a:schemeClr val="tx1"/>
                </a:solidFill>
              </a:rPr>
              <a:t>( );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</a:t>
            </a:r>
            <a:r>
              <a:rPr lang="en-US" altLang="zh-CN" sz="1600" b="1" dirty="0" err="1">
                <a:solidFill>
                  <a:srgbClr val="00B050"/>
                </a:solidFill>
              </a:rPr>
              <a:t>Worker</a:t>
            </a:r>
            <a:r>
              <a:rPr lang="en-US" altLang="zh-CN" sz="1600" b="1" dirty="0">
                <a:solidFill>
                  <a:srgbClr val="00B050"/>
                </a:solidFill>
              </a:rPr>
              <a:t>::</a:t>
            </a:r>
            <a:r>
              <a:rPr lang="en-US" altLang="zh-CN" sz="1600" b="1" dirty="0">
                <a:solidFill>
                  <a:schemeClr val="tx1"/>
                </a:solidFill>
              </a:rPr>
              <a:t>Show( );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</a:t>
            </a:r>
            <a:r>
              <a:rPr lang="en-US" altLang="zh-CN" sz="1600" b="1" dirty="0" err="1">
                <a:solidFill>
                  <a:srgbClr val="00B050"/>
                </a:solidFill>
              </a:rPr>
              <a:t>Singer</a:t>
            </a:r>
            <a:r>
              <a:rPr lang="en-US" altLang="zh-CN" sz="1600" b="1" dirty="0">
                <a:solidFill>
                  <a:srgbClr val="00B050"/>
                </a:solidFill>
              </a:rPr>
              <a:t>::</a:t>
            </a:r>
            <a:r>
              <a:rPr lang="en-US" altLang="zh-CN" sz="1600" b="1" dirty="0">
                <a:solidFill>
                  <a:schemeClr val="tx1"/>
                </a:solidFill>
              </a:rPr>
              <a:t>Show( ); </a:t>
            </a:r>
            <a:endParaRPr lang="zh-CN" altLang="en-US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</a:rPr>
              <a:t>return 0;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矩形 21"/>
          <p:cNvSpPr/>
          <p:nvPr/>
        </p:nvSpPr>
        <p:spPr>
          <a:xfrm>
            <a:off x="6183482" y="311684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081" y="1860399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Case 3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11808" y="27485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2798" y="4590174"/>
            <a:ext cx="3084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00B0F0"/>
                </a:solidFill>
              </a:rPr>
              <a:t>//NOT using virtual base class</a:t>
            </a:r>
          </a:p>
        </p:txBody>
      </p:sp>
      <p:sp>
        <p:nvSpPr>
          <p:cNvPr id="21" name="矩形 20"/>
          <p:cNvSpPr/>
          <p:nvPr/>
        </p:nvSpPr>
        <p:spPr>
          <a:xfrm>
            <a:off x="6076613" y="352594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3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(2)Which is used when there are multiple methods  with identical names from base class?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  <p:sp>
        <p:nvSpPr>
          <p:cNvPr id="26" name="矩形 25"/>
          <p:cNvSpPr/>
          <p:nvPr/>
        </p:nvSpPr>
        <p:spPr>
          <a:xfrm>
            <a:off x="53081" y="1860399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Case 3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38046" y="2139288"/>
            <a:ext cx="2589911" cy="2948152"/>
            <a:chOff x="3894083" y="1119352"/>
            <a:chExt cx="2703786" cy="3626069"/>
          </a:xfrm>
        </p:grpSpPr>
        <p:sp>
          <p:nvSpPr>
            <p:cNvPr id="28" name="圆角矩形 27"/>
            <p:cNvSpPr/>
            <p:nvPr/>
          </p:nvSpPr>
          <p:spPr>
            <a:xfrm>
              <a:off x="3894083" y="1119352"/>
              <a:ext cx="2703786" cy="3626069"/>
            </a:xfrm>
            <a:prstGeom prst="roundRect">
              <a:avLst>
                <a:gd name="adj" fmla="val 76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13335" y="1185741"/>
              <a:ext cx="21322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Lato" panose="02010600030101010101" charset="0"/>
                </a:rPr>
                <a:t>SingingWaiter</a:t>
              </a:r>
              <a:r>
                <a:rPr lang="en-US" altLang="zh-CN" dirty="0">
                  <a:latin typeface="Lato" panose="02010600030101010101" charset="0"/>
                </a:rPr>
                <a:t> object </a:t>
              </a:r>
              <a:endParaRPr lang="zh-CN" altLang="en-US" dirty="0">
                <a:latin typeface="Lato" panose="02010600030101010101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213335" y="1601626"/>
              <a:ext cx="2069224" cy="11587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3228" y="1601626"/>
              <a:ext cx="15486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7030A0"/>
                  </a:solidFill>
                </a:rPr>
                <a:t>Singer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subobject</a:t>
              </a:r>
              <a:r>
                <a:rPr lang="en-US" altLang="zh-CN" dirty="0"/>
                <a:t> </a:t>
              </a:r>
              <a:endParaRPr lang="zh-CN" altLang="en-US" dirty="0">
                <a:latin typeface="Lato" panose="02010600030101010101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213335" y="3231676"/>
              <a:ext cx="2069224" cy="11587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513228" y="3231676"/>
              <a:ext cx="15486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Waiter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subobject</a:t>
              </a:r>
              <a:r>
                <a:rPr lang="en-US" altLang="zh-CN" dirty="0"/>
                <a:t> </a:t>
              </a:r>
              <a:endParaRPr lang="zh-CN" altLang="en-US" dirty="0">
                <a:latin typeface="Lato" panose="02010600030101010101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422228" y="1940180"/>
              <a:ext cx="1742089" cy="6611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422228" y="3613301"/>
              <a:ext cx="1742089" cy="6611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513228" y="1979135"/>
              <a:ext cx="15900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Worker </a:t>
              </a:r>
              <a:r>
                <a:rPr lang="en-US" altLang="zh-CN" sz="1200" dirty="0" err="1"/>
                <a:t>subobject</a:t>
              </a:r>
              <a:r>
                <a:rPr lang="en-US" altLang="zh-CN" dirty="0"/>
                <a:t> </a:t>
              </a:r>
              <a:endParaRPr lang="zh-CN" altLang="en-US" dirty="0">
                <a:latin typeface="Lato" panose="02010600030101010101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513228" y="3651010"/>
              <a:ext cx="15900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Worker </a:t>
              </a:r>
              <a:r>
                <a:rPr lang="en-US" altLang="zh-CN" sz="1200" dirty="0" err="1"/>
                <a:t>subobject</a:t>
              </a:r>
              <a:r>
                <a:rPr lang="en-US" altLang="zh-CN" dirty="0"/>
                <a:t> </a:t>
              </a:r>
              <a:endParaRPr lang="zh-CN" altLang="en-US" dirty="0">
                <a:latin typeface="Lato" panose="02010600030101010101" charset="0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19584" y="3061430"/>
            <a:ext cx="13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 show();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73153" y="4384320"/>
            <a:ext cx="13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 show();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37126" y="2132792"/>
            <a:ext cx="3020470" cy="2491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main()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{   </a:t>
            </a:r>
            <a:r>
              <a:rPr lang="en-US" altLang="zh-CN" sz="1600" b="1" dirty="0" err="1">
                <a:solidFill>
                  <a:schemeClr val="tx1"/>
                </a:solidFill>
              </a:rPr>
              <a:t>SingWaiter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</a:rPr>
              <a:t>obj</a:t>
            </a:r>
            <a:r>
              <a:rPr lang="en-US" altLang="zh-CN" sz="16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obj.Show</a:t>
            </a:r>
            <a:r>
              <a:rPr lang="en-US" altLang="zh-CN" sz="1600" b="1" dirty="0">
                <a:solidFill>
                  <a:schemeClr val="tx1"/>
                </a:solidFill>
              </a:rPr>
              <a:t>( );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</a:t>
            </a:r>
            <a:r>
              <a:rPr lang="en-US" altLang="zh-CN" sz="1600" b="1" dirty="0" err="1">
                <a:solidFill>
                  <a:srgbClr val="00B050"/>
                </a:solidFill>
              </a:rPr>
              <a:t>Worker</a:t>
            </a:r>
            <a:r>
              <a:rPr lang="en-US" altLang="zh-CN" sz="1600" b="1" dirty="0">
                <a:solidFill>
                  <a:srgbClr val="00B050"/>
                </a:solidFill>
              </a:rPr>
              <a:t>::</a:t>
            </a:r>
            <a:r>
              <a:rPr lang="en-US" altLang="zh-CN" sz="1600" b="1" dirty="0">
                <a:solidFill>
                  <a:schemeClr val="tx1"/>
                </a:solidFill>
              </a:rPr>
              <a:t>Show( );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</a:t>
            </a:r>
            <a:r>
              <a:rPr lang="en-US" altLang="zh-CN" sz="1600" b="1" dirty="0" err="1">
                <a:solidFill>
                  <a:srgbClr val="00B050"/>
                </a:solidFill>
              </a:rPr>
              <a:t>Singer</a:t>
            </a:r>
            <a:r>
              <a:rPr lang="en-US" altLang="zh-CN" sz="1600" b="1" dirty="0">
                <a:solidFill>
                  <a:srgbClr val="00B050"/>
                </a:solidFill>
              </a:rPr>
              <a:t>::</a:t>
            </a:r>
            <a:r>
              <a:rPr lang="en-US" altLang="zh-CN" sz="1600" b="1" dirty="0">
                <a:solidFill>
                  <a:schemeClr val="tx1"/>
                </a:solidFill>
              </a:rPr>
              <a:t>Show( ); </a:t>
            </a:r>
            <a:endParaRPr lang="zh-CN" altLang="en-US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</a:rPr>
              <a:t>return 0;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1" name="矩形 40"/>
          <p:cNvSpPr/>
          <p:nvPr/>
        </p:nvSpPr>
        <p:spPr>
          <a:xfrm>
            <a:off x="6183482" y="311684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11808" y="27485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76613" y="352594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3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(2)Which is used when there are multiple methods  with identical names from base class?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  <p:sp>
        <p:nvSpPr>
          <p:cNvPr id="26" name="矩形 25"/>
          <p:cNvSpPr/>
          <p:nvPr/>
        </p:nvSpPr>
        <p:spPr>
          <a:xfrm>
            <a:off x="53081" y="1860399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Case 3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38046" y="2139288"/>
            <a:ext cx="2589911" cy="2948152"/>
            <a:chOff x="3894083" y="1119352"/>
            <a:chExt cx="2703786" cy="3626069"/>
          </a:xfrm>
        </p:grpSpPr>
        <p:sp>
          <p:nvSpPr>
            <p:cNvPr id="28" name="圆角矩形 27"/>
            <p:cNvSpPr/>
            <p:nvPr/>
          </p:nvSpPr>
          <p:spPr>
            <a:xfrm>
              <a:off x="3894083" y="1119352"/>
              <a:ext cx="2703786" cy="3626069"/>
            </a:xfrm>
            <a:prstGeom prst="roundRect">
              <a:avLst>
                <a:gd name="adj" fmla="val 76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13335" y="1185741"/>
              <a:ext cx="21322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Lato" panose="02010600030101010101" charset="0"/>
                </a:rPr>
                <a:t>SingingWaiter</a:t>
              </a:r>
              <a:r>
                <a:rPr lang="en-US" altLang="zh-CN" dirty="0">
                  <a:latin typeface="Lato" panose="02010600030101010101" charset="0"/>
                </a:rPr>
                <a:t> object </a:t>
              </a:r>
              <a:endParaRPr lang="zh-CN" altLang="en-US" dirty="0">
                <a:latin typeface="Lato" panose="02010600030101010101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213335" y="1601626"/>
              <a:ext cx="2069224" cy="11587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3228" y="1601626"/>
              <a:ext cx="15486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7030A0"/>
                  </a:solidFill>
                </a:rPr>
                <a:t>Singer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subobject</a:t>
              </a:r>
              <a:r>
                <a:rPr lang="en-US" altLang="zh-CN" dirty="0"/>
                <a:t> </a:t>
              </a:r>
              <a:endParaRPr lang="zh-CN" altLang="en-US" dirty="0">
                <a:latin typeface="Lato" panose="02010600030101010101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213335" y="3231676"/>
              <a:ext cx="2069224" cy="11587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513228" y="3231676"/>
              <a:ext cx="15486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Waiter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subobject</a:t>
              </a:r>
              <a:r>
                <a:rPr lang="en-US" altLang="zh-CN" dirty="0"/>
                <a:t> </a:t>
              </a:r>
              <a:endParaRPr lang="zh-CN" altLang="en-US" dirty="0">
                <a:latin typeface="Lato" panose="02010600030101010101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422228" y="1940180"/>
              <a:ext cx="1742089" cy="6611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422228" y="3613301"/>
              <a:ext cx="1742089" cy="6611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513228" y="1979135"/>
              <a:ext cx="15900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Worker </a:t>
              </a:r>
              <a:r>
                <a:rPr lang="en-US" altLang="zh-CN" sz="1200" dirty="0" err="1"/>
                <a:t>subobject</a:t>
              </a:r>
              <a:r>
                <a:rPr lang="en-US" altLang="zh-CN" dirty="0"/>
                <a:t> </a:t>
              </a:r>
              <a:endParaRPr lang="zh-CN" altLang="en-US" dirty="0">
                <a:latin typeface="Lato" panose="02010600030101010101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513228" y="3651010"/>
              <a:ext cx="15900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Worker </a:t>
              </a:r>
              <a:r>
                <a:rPr lang="en-US" altLang="zh-CN" sz="1200" dirty="0" err="1"/>
                <a:t>subobject</a:t>
              </a:r>
              <a:r>
                <a:rPr lang="en-US" altLang="zh-CN" dirty="0"/>
                <a:t> </a:t>
              </a:r>
              <a:endParaRPr lang="zh-CN" altLang="en-US" dirty="0">
                <a:latin typeface="Lato" panose="02010600030101010101" charset="0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19584" y="3061430"/>
            <a:ext cx="13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 show();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73153" y="4384320"/>
            <a:ext cx="13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 show();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37126" y="2132792"/>
            <a:ext cx="3020470" cy="2491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main()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{   </a:t>
            </a:r>
            <a:r>
              <a:rPr lang="en-US" altLang="zh-CN" sz="1600" b="1" dirty="0" err="1">
                <a:solidFill>
                  <a:schemeClr val="tx1"/>
                </a:solidFill>
              </a:rPr>
              <a:t>SingWaiter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</a:rPr>
              <a:t>obj</a:t>
            </a:r>
            <a:r>
              <a:rPr lang="en-US" altLang="zh-CN" sz="16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obj.Show</a:t>
            </a:r>
            <a:r>
              <a:rPr lang="en-US" altLang="zh-CN" sz="1600" b="1" dirty="0">
                <a:solidFill>
                  <a:schemeClr val="tx1"/>
                </a:solidFill>
              </a:rPr>
              <a:t>( );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</a:t>
            </a:r>
            <a:r>
              <a:rPr lang="en-US" altLang="zh-CN" sz="1600" b="1" dirty="0" err="1">
                <a:solidFill>
                  <a:srgbClr val="00B050"/>
                </a:solidFill>
              </a:rPr>
              <a:t>Worker</a:t>
            </a:r>
            <a:r>
              <a:rPr lang="en-US" altLang="zh-CN" sz="1600" b="1" dirty="0">
                <a:solidFill>
                  <a:srgbClr val="00B050"/>
                </a:solidFill>
              </a:rPr>
              <a:t>::</a:t>
            </a:r>
            <a:r>
              <a:rPr lang="en-US" altLang="zh-CN" sz="1600" b="1" dirty="0">
                <a:solidFill>
                  <a:schemeClr val="tx1"/>
                </a:solidFill>
              </a:rPr>
              <a:t>Show( );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</a:t>
            </a:r>
            <a:r>
              <a:rPr lang="en-US" altLang="zh-CN" sz="1600" b="1" dirty="0" err="1">
                <a:solidFill>
                  <a:srgbClr val="00B050"/>
                </a:solidFill>
              </a:rPr>
              <a:t>Singer</a:t>
            </a:r>
            <a:r>
              <a:rPr lang="en-US" altLang="zh-CN" sz="1600" b="1" dirty="0">
                <a:solidFill>
                  <a:srgbClr val="00B050"/>
                </a:solidFill>
              </a:rPr>
              <a:t>::</a:t>
            </a:r>
            <a:r>
              <a:rPr lang="en-US" altLang="zh-CN" sz="1600" b="1" dirty="0">
                <a:solidFill>
                  <a:schemeClr val="tx1"/>
                </a:solidFill>
              </a:rPr>
              <a:t>Show( ); </a:t>
            </a:r>
            <a:endParaRPr lang="zh-CN" altLang="en-US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</a:rPr>
              <a:t>return 0;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265893" y="3570510"/>
            <a:ext cx="359507" cy="319898"/>
            <a:chOff x="5164470" y="3529769"/>
            <a:chExt cx="994056" cy="75027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494207" y="2880819"/>
            <a:ext cx="268897" cy="382279"/>
            <a:chOff x="4915877" y="3501292"/>
            <a:chExt cx="711200" cy="807233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6194101" y="3212934"/>
            <a:ext cx="268897" cy="382279"/>
            <a:chOff x="4915877" y="3501292"/>
            <a:chExt cx="711200" cy="807233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43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(2)Which is used when there are multiple methods  with identical names from base class?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4786" y="2206809"/>
            <a:ext cx="3265708" cy="2867231"/>
            <a:chOff x="3523593" y="1334464"/>
            <a:chExt cx="3265708" cy="2867231"/>
          </a:xfrm>
        </p:grpSpPr>
        <p:sp>
          <p:nvSpPr>
            <p:cNvPr id="7" name="矩形 6"/>
            <p:cNvSpPr/>
            <p:nvPr/>
          </p:nvSpPr>
          <p:spPr>
            <a:xfrm>
              <a:off x="3523593" y="1334464"/>
              <a:ext cx="3265708" cy="28672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501055" y="1726324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501055" y="3675993"/>
              <a:ext cx="1502979" cy="4209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SingingWaiter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630359" y="2661045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Singer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361589" y="2661045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Waiter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10" idx="0"/>
            </p:cNvCxnSpPr>
            <p:nvPr/>
          </p:nvCxnSpPr>
          <p:spPr>
            <a:xfrm flipV="1">
              <a:off x="4272804" y="2120462"/>
              <a:ext cx="378024" cy="5405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 flipV="1">
              <a:off x="4272804" y="3079532"/>
              <a:ext cx="519913" cy="5964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699234" y="3055184"/>
              <a:ext cx="378024" cy="6208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0"/>
            </p:cNvCxnSpPr>
            <p:nvPr/>
          </p:nvCxnSpPr>
          <p:spPr>
            <a:xfrm flipH="1" flipV="1">
              <a:off x="5699234" y="2129395"/>
              <a:ext cx="304800" cy="5316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93953" y="2242238"/>
            <a:ext cx="130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void show();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37126" y="2126312"/>
            <a:ext cx="3020470" cy="2515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main()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{   </a:t>
            </a:r>
            <a:r>
              <a:rPr lang="en-US" altLang="zh-CN" sz="1600" b="1" dirty="0" err="1">
                <a:solidFill>
                  <a:schemeClr val="tx1"/>
                </a:solidFill>
              </a:rPr>
              <a:t>SingWaiter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</a:rPr>
              <a:t>obj</a:t>
            </a:r>
            <a:r>
              <a:rPr lang="en-US" altLang="zh-CN" sz="16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obj.Show</a:t>
            </a:r>
            <a:r>
              <a:rPr lang="en-US" altLang="zh-CN" sz="1600" b="1" dirty="0">
                <a:solidFill>
                  <a:schemeClr val="tx1"/>
                </a:solidFill>
              </a:rPr>
              <a:t>( );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</a:t>
            </a:r>
            <a:r>
              <a:rPr lang="en-US" altLang="zh-CN" sz="1600" b="1" dirty="0" err="1">
                <a:solidFill>
                  <a:srgbClr val="00B050"/>
                </a:solidFill>
              </a:rPr>
              <a:t>Worker</a:t>
            </a:r>
            <a:r>
              <a:rPr lang="en-US" altLang="zh-CN" sz="1600" b="1" dirty="0">
                <a:solidFill>
                  <a:srgbClr val="00B050"/>
                </a:solidFill>
              </a:rPr>
              <a:t>::</a:t>
            </a:r>
            <a:r>
              <a:rPr lang="en-US" altLang="zh-CN" sz="1600" b="1" dirty="0">
                <a:solidFill>
                  <a:schemeClr val="tx1"/>
                </a:solidFill>
              </a:rPr>
              <a:t>Show( 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obj.</a:t>
            </a:r>
            <a:r>
              <a:rPr lang="en-US" altLang="zh-CN" sz="1600" b="1" dirty="0" err="1">
                <a:solidFill>
                  <a:srgbClr val="00B050"/>
                </a:solidFill>
              </a:rPr>
              <a:t>Singer</a:t>
            </a:r>
            <a:r>
              <a:rPr lang="en-US" altLang="zh-CN" sz="1600" b="1" dirty="0">
                <a:solidFill>
                  <a:srgbClr val="00B050"/>
                </a:solidFill>
              </a:rPr>
              <a:t>::</a:t>
            </a:r>
            <a:r>
              <a:rPr lang="en-US" altLang="zh-CN" sz="1600" b="1" dirty="0">
                <a:solidFill>
                  <a:schemeClr val="tx1"/>
                </a:solidFill>
              </a:rPr>
              <a:t>Show( ); </a:t>
            </a:r>
            <a:endParaRPr lang="zh-CN" altLang="en-US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</a:rPr>
              <a:t>return 0;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265893" y="3570510"/>
            <a:ext cx="359507" cy="319898"/>
            <a:chOff x="5164470" y="3529769"/>
            <a:chExt cx="994056" cy="75027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494207" y="2880819"/>
            <a:ext cx="268897" cy="382279"/>
            <a:chOff x="4915877" y="3501292"/>
            <a:chExt cx="711200" cy="807233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53081" y="1860399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Case 3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22798" y="4590174"/>
            <a:ext cx="3084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00B0F0"/>
                </a:solidFill>
              </a:rPr>
              <a:t>//NOT using virtual base class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194101" y="3212934"/>
            <a:ext cx="268897" cy="382279"/>
            <a:chOff x="4915877" y="3501292"/>
            <a:chExt cx="711200" cy="807233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350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(2)Which is used when there are multiple methods  with identical names from base class?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4786" y="2206809"/>
            <a:ext cx="3265708" cy="2867231"/>
            <a:chOff x="3523593" y="1334464"/>
            <a:chExt cx="3265708" cy="2867231"/>
          </a:xfrm>
        </p:grpSpPr>
        <p:sp>
          <p:nvSpPr>
            <p:cNvPr id="7" name="矩形 6"/>
            <p:cNvSpPr/>
            <p:nvPr/>
          </p:nvSpPr>
          <p:spPr>
            <a:xfrm>
              <a:off x="3523593" y="1334464"/>
              <a:ext cx="3265708" cy="28672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501055" y="1726324"/>
              <a:ext cx="128489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501055" y="3675993"/>
              <a:ext cx="1502979" cy="4209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SingingWaiter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588579" y="2661045"/>
              <a:ext cx="1326670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Singer</a:t>
              </a:r>
              <a:r>
                <a:rPr lang="en-US" altLang="zh-CN" sz="1100" b="1" dirty="0">
                  <a:solidFill>
                    <a:srgbClr val="7030A0"/>
                  </a:solidFill>
                </a:rPr>
                <a:t>: virtual</a:t>
              </a:r>
              <a:endParaRPr lang="zh-CN" altLang="en-US" sz="1100" b="1" dirty="0">
                <a:solidFill>
                  <a:srgbClr val="7030A0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298066" y="2661045"/>
              <a:ext cx="1348413" cy="394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Waiter</a:t>
              </a:r>
              <a:r>
                <a:rPr lang="en-US" altLang="zh-CN" sz="1100" b="1" dirty="0">
                  <a:solidFill>
                    <a:srgbClr val="7030A0"/>
                  </a:solidFill>
                </a:rPr>
                <a:t>: virtual</a:t>
              </a:r>
              <a:endParaRPr lang="zh-CN" altLang="en-US" sz="16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10" idx="0"/>
            </p:cNvCxnSpPr>
            <p:nvPr/>
          </p:nvCxnSpPr>
          <p:spPr>
            <a:xfrm flipV="1">
              <a:off x="4251914" y="2120463"/>
              <a:ext cx="398914" cy="5405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 flipV="1">
              <a:off x="4272804" y="3079532"/>
              <a:ext cx="519913" cy="5964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699234" y="3055184"/>
              <a:ext cx="378024" cy="6208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0"/>
            </p:cNvCxnSpPr>
            <p:nvPr/>
          </p:nvCxnSpPr>
          <p:spPr>
            <a:xfrm flipH="1" flipV="1">
              <a:off x="5699235" y="2129395"/>
              <a:ext cx="273038" cy="5316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826253" y="2242238"/>
            <a:ext cx="202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virtual</a:t>
            </a:r>
            <a:r>
              <a:rPr lang="en-US" altLang="zh-CN" sz="1600" dirty="0">
                <a:solidFill>
                  <a:srgbClr val="FF0000"/>
                </a:solidFill>
              </a:rPr>
              <a:t> void show();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16445" y="2142742"/>
            <a:ext cx="3020470" cy="2860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main()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{   </a:t>
            </a:r>
            <a:r>
              <a:rPr lang="en-US" altLang="zh-CN" sz="1600" b="1" dirty="0" err="1">
                <a:solidFill>
                  <a:schemeClr val="tx1"/>
                </a:solidFill>
              </a:rPr>
              <a:t>SingWaiter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</a:rPr>
              <a:t>obj</a:t>
            </a:r>
            <a:r>
              <a:rPr lang="en-US" altLang="zh-CN" sz="16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Worker * pw=&amp;</a:t>
            </a:r>
            <a:r>
              <a:rPr lang="en-US" altLang="zh-CN" sz="1600" b="1" dirty="0" err="1">
                <a:solidFill>
                  <a:schemeClr val="tx1"/>
                </a:solidFill>
              </a:rPr>
              <a:t>obj</a:t>
            </a:r>
            <a:r>
              <a:rPr lang="en-US" altLang="zh-CN" sz="16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pw-&gt;Show( );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pw-&gt;</a:t>
            </a:r>
            <a:r>
              <a:rPr lang="en-US" altLang="zh-CN" sz="1600" b="1" dirty="0">
                <a:solidFill>
                  <a:srgbClr val="00B050"/>
                </a:solidFill>
              </a:rPr>
              <a:t>Singer::</a:t>
            </a:r>
            <a:r>
              <a:rPr lang="en-US" altLang="zh-CN" sz="1600" b="1" dirty="0">
                <a:solidFill>
                  <a:schemeClr val="tx1"/>
                </a:solidFill>
              </a:rPr>
              <a:t>Show( 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pw-&gt;</a:t>
            </a:r>
            <a:r>
              <a:rPr lang="en-US" altLang="zh-CN" sz="1600" b="1" dirty="0">
                <a:solidFill>
                  <a:srgbClr val="00B050"/>
                </a:solidFill>
              </a:rPr>
              <a:t>Worker::</a:t>
            </a:r>
            <a:r>
              <a:rPr lang="en-US" altLang="zh-CN" sz="1600" b="1" dirty="0">
                <a:solidFill>
                  <a:schemeClr val="tx1"/>
                </a:solidFill>
              </a:rPr>
              <a:t>Show( );</a:t>
            </a:r>
            <a:endParaRPr lang="zh-CN" altLang="en-US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</a:rPr>
              <a:t>return 0;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174852" y="4229743"/>
            <a:ext cx="202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void show();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88505" y="3255697"/>
            <a:ext cx="117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 show();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482" y="3184951"/>
            <a:ext cx="114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 show();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81" y="1860399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Case 4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79160" y="351739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07486" y="314911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72291" y="3926501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4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(2)Which is used when there are multiple methods  with identical names from base class?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  <p:sp>
        <p:nvSpPr>
          <p:cNvPr id="18" name="矩形 17"/>
          <p:cNvSpPr/>
          <p:nvPr/>
        </p:nvSpPr>
        <p:spPr>
          <a:xfrm>
            <a:off x="3716445" y="2142742"/>
            <a:ext cx="3020470" cy="2860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main()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{   </a:t>
            </a:r>
            <a:r>
              <a:rPr lang="en-US" altLang="zh-CN" sz="1600" b="1" dirty="0" err="1">
                <a:solidFill>
                  <a:schemeClr val="tx1"/>
                </a:solidFill>
              </a:rPr>
              <a:t>SingWaiter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</a:rPr>
              <a:t>obj</a:t>
            </a:r>
            <a:r>
              <a:rPr lang="en-US" altLang="zh-CN" sz="16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Worker * pw=&amp;</a:t>
            </a:r>
            <a:r>
              <a:rPr lang="en-US" altLang="zh-CN" sz="1600" b="1" dirty="0" err="1">
                <a:solidFill>
                  <a:schemeClr val="tx1"/>
                </a:solidFill>
              </a:rPr>
              <a:t>obj</a:t>
            </a:r>
            <a:r>
              <a:rPr lang="en-US" altLang="zh-CN" sz="16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pw-&gt;Show( );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pw-&gt;</a:t>
            </a:r>
            <a:r>
              <a:rPr lang="en-US" altLang="zh-CN" sz="1600" b="1" dirty="0">
                <a:solidFill>
                  <a:srgbClr val="00B050"/>
                </a:solidFill>
              </a:rPr>
              <a:t>Singer::</a:t>
            </a:r>
            <a:r>
              <a:rPr lang="en-US" altLang="zh-CN" sz="1600" b="1" dirty="0">
                <a:solidFill>
                  <a:schemeClr val="tx1"/>
                </a:solidFill>
              </a:rPr>
              <a:t>Show( 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pw-&gt;</a:t>
            </a:r>
            <a:r>
              <a:rPr lang="en-US" altLang="zh-CN" sz="1600" b="1" dirty="0">
                <a:solidFill>
                  <a:srgbClr val="00B050"/>
                </a:solidFill>
              </a:rPr>
              <a:t>Worker::</a:t>
            </a:r>
            <a:r>
              <a:rPr lang="en-US" altLang="zh-CN" sz="1600" b="1" dirty="0">
                <a:solidFill>
                  <a:schemeClr val="tx1"/>
                </a:solidFill>
              </a:rPr>
              <a:t>Show( );</a:t>
            </a:r>
            <a:endParaRPr lang="zh-CN" altLang="en-US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</a:rPr>
              <a:t>return 0;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709599" y="2157849"/>
            <a:ext cx="2797677" cy="2977862"/>
            <a:chOff x="3894083" y="1119352"/>
            <a:chExt cx="2703786" cy="3626069"/>
          </a:xfrm>
        </p:grpSpPr>
        <p:sp>
          <p:nvSpPr>
            <p:cNvPr id="33" name="圆角矩形 32"/>
            <p:cNvSpPr/>
            <p:nvPr/>
          </p:nvSpPr>
          <p:spPr>
            <a:xfrm>
              <a:off x="3894083" y="1119352"/>
              <a:ext cx="2703786" cy="3626069"/>
            </a:xfrm>
            <a:prstGeom prst="roundRect">
              <a:avLst>
                <a:gd name="adj" fmla="val 76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213335" y="1185741"/>
              <a:ext cx="21322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latin typeface="Lato" panose="02010600030101010101" charset="0"/>
                </a:rPr>
                <a:t>SingingWaiter</a:t>
              </a:r>
              <a:r>
                <a:rPr lang="en-US" altLang="zh-CN" sz="1600" dirty="0">
                  <a:latin typeface="Lato" panose="02010600030101010101" charset="0"/>
                </a:rPr>
                <a:t> object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213335" y="2570545"/>
              <a:ext cx="2069224" cy="7413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505170" y="2771925"/>
              <a:ext cx="1548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Singer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4213335" y="3656215"/>
              <a:ext cx="2069224" cy="7342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530117" y="3882748"/>
              <a:ext cx="1548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Waiter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336642" y="1610280"/>
              <a:ext cx="1742089" cy="6611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429664" y="1779557"/>
              <a:ext cx="159004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Worker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3081" y="1860399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Case 4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988" y="2610617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FF00"/>
                </a:solidFill>
              </a:rPr>
              <a:t>pw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58988" y="2736064"/>
            <a:ext cx="505908" cy="102986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279160" y="351739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7486" y="314911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72291" y="3926501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12140" y="2546145"/>
            <a:ext cx="114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 show();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12139" y="3342325"/>
            <a:ext cx="114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 show();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62792" y="4244830"/>
            <a:ext cx="114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 show();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12139" y="4849842"/>
            <a:ext cx="114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 show();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9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(2)Which is used when there are multiple methods  with identical names from base class?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Multiple Inheritance: New Problems</a:t>
            </a:r>
          </a:p>
        </p:txBody>
      </p:sp>
      <p:sp>
        <p:nvSpPr>
          <p:cNvPr id="18" name="矩形 17"/>
          <p:cNvSpPr/>
          <p:nvPr/>
        </p:nvSpPr>
        <p:spPr>
          <a:xfrm>
            <a:off x="3716445" y="2142742"/>
            <a:ext cx="3020470" cy="2860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main()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{   </a:t>
            </a:r>
            <a:r>
              <a:rPr lang="en-US" altLang="zh-CN" sz="1600" b="1" dirty="0" err="1">
                <a:solidFill>
                  <a:schemeClr val="tx1"/>
                </a:solidFill>
              </a:rPr>
              <a:t>SingWaiter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</a:rPr>
              <a:t>obj</a:t>
            </a:r>
            <a:r>
              <a:rPr lang="en-US" altLang="zh-CN" sz="16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Worker * pw=&amp;</a:t>
            </a:r>
            <a:r>
              <a:rPr lang="en-US" altLang="zh-CN" sz="1600" b="1" dirty="0" err="1">
                <a:solidFill>
                  <a:schemeClr val="tx1"/>
                </a:solidFill>
              </a:rPr>
              <a:t>obj</a:t>
            </a:r>
            <a:r>
              <a:rPr lang="en-US" altLang="zh-CN" sz="16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pw-&gt;Show( );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pw-&gt;</a:t>
            </a:r>
            <a:r>
              <a:rPr lang="en-US" altLang="zh-CN" sz="1600" b="1" dirty="0">
                <a:solidFill>
                  <a:srgbClr val="00B050"/>
                </a:solidFill>
              </a:rPr>
              <a:t>Singer::</a:t>
            </a:r>
            <a:r>
              <a:rPr lang="en-US" altLang="zh-CN" sz="1600" b="1" dirty="0">
                <a:solidFill>
                  <a:schemeClr val="tx1"/>
                </a:solidFill>
              </a:rPr>
              <a:t>Show( 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pw-&gt;</a:t>
            </a:r>
            <a:r>
              <a:rPr lang="en-US" altLang="zh-CN" sz="1600" b="1" dirty="0">
                <a:solidFill>
                  <a:srgbClr val="00B050"/>
                </a:solidFill>
              </a:rPr>
              <a:t>Worker::</a:t>
            </a:r>
            <a:r>
              <a:rPr lang="en-US" altLang="zh-CN" sz="1600" b="1" dirty="0">
                <a:solidFill>
                  <a:schemeClr val="tx1"/>
                </a:solidFill>
              </a:rPr>
              <a:t>Show( );</a:t>
            </a:r>
            <a:endParaRPr lang="zh-CN" altLang="en-US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</a:rPr>
              <a:t>return 0;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630500" y="3191055"/>
            <a:ext cx="344631" cy="398869"/>
            <a:chOff x="5164470" y="3529769"/>
            <a:chExt cx="994056" cy="75027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270967" y="3589925"/>
            <a:ext cx="264377" cy="337604"/>
            <a:chOff x="4915877" y="3501292"/>
            <a:chExt cx="711200" cy="807233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297032" y="4052175"/>
            <a:ext cx="298490" cy="291225"/>
            <a:chOff x="5164470" y="3529769"/>
            <a:chExt cx="994056" cy="75027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3081" y="1860399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Case 4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09599" y="2157849"/>
            <a:ext cx="2797677" cy="2977862"/>
            <a:chOff x="3894083" y="1119352"/>
            <a:chExt cx="2703786" cy="3626069"/>
          </a:xfrm>
        </p:grpSpPr>
        <p:sp>
          <p:nvSpPr>
            <p:cNvPr id="34" name="圆角矩形 33"/>
            <p:cNvSpPr/>
            <p:nvPr/>
          </p:nvSpPr>
          <p:spPr>
            <a:xfrm>
              <a:off x="3894083" y="1119352"/>
              <a:ext cx="2703786" cy="3626069"/>
            </a:xfrm>
            <a:prstGeom prst="roundRect">
              <a:avLst>
                <a:gd name="adj" fmla="val 76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213335" y="1185741"/>
              <a:ext cx="21322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latin typeface="Lato" panose="02010600030101010101" charset="0"/>
                </a:rPr>
                <a:t>SingingWaiter</a:t>
              </a:r>
              <a:r>
                <a:rPr lang="en-US" altLang="zh-CN" sz="1600" dirty="0">
                  <a:latin typeface="Lato" panose="02010600030101010101" charset="0"/>
                </a:rPr>
                <a:t> object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213335" y="2570545"/>
              <a:ext cx="2069224" cy="7413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505170" y="2771925"/>
              <a:ext cx="1548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Singer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213335" y="3656215"/>
              <a:ext cx="2069224" cy="7342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530117" y="3882748"/>
              <a:ext cx="1548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Waiter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4336642" y="1610280"/>
              <a:ext cx="1742089" cy="6611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429664" y="1779557"/>
              <a:ext cx="159004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Worker </a:t>
              </a:r>
              <a:r>
                <a:rPr lang="en-US" altLang="zh-CN" dirty="0" err="1"/>
                <a:t>subobject</a:t>
              </a:r>
              <a:r>
                <a:rPr lang="en-US" altLang="zh-CN" sz="1600" dirty="0"/>
                <a:t> </a:t>
              </a:r>
              <a:endParaRPr lang="zh-CN" altLang="en-US" sz="1600" dirty="0">
                <a:latin typeface="Lato" panose="02010600030101010101" charset="0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88988" y="2610617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FF00"/>
                </a:solidFill>
              </a:rPr>
              <a:t>pw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558988" y="2736064"/>
            <a:ext cx="505908" cy="102986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263778" y="2546145"/>
            <a:ext cx="179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FF00"/>
                </a:solidFill>
              </a:rPr>
              <a:t>virtual</a:t>
            </a:r>
            <a:r>
              <a:rPr lang="en-US" altLang="zh-CN" dirty="0">
                <a:solidFill>
                  <a:srgbClr val="FF0000"/>
                </a:solidFill>
              </a:rPr>
              <a:t> void show();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12139" y="3342325"/>
            <a:ext cx="114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 show();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562792" y="4244830"/>
            <a:ext cx="114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 show();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512139" y="4849842"/>
            <a:ext cx="114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 show();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/>
              <a:t>Example: </a:t>
            </a:r>
          </a:p>
          <a:p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/>
              <a:t>     A student with a name and a set of quiz scores</a:t>
            </a: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Classes with member objects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94125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r>
              <a:rPr lang="en-US" altLang="zh-CN" sz="2000" dirty="0"/>
              <a:t>A Student class with two members:</a:t>
            </a:r>
          </a:p>
          <a:p>
            <a:pPr marL="109535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(1)one to represent the name: </a:t>
            </a:r>
          </a:p>
          <a:p>
            <a:pPr marL="109535" indent="0">
              <a:buNone/>
            </a:pPr>
            <a:r>
              <a:rPr lang="en-US" altLang="zh-CN" sz="2000" dirty="0"/>
              <a:t>           -To use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::string</a:t>
            </a:r>
          </a:p>
          <a:p>
            <a:pPr marL="109535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(2)one to represent the scores: </a:t>
            </a:r>
          </a:p>
          <a:p>
            <a:pPr marL="109535" indent="0">
              <a:buNone/>
            </a:pPr>
            <a:r>
              <a:rPr lang="en-US" altLang="zh-CN" sz="2000" dirty="0"/>
              <a:t>           -To use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 </a:t>
            </a:r>
            <a:r>
              <a:rPr lang="en-US" altLang="zh-CN" sz="2000" dirty="0" err="1"/>
              <a:t>valarray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Classes with member objects</a:t>
            </a:r>
            <a:endParaRPr sz="1700" dirty="0"/>
          </a:p>
        </p:txBody>
      </p:sp>
      <p:sp>
        <p:nvSpPr>
          <p:cNvPr id="5" name="圆角矩形标注 4"/>
          <p:cNvSpPr/>
          <p:nvPr/>
        </p:nvSpPr>
        <p:spPr>
          <a:xfrm>
            <a:off x="2088931" y="3988676"/>
            <a:ext cx="3689131" cy="938048"/>
          </a:xfrm>
          <a:prstGeom prst="wedgeRoundRectCallout">
            <a:avLst>
              <a:gd name="adj1" fmla="val -25014"/>
              <a:gd name="adj2" fmla="val -74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/>
              <a:t>(1)#include &lt;</a:t>
            </a:r>
            <a:r>
              <a:rPr lang="en-US" altLang="zh-CN" sz="1800" dirty="0" err="1"/>
              <a:t>valarray</a:t>
            </a:r>
            <a:r>
              <a:rPr lang="en-US" altLang="zh-CN" sz="1800" dirty="0"/>
              <a:t>&gt;</a:t>
            </a:r>
          </a:p>
          <a:p>
            <a:r>
              <a:rPr lang="en-US" altLang="zh-CN" sz="1800" dirty="0"/>
              <a:t>(2)Supports operations such as summing and finding in an array. </a:t>
            </a:r>
          </a:p>
        </p:txBody>
      </p:sp>
    </p:spTree>
    <p:extLst>
      <p:ext uri="{BB962C8B-B14F-4D97-AF65-F5344CB8AC3E}">
        <p14:creationId xmlns:p14="http://schemas.microsoft.com/office/powerpoint/2010/main" val="41065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575" y="1296099"/>
            <a:ext cx="6664725" cy="2911200"/>
          </a:xfrm>
        </p:spPr>
        <p:txBody>
          <a:bodyPr/>
          <a:lstStyle/>
          <a:p>
            <a:r>
              <a:rPr lang="en-US" altLang="zh-CN" sz="2000" dirty="0"/>
              <a:t>Examples of the </a:t>
            </a:r>
            <a:r>
              <a:rPr lang="en-US" altLang="zh-CN" sz="2000" dirty="0" err="1"/>
              <a:t>valarray</a:t>
            </a:r>
            <a:r>
              <a:rPr lang="en-US" altLang="zh-CN" sz="2000" dirty="0"/>
              <a:t> Class:</a:t>
            </a:r>
          </a:p>
          <a:p>
            <a:r>
              <a:rPr lang="en-US" altLang="zh-CN" sz="2000" dirty="0"/>
              <a:t>(1)</a:t>
            </a:r>
            <a:r>
              <a:rPr lang="en-US" altLang="zh-CN" sz="2000" dirty="0" err="1"/>
              <a:t>valarray</a:t>
            </a:r>
            <a:r>
              <a:rPr lang="en-US" altLang="zh-CN" sz="2000" dirty="0"/>
              <a:t>&lt;double&gt; v1; // an array of double, size 0</a:t>
            </a:r>
          </a:p>
          <a:p>
            <a:r>
              <a:rPr lang="en-US" altLang="zh-CN" sz="2000" dirty="0"/>
              <a:t>(2)</a:t>
            </a:r>
            <a:r>
              <a:rPr lang="en-US" altLang="zh-CN" sz="2000" dirty="0" err="1"/>
              <a:t>valarray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&gt; v2(8); // an array of 8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elements</a:t>
            </a:r>
          </a:p>
          <a:p>
            <a:r>
              <a:rPr lang="en-US" altLang="zh-CN" sz="2000" dirty="0"/>
              <a:t>(3)</a:t>
            </a:r>
            <a:r>
              <a:rPr lang="en-US" altLang="zh-CN" sz="2000" dirty="0" err="1"/>
              <a:t>valarray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&gt; v3(10,8); // an array of 8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elements,</a:t>
            </a:r>
          </a:p>
          <a:p>
            <a:pPr marL="109535" indent="0">
              <a:buNone/>
            </a:pPr>
            <a:r>
              <a:rPr lang="en-US" altLang="zh-CN" sz="2000" dirty="0"/>
              <a:t>				// each set to 10</a:t>
            </a:r>
          </a:p>
          <a:p>
            <a:r>
              <a:rPr lang="en-US" altLang="zh-CN" sz="2000" dirty="0"/>
              <a:t>(4)double </a:t>
            </a:r>
            <a:r>
              <a:rPr lang="en-US" altLang="zh-CN" sz="2000" dirty="0" err="1"/>
              <a:t>gpa</a:t>
            </a:r>
            <a:r>
              <a:rPr lang="en-US" altLang="zh-CN" sz="2000" dirty="0"/>
              <a:t>[5] = {3.1, 3.5, 3.8, 2.9, 3.3};</a:t>
            </a:r>
          </a:p>
          <a:p>
            <a:pPr marL="109535" indent="0"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valarray</a:t>
            </a:r>
            <a:r>
              <a:rPr lang="en-US" altLang="zh-CN" sz="2000" dirty="0"/>
              <a:t>&lt;double&gt; v4(</a:t>
            </a:r>
            <a:r>
              <a:rPr lang="en-US" altLang="zh-CN" sz="2000" dirty="0" err="1"/>
              <a:t>gpa</a:t>
            </a:r>
            <a:r>
              <a:rPr lang="en-US" altLang="zh-CN" sz="2000" dirty="0"/>
              <a:t>, 4); // </a:t>
            </a:r>
            <a:r>
              <a:rPr lang="en-US" altLang="zh-CN" sz="1800" dirty="0"/>
              <a:t>an array of 4 elements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/>
              <a:t>		//initialized to the first 4 elements of </a:t>
            </a:r>
            <a:r>
              <a:rPr lang="en-US" altLang="zh-CN" sz="2000" dirty="0" err="1"/>
              <a:t>gpa</a:t>
            </a:r>
            <a:endParaRPr lang="en-US" altLang="zh-CN" sz="2000" dirty="0"/>
          </a:p>
          <a:p>
            <a:r>
              <a:rPr lang="en-US" altLang="zh-CN" sz="2000" dirty="0"/>
              <a:t>(5)</a:t>
            </a:r>
            <a:r>
              <a:rPr lang="en-US" altLang="zh-CN" sz="2000" dirty="0" err="1"/>
              <a:t>valarray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&gt; v5 = {20, 32, 17, 9}; // C++11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Classes with member objects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76917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2834" y="1248803"/>
            <a:ext cx="6473991" cy="2911200"/>
          </a:xfrm>
        </p:spPr>
        <p:txBody>
          <a:bodyPr/>
          <a:lstStyle/>
          <a:p>
            <a:r>
              <a:rPr lang="en-US" altLang="zh-CN" sz="2000" dirty="0"/>
              <a:t>Some methods of the </a:t>
            </a:r>
            <a:r>
              <a:rPr lang="en-US" altLang="zh-CN" sz="2000" dirty="0" err="1"/>
              <a:t>valarray</a:t>
            </a:r>
            <a:r>
              <a:rPr lang="en-US" altLang="zh-CN" sz="2000" dirty="0"/>
              <a:t> Class:</a:t>
            </a:r>
          </a:p>
          <a:p>
            <a:r>
              <a:rPr lang="en-US" altLang="zh-CN" sz="2000" dirty="0"/>
              <a:t>(1)The </a:t>
            </a:r>
            <a:r>
              <a:rPr lang="en-US" altLang="zh-CN" sz="2000" b="1" i="1" dirty="0">
                <a:solidFill>
                  <a:srgbClr val="00B050"/>
                </a:solidFill>
              </a:rPr>
              <a:t>operator[]() </a:t>
            </a:r>
            <a:r>
              <a:rPr lang="en-US" altLang="zh-CN" sz="2000" dirty="0"/>
              <a:t>method provides access to individual elements.</a:t>
            </a:r>
          </a:p>
          <a:p>
            <a:r>
              <a:rPr lang="en-US" altLang="zh-CN" sz="2000" dirty="0"/>
              <a:t>(2)The </a:t>
            </a:r>
            <a:r>
              <a:rPr lang="en-US" altLang="zh-CN" sz="2000" b="1" i="1" dirty="0">
                <a:solidFill>
                  <a:srgbClr val="00B050"/>
                </a:solidFill>
              </a:rPr>
              <a:t>size() </a:t>
            </a:r>
            <a:r>
              <a:rPr lang="en-US" altLang="zh-CN" sz="2000" dirty="0"/>
              <a:t>method returns the number of elements.</a:t>
            </a:r>
          </a:p>
          <a:p>
            <a:r>
              <a:rPr lang="en-US" altLang="zh-CN" sz="2000" dirty="0"/>
              <a:t>(3)The </a:t>
            </a:r>
            <a:r>
              <a:rPr lang="en-US" altLang="zh-CN" sz="2000" b="1" i="1" dirty="0">
                <a:solidFill>
                  <a:srgbClr val="00B050"/>
                </a:solidFill>
              </a:rPr>
              <a:t>sum() </a:t>
            </a:r>
            <a:r>
              <a:rPr lang="en-US" altLang="zh-CN" sz="2000" dirty="0"/>
              <a:t>method returns the sum of the elements.</a:t>
            </a:r>
          </a:p>
          <a:p>
            <a:r>
              <a:rPr lang="en-US" altLang="zh-CN" sz="2000" dirty="0"/>
              <a:t>(4)The </a:t>
            </a:r>
            <a:r>
              <a:rPr lang="en-US" altLang="zh-CN" sz="2000" b="1" i="1" dirty="0">
                <a:solidFill>
                  <a:srgbClr val="00B050"/>
                </a:solidFill>
              </a:rPr>
              <a:t>max() </a:t>
            </a:r>
            <a:r>
              <a:rPr lang="en-US" altLang="zh-CN" sz="2000" dirty="0"/>
              <a:t>method returns the largest element.</a:t>
            </a:r>
          </a:p>
          <a:p>
            <a:r>
              <a:rPr lang="en-US" altLang="zh-CN" sz="2000" dirty="0"/>
              <a:t>(5)The </a:t>
            </a:r>
            <a:r>
              <a:rPr lang="en-US" altLang="zh-CN" sz="2000" b="1" i="1" dirty="0">
                <a:solidFill>
                  <a:srgbClr val="00B050"/>
                </a:solidFill>
              </a:rPr>
              <a:t>min() </a:t>
            </a:r>
            <a:r>
              <a:rPr lang="en-US" altLang="zh-CN" sz="2000" dirty="0"/>
              <a:t>method returns the smallest element.</a:t>
            </a: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Classes with member objects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68116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942" y="1248803"/>
            <a:ext cx="6317883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Classes with member objects:</a:t>
            </a:r>
            <a:br>
              <a:rPr lang="en-US" altLang="zh-CN" sz="2400" dirty="0"/>
            </a:br>
            <a:r>
              <a:rPr lang="en-US" altLang="zh-CN" sz="2000" dirty="0"/>
              <a:t>The Student Class Design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197773" y="1857579"/>
            <a:ext cx="2965354" cy="2146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Student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string </a:t>
            </a:r>
            <a:r>
              <a:rPr lang="en-US" altLang="zh-CN" sz="1800" dirty="0">
                <a:solidFill>
                  <a:srgbClr val="00B050"/>
                </a:solidFill>
              </a:rPr>
              <a:t>name</a:t>
            </a:r>
            <a:r>
              <a:rPr lang="en-US" altLang="zh-CN" sz="1800" dirty="0">
                <a:solidFill>
                  <a:schemeClr val="tx1"/>
                </a:solidFill>
              </a:rPr>
              <a:t>; 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</a:t>
            </a:r>
            <a:r>
              <a:rPr lang="en-US" altLang="zh-CN" sz="1800" dirty="0" err="1">
                <a:solidFill>
                  <a:schemeClr val="tx1"/>
                </a:solidFill>
              </a:rPr>
              <a:t>valarray</a:t>
            </a:r>
            <a:r>
              <a:rPr lang="en-US" altLang="zh-CN" sz="1800" dirty="0">
                <a:solidFill>
                  <a:schemeClr val="tx1"/>
                </a:solidFill>
              </a:rPr>
              <a:t>&lt;double&gt; </a:t>
            </a:r>
            <a:r>
              <a:rPr lang="en-US" altLang="zh-CN" sz="1800" dirty="0">
                <a:solidFill>
                  <a:srgbClr val="00B050"/>
                </a:solidFill>
              </a:rPr>
              <a:t>scores</a:t>
            </a:r>
            <a:r>
              <a:rPr lang="en-US" altLang="zh-CN" sz="1800" dirty="0">
                <a:solidFill>
                  <a:schemeClr val="tx1"/>
                </a:solidFill>
              </a:rPr>
              <a:t>; 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...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317976" y="1393155"/>
            <a:ext cx="3407545" cy="3192517"/>
            <a:chOff x="3624723" y="1497724"/>
            <a:chExt cx="3198927" cy="3192517"/>
          </a:xfrm>
        </p:grpSpPr>
        <p:sp>
          <p:nvSpPr>
            <p:cNvPr id="6" name="圆角矩形 5"/>
            <p:cNvSpPr/>
            <p:nvPr/>
          </p:nvSpPr>
          <p:spPr>
            <a:xfrm>
              <a:off x="3691949" y="1497724"/>
              <a:ext cx="3131701" cy="31925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01054" y="1710559"/>
              <a:ext cx="173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Student object</a:t>
              </a:r>
              <a:endParaRPr lang="zh-CN" altLang="en-US" sz="1800" dirty="0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4728574" y="2317449"/>
              <a:ext cx="1568669" cy="441434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</a:rPr>
                <a:t>String object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流程图: 终止 8"/>
            <p:cNvSpPr/>
            <p:nvPr/>
          </p:nvSpPr>
          <p:spPr>
            <a:xfrm>
              <a:off x="4339047" y="3310361"/>
              <a:ext cx="2473761" cy="602417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rgbClr val="FF0000"/>
                  </a:solidFill>
                </a:rPr>
                <a:t>Valarray</a:t>
              </a:r>
              <a:r>
                <a:rPr lang="en-US" altLang="zh-CN" sz="1600" dirty="0">
                  <a:solidFill>
                    <a:srgbClr val="FF0000"/>
                  </a:solidFill>
                </a:rPr>
                <a:t>&lt;double&gt; object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83611" y="2350411"/>
              <a:ext cx="8522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B050"/>
                  </a:solidFill>
                </a:rPr>
                <a:t>name</a:t>
              </a:r>
              <a:endParaRPr lang="zh-CN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624723" y="3453589"/>
              <a:ext cx="8522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B050"/>
                  </a:solidFill>
                </a:rPr>
                <a:t>scores</a:t>
              </a:r>
              <a:endParaRPr lang="zh-CN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19114" y="2783544"/>
              <a:ext cx="1217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rgbClr val="00B050"/>
                  </a:solidFill>
                </a:rPr>
                <a:t>name.</a:t>
              </a:r>
              <a:r>
                <a:rPr lang="en-US" altLang="zh-CN" sz="1600" dirty="0" err="1"/>
                <a:t>size</a:t>
              </a:r>
              <a:r>
                <a:rPr lang="en-US" altLang="zh-CN" sz="1600" dirty="0"/>
                <a:t>()</a:t>
              </a:r>
              <a:endParaRPr lang="zh-CN" altLang="en-US" sz="16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914985" y="3955121"/>
              <a:ext cx="1321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rgbClr val="00B050"/>
                  </a:solidFill>
                </a:rPr>
                <a:t>scores.</a:t>
              </a:r>
              <a:r>
                <a:rPr lang="en-US" altLang="zh-CN" sz="1600" dirty="0" err="1"/>
                <a:t>sum</a:t>
              </a:r>
              <a:r>
                <a:rPr lang="en-US" altLang="zh-CN" sz="1600" dirty="0"/>
                <a:t>()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130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5898" y="1248803"/>
            <a:ext cx="6410928" cy="2911200"/>
          </a:xfrm>
        </p:spPr>
        <p:txBody>
          <a:bodyPr/>
          <a:lstStyle/>
          <a:p>
            <a:r>
              <a:rPr lang="en-US" altLang="zh-CN" sz="2000" dirty="0"/>
              <a:t>1. Initializing Contained Objects:</a:t>
            </a:r>
          </a:p>
          <a:p>
            <a:pPr marL="109535" indent="0">
              <a:buNone/>
            </a:pPr>
            <a:r>
              <a:rPr lang="en-US" altLang="zh-CN" sz="2000" dirty="0"/>
              <a:t>     - Constructors use the member name to initialize</a:t>
            </a:r>
          </a:p>
          <a:p>
            <a:pPr marL="109535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For example:</a:t>
            </a:r>
          </a:p>
          <a:p>
            <a:r>
              <a:rPr lang="en-US" altLang="zh-CN" sz="2000" dirty="0"/>
              <a:t>Student(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double * </a:t>
            </a:r>
            <a:r>
              <a:rPr lang="en-US" altLang="zh-CN" sz="2000" dirty="0" err="1"/>
              <a:t>pd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</a:t>
            </a:r>
          </a:p>
          <a:p>
            <a:pPr marL="109535" indent="0">
              <a:buNone/>
            </a:pPr>
            <a:r>
              <a:rPr lang="en-US" altLang="zh-CN" sz="2000" dirty="0"/>
              <a:t>                        : </a:t>
            </a:r>
            <a:r>
              <a:rPr lang="en-US" altLang="zh-CN" sz="2000" dirty="0">
                <a:solidFill>
                  <a:srgbClr val="00B050"/>
                </a:solidFill>
              </a:rPr>
              <a:t>name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), </a:t>
            </a:r>
            <a:r>
              <a:rPr lang="en-US" altLang="zh-CN" sz="2000" dirty="0">
                <a:solidFill>
                  <a:srgbClr val="00B050"/>
                </a:solidFill>
              </a:rPr>
              <a:t>scores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pd</a:t>
            </a:r>
            <a:r>
              <a:rPr lang="en-US" altLang="zh-CN" sz="2000" dirty="0"/>
              <a:t>, n) {    }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Classes with member objects:</a:t>
            </a:r>
            <a:br>
              <a:rPr lang="en-US" altLang="zh-CN" sz="2400" dirty="0"/>
            </a:br>
            <a:r>
              <a:rPr lang="en-US" altLang="zh-CN" sz="2000" dirty="0"/>
              <a:t>The Student Class Design</a:t>
            </a:r>
            <a:endParaRPr sz="1700" dirty="0"/>
          </a:p>
        </p:txBody>
      </p:sp>
      <p:sp>
        <p:nvSpPr>
          <p:cNvPr id="2" name="矩形 1"/>
          <p:cNvSpPr/>
          <p:nvPr/>
        </p:nvSpPr>
        <p:spPr>
          <a:xfrm>
            <a:off x="371051" y="3781686"/>
            <a:ext cx="6220621" cy="92333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NOTE 1:</a:t>
            </a:r>
            <a:r>
              <a:rPr lang="en-US" altLang="zh-CN" sz="1800" dirty="0">
                <a:solidFill>
                  <a:schemeClr val="tx1"/>
                </a:solidFill>
              </a:rPr>
              <a:t> If you omit the initialization list, C++ uses the default constructors defined for the member objects’ classes.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3380</TotalTime>
  <Words>2399</Words>
  <Application>Microsoft Office PowerPoint</Application>
  <PresentationFormat>自定义</PresentationFormat>
  <Paragraphs>461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Arial</vt:lpstr>
      <vt:lpstr>Verdana</vt:lpstr>
      <vt:lpstr>微软雅黑</vt:lpstr>
      <vt:lpstr>Wingdings</vt:lpstr>
      <vt:lpstr>Montserrat</vt:lpstr>
      <vt:lpstr>Lato</vt:lpstr>
      <vt:lpstr>Focus</vt:lpstr>
      <vt:lpstr>C++ Programming Design</vt:lpstr>
      <vt:lpstr>#12 Reusing Code in C++</vt:lpstr>
      <vt:lpstr>Has-a relationships</vt:lpstr>
      <vt:lpstr>Classes with member objects</vt:lpstr>
      <vt:lpstr>Classes with member objects</vt:lpstr>
      <vt:lpstr>Classes with member objects</vt:lpstr>
      <vt:lpstr>Classes with member objects</vt:lpstr>
      <vt:lpstr>Classes with member objects: The Student Class Design</vt:lpstr>
      <vt:lpstr>Classes with member objects: The Student Class Design</vt:lpstr>
      <vt:lpstr>Classes with member objects: The Student Class Design</vt:lpstr>
      <vt:lpstr>Classes with member objects: The Student Class Design</vt:lpstr>
      <vt:lpstr>Private Inheritance</vt:lpstr>
      <vt:lpstr>Private Inheritance: The Student Class Design</vt:lpstr>
      <vt:lpstr>Private Inheritance: The Student Class Design</vt:lpstr>
      <vt:lpstr>Private Inheritance: The Student Class Design</vt:lpstr>
      <vt:lpstr>Private Inheritance: The Student Class Design</vt:lpstr>
      <vt:lpstr>Containment vs. Private Inheritance</vt:lpstr>
      <vt:lpstr>Containment vs. Private Inheritance</vt:lpstr>
      <vt:lpstr>Protected Inheritance</vt:lpstr>
      <vt:lpstr>Varieties of Inheritance</vt:lpstr>
      <vt:lpstr>Multiple Inheritance</vt:lpstr>
      <vt:lpstr>Multiple Inheritance</vt:lpstr>
      <vt:lpstr>Multiple Inheritance: New Problems</vt:lpstr>
      <vt:lpstr>Multiple Inheritance: New Problems</vt:lpstr>
      <vt:lpstr>Multiple Inheritance: New Problems</vt:lpstr>
      <vt:lpstr>Multiple Inheritance: New Problems</vt:lpstr>
      <vt:lpstr>Multiple Inheritance: New Problems</vt:lpstr>
      <vt:lpstr>Multiple Inheritance: New Problems</vt:lpstr>
      <vt:lpstr>Multiple Inheritance: New Problems</vt:lpstr>
      <vt:lpstr>Multiple Inheritance: New Problems</vt:lpstr>
      <vt:lpstr>Multiple Inheritance: New Problems</vt:lpstr>
      <vt:lpstr>Multiple Inheritance: New Problems</vt:lpstr>
      <vt:lpstr>Multiple Inheritance: New Problems</vt:lpstr>
      <vt:lpstr>Multiple Inheritance: New Problems</vt:lpstr>
      <vt:lpstr>Multiple Inheritance: New Problems</vt:lpstr>
      <vt:lpstr>Multiple Inheritance: New Problems</vt:lpstr>
      <vt:lpstr>Multiple Inheritance: New Problems</vt:lpstr>
      <vt:lpstr>Multiple Inheritance: New Problems</vt:lpstr>
      <vt:lpstr>Multiple Inheritance: New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李宗辉</dc:creator>
  <cp:lastModifiedBy>宗辉</cp:lastModifiedBy>
  <cp:revision>270</cp:revision>
  <dcterms:modified xsi:type="dcterms:W3CDTF">2022-11-25T14:26:09Z</dcterms:modified>
</cp:coreProperties>
</file>