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5"/>
  </p:notesMasterIdLst>
  <p:handoutMasterIdLst>
    <p:handoutMasterId r:id="rId16"/>
  </p:handoutMasterIdLst>
  <p:sldIdLst>
    <p:sldId id="309" r:id="rId2"/>
    <p:sldId id="258" r:id="rId3"/>
    <p:sldId id="311" r:id="rId4"/>
    <p:sldId id="290" r:id="rId5"/>
    <p:sldId id="313" r:id="rId6"/>
    <p:sldId id="314" r:id="rId7"/>
    <p:sldId id="307" r:id="rId8"/>
    <p:sldId id="279" r:id="rId9"/>
    <p:sldId id="310" r:id="rId10"/>
    <p:sldId id="287" r:id="rId11"/>
    <p:sldId id="280" r:id="rId12"/>
    <p:sldId id="281" r:id="rId13"/>
    <p:sldId id="315" r:id="rId14"/>
  </p:sldIdLst>
  <p:sldSz cx="9144000" cy="6858000" type="screen4x3"/>
  <p:notesSz cx="6858000" cy="9637713"/>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86" autoAdjust="0"/>
  </p:normalViewPr>
  <p:slideViewPr>
    <p:cSldViewPr>
      <p:cViewPr>
        <p:scale>
          <a:sx n="84" d="100"/>
          <a:sy n="84" d="100"/>
        </p:scale>
        <p:origin x="-23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en-US" dirty="0"/>
          </a:p>
        </p:txBody>
      </p:sp>
      <p:sp>
        <p:nvSpPr>
          <p:cNvPr id="29699" name="Rectangle 3"/>
          <p:cNvSpPr>
            <a:spLocks noGrp="1" noChangeArrowheads="1"/>
          </p:cNvSpPr>
          <p:nvPr>
            <p:ph type="dt" sz="quarter" idx="1"/>
          </p:nvPr>
        </p:nvSpPr>
        <p:spPr bwMode="auto">
          <a:xfrm>
            <a:off x="3884613" y="0"/>
            <a:ext cx="2971800" cy="482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en-US" dirty="0"/>
          </a:p>
        </p:txBody>
      </p:sp>
      <p:sp>
        <p:nvSpPr>
          <p:cNvPr id="29700" name="Rectangle 4"/>
          <p:cNvSpPr>
            <a:spLocks noGrp="1" noChangeArrowheads="1"/>
          </p:cNvSpPr>
          <p:nvPr>
            <p:ph type="ftr" sz="quarter" idx="2"/>
          </p:nvPr>
        </p:nvSpPr>
        <p:spPr bwMode="auto">
          <a:xfrm>
            <a:off x="0" y="9153525"/>
            <a:ext cx="2971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en-US" dirty="0"/>
          </a:p>
        </p:txBody>
      </p:sp>
      <p:sp>
        <p:nvSpPr>
          <p:cNvPr id="29701" name="Rectangle 5"/>
          <p:cNvSpPr>
            <a:spLocks noGrp="1" noChangeArrowheads="1"/>
          </p:cNvSpPr>
          <p:nvPr>
            <p:ph type="sldNum" sz="quarter" idx="3"/>
          </p:nvPr>
        </p:nvSpPr>
        <p:spPr bwMode="auto">
          <a:xfrm>
            <a:off x="3884613" y="9153525"/>
            <a:ext cx="2971800" cy="482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8AA2EF1-0796-4357-A48F-5F12F9D5F9DC}" type="slidenum">
              <a:rPr lang="en-GB" altLang="en-US"/>
              <a:pPr/>
              <a:t>‹#›</a:t>
            </a:fld>
            <a:endParaRPr lang="en-GB" altLang="en-US" dirty="0"/>
          </a:p>
        </p:txBody>
      </p:sp>
    </p:spTree>
    <p:extLst>
      <p:ext uri="{BB962C8B-B14F-4D97-AF65-F5344CB8AC3E}">
        <p14:creationId xmlns:p14="http://schemas.microsoft.com/office/powerpoint/2010/main" val="2425249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826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82600"/>
          </a:xfrm>
          <a:prstGeom prst="rect">
            <a:avLst/>
          </a:prstGeom>
        </p:spPr>
        <p:txBody>
          <a:bodyPr vert="horz" lIns="91440" tIns="45720" rIns="91440" bIns="45720" rtlCol="0"/>
          <a:lstStyle>
            <a:lvl1pPr algn="r">
              <a:defRPr sz="1200"/>
            </a:lvl1pPr>
          </a:lstStyle>
          <a:p>
            <a:fld id="{75646C2D-434D-4121-892A-894A1086685A}" type="datetimeFigureOut">
              <a:rPr lang="en-GB" smtClean="0"/>
              <a:t>23/05/2016</a:t>
            </a:fld>
            <a:endParaRPr lang="en-GB" dirty="0"/>
          </a:p>
        </p:txBody>
      </p:sp>
      <p:sp>
        <p:nvSpPr>
          <p:cNvPr id="4" name="Slide Image Placeholder 3"/>
          <p:cNvSpPr>
            <a:spLocks noGrp="1" noRot="1" noChangeAspect="1"/>
          </p:cNvSpPr>
          <p:nvPr>
            <p:ph type="sldImg" idx="2"/>
          </p:nvPr>
        </p:nvSpPr>
        <p:spPr>
          <a:xfrm>
            <a:off x="1019175" y="722313"/>
            <a:ext cx="4819650" cy="361473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578350"/>
            <a:ext cx="5486400" cy="43370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153525"/>
            <a:ext cx="2971800" cy="4826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9153525"/>
            <a:ext cx="2971800" cy="482600"/>
          </a:xfrm>
          <a:prstGeom prst="rect">
            <a:avLst/>
          </a:prstGeom>
        </p:spPr>
        <p:txBody>
          <a:bodyPr vert="horz" lIns="91440" tIns="45720" rIns="91440" bIns="45720" rtlCol="0" anchor="b"/>
          <a:lstStyle>
            <a:lvl1pPr algn="r">
              <a:defRPr sz="1200"/>
            </a:lvl1pPr>
          </a:lstStyle>
          <a:p>
            <a:fld id="{9894FD50-8A87-4546-93A7-FBB44AD05489}" type="slidenum">
              <a:rPr lang="en-GB" smtClean="0"/>
              <a:t>‹#›</a:t>
            </a:fld>
            <a:endParaRPr lang="en-GB" dirty="0"/>
          </a:p>
        </p:txBody>
      </p:sp>
    </p:spTree>
    <p:extLst>
      <p:ext uri="{BB962C8B-B14F-4D97-AF65-F5344CB8AC3E}">
        <p14:creationId xmlns:p14="http://schemas.microsoft.com/office/powerpoint/2010/main" val="683056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10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GB" altLang="en-US" dirty="0" smtClean="0">
                <a:solidFill>
                  <a:srgbClr val="00B050"/>
                </a:solidFill>
              </a:rPr>
              <a:t>See handout for examples of the types of questions</a:t>
            </a:r>
          </a:p>
          <a:p>
            <a:pPr marL="0" indent="0">
              <a:buNone/>
            </a:pPr>
            <a:endParaRPr lang="en-GB" altLang="en-US" dirty="0" smtClean="0">
              <a:solidFill>
                <a:srgbClr val="00B050"/>
              </a:solidFill>
            </a:endParaRPr>
          </a:p>
          <a:p>
            <a:pPr marL="0" indent="0">
              <a:buNone/>
            </a:pPr>
            <a:r>
              <a:rPr lang="en-GB" altLang="en-US" dirty="0" smtClean="0">
                <a:solidFill>
                  <a:srgbClr val="00B050"/>
                </a:solidFill>
              </a:rPr>
              <a:t>Emphasise that interviewers will have standard set of questions to assess criteria but that they are allowed to follow up with questions that might be specific to an individual in order to gain sufficient detail about circumstances/behaviour/impact of example</a:t>
            </a:r>
          </a:p>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11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dirty="0" smtClean="0">
                <a:solidFill>
                  <a:srgbClr val="00B050"/>
                </a:solidFill>
              </a:rPr>
              <a:t>Offers – verbal and written – who/when/how</a:t>
            </a:r>
          </a:p>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12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13</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effectLst/>
              </a:rPr>
              <a:t>Effective recruitment and selection methods benefit organisations in multiple ways</a:t>
            </a:r>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1200" dirty="0" smtClean="0"/>
              <a:t>Know its tempting to rush into recruiting when someone leaves, but emphasise a</a:t>
            </a:r>
            <a:r>
              <a:rPr lang="en-GB" altLang="en-US" sz="3000" dirty="0" smtClean="0"/>
              <a:t> little investment of time and consideration into the process reaps many rewards: </a:t>
            </a:r>
          </a:p>
          <a:p>
            <a:pPr marL="0" marR="0" indent="0" algn="l" defTabSz="914400" rtl="0" eaLnBrk="1" fontAlgn="auto" latinLnBrk="0" hangingPunct="1">
              <a:lnSpc>
                <a:spcPct val="100000"/>
              </a:lnSpc>
              <a:spcBef>
                <a:spcPts val="0"/>
              </a:spcBef>
              <a:spcAft>
                <a:spcPts val="0"/>
              </a:spcAft>
              <a:buClrTx/>
              <a:buSzTx/>
              <a:buFontTx/>
              <a:buNone/>
              <a:tabLst/>
              <a:defRPr/>
            </a:pPr>
            <a:endParaRPr lang="en-GB" altLang="en-US" sz="3000" dirty="0" smtClean="0"/>
          </a:p>
          <a:p>
            <a:pPr marL="342900" lvl="1" indent="-342900">
              <a:lnSpc>
                <a:spcPct val="90000"/>
              </a:lnSpc>
              <a:buFont typeface="Arial" panose="020B0604020202020204" pitchFamily="34" charset="0"/>
              <a:buChar char="•"/>
            </a:pPr>
            <a:r>
              <a:rPr lang="en-GB" altLang="en-US" sz="3000" dirty="0" smtClean="0"/>
              <a:t>Employee engagement</a:t>
            </a:r>
          </a:p>
          <a:p>
            <a:pPr marL="342900" lvl="1" indent="-342900">
              <a:lnSpc>
                <a:spcPct val="90000"/>
              </a:lnSpc>
              <a:buFont typeface="Arial" panose="020B0604020202020204" pitchFamily="34" charset="0"/>
              <a:buChar char="•"/>
            </a:pPr>
            <a:r>
              <a:rPr lang="en-GB" altLang="en-US" sz="3000" dirty="0" smtClean="0"/>
              <a:t>Increased  customer service or productivity</a:t>
            </a:r>
          </a:p>
          <a:p>
            <a:pPr marL="342900" lvl="1" indent="-342900">
              <a:lnSpc>
                <a:spcPct val="90000"/>
              </a:lnSpc>
              <a:buFont typeface="Arial" panose="020B0604020202020204" pitchFamily="34" charset="0"/>
              <a:buChar char="•"/>
            </a:pPr>
            <a:r>
              <a:rPr lang="en-GB" altLang="en-US" sz="3000" dirty="0" smtClean="0"/>
              <a:t>Opportunity to bring in new, diverse skills</a:t>
            </a:r>
          </a:p>
          <a:p>
            <a:pPr marL="342900" lvl="1" indent="-342900">
              <a:lnSpc>
                <a:spcPct val="90000"/>
              </a:lnSpc>
              <a:buFont typeface="Arial" panose="020B0604020202020204" pitchFamily="34" charset="0"/>
              <a:buChar char="•"/>
            </a:pPr>
            <a:r>
              <a:rPr lang="en-GB" altLang="en-US" sz="3000" dirty="0" smtClean="0"/>
              <a:t>Opportunity to ensure role is what is required</a:t>
            </a:r>
          </a:p>
          <a:p>
            <a:pPr marL="342900" lvl="1" indent="-342900">
              <a:lnSpc>
                <a:spcPct val="90000"/>
              </a:lnSpc>
              <a:buFont typeface="Arial" panose="020B0604020202020204" pitchFamily="34" charset="0"/>
              <a:buChar char="•"/>
            </a:pPr>
            <a:r>
              <a:rPr lang="en-GB" altLang="en-US" sz="3000" dirty="0" smtClean="0"/>
              <a:t>Employee</a:t>
            </a:r>
            <a:r>
              <a:rPr lang="en-GB" altLang="en-US" sz="3000" baseline="0" dirty="0" smtClean="0"/>
              <a:t> retention</a:t>
            </a:r>
          </a:p>
          <a:p>
            <a:pPr marL="342900" lvl="1" indent="-342900">
              <a:lnSpc>
                <a:spcPct val="90000"/>
              </a:lnSpc>
              <a:buFont typeface="Arial" panose="020B0604020202020204" pitchFamily="34" charset="0"/>
              <a:buChar char="•"/>
            </a:pPr>
            <a:r>
              <a:rPr lang="en-GB" sz="2800" dirty="0" smtClean="0">
                <a:effectLst/>
              </a:rPr>
              <a:t>Sustained job performance</a:t>
            </a:r>
            <a:endParaRPr lang="en-GB" altLang="en-US" sz="3000" dirty="0" smtClean="0"/>
          </a:p>
          <a:p>
            <a:pPr marL="342900" lvl="1" indent="-342900">
              <a:lnSpc>
                <a:spcPct val="90000"/>
              </a:lnSpc>
              <a:buFont typeface="Arial" panose="020B0604020202020204" pitchFamily="34" charset="0"/>
              <a:buChar char="•"/>
            </a:pPr>
            <a:endParaRPr lang="en-GB" altLang="en-US" sz="3000" dirty="0" smtClean="0"/>
          </a:p>
          <a:p>
            <a:pPr marL="0" lvl="1" indent="0">
              <a:lnSpc>
                <a:spcPct val="90000"/>
              </a:lnSpc>
              <a:buFont typeface="Arial" panose="020B0604020202020204" pitchFamily="34" charset="0"/>
              <a:buNone/>
            </a:pPr>
            <a:endParaRPr lang="en-GB"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1200" dirty="0" smtClean="0"/>
              <a:t>What can be the impact of not getting it right?</a:t>
            </a:r>
          </a:p>
          <a:p>
            <a:pPr marL="0" marR="0" lvl="1" indent="0" algn="l" defTabSz="914400" rtl="0" eaLnBrk="1" fontAlgn="auto" latinLnBrk="0" hangingPunct="1">
              <a:lnSpc>
                <a:spcPct val="100000"/>
              </a:lnSpc>
              <a:spcBef>
                <a:spcPts val="0"/>
              </a:spcBef>
              <a:spcAft>
                <a:spcPts val="0"/>
              </a:spcAft>
              <a:buClrTx/>
              <a:buSzTx/>
              <a:buFontTx/>
              <a:buNone/>
              <a:tabLst/>
              <a:defRPr/>
            </a:pPr>
            <a:r>
              <a:rPr lang="en-GB" altLang="en-US" sz="3000" dirty="0" smtClean="0"/>
              <a:t>Time and other resources to manage under-performance </a:t>
            </a:r>
          </a:p>
          <a:p>
            <a:pPr marL="0" marR="0" lvl="1" indent="0" algn="l" defTabSz="914400" rtl="0" eaLnBrk="1" fontAlgn="auto" latinLnBrk="0" hangingPunct="1">
              <a:lnSpc>
                <a:spcPct val="100000"/>
              </a:lnSpc>
              <a:spcBef>
                <a:spcPts val="0"/>
              </a:spcBef>
              <a:spcAft>
                <a:spcPts val="0"/>
              </a:spcAft>
              <a:buClrTx/>
              <a:buSzTx/>
              <a:buFontTx/>
              <a:buNone/>
              <a:tabLst/>
              <a:defRPr/>
            </a:pPr>
            <a:r>
              <a:rPr lang="en-GB" altLang="en-US" sz="3000" dirty="0" smtClean="0"/>
              <a:t>Impact on team morale</a:t>
            </a:r>
          </a:p>
          <a:p>
            <a:pPr marL="0" marR="0" lvl="1" indent="0" algn="l" defTabSz="914400" rtl="0" eaLnBrk="1" fontAlgn="auto" latinLnBrk="0" hangingPunct="1">
              <a:lnSpc>
                <a:spcPct val="100000"/>
              </a:lnSpc>
              <a:spcBef>
                <a:spcPts val="0"/>
              </a:spcBef>
              <a:spcAft>
                <a:spcPts val="0"/>
              </a:spcAft>
              <a:buClrTx/>
              <a:buSzTx/>
              <a:buFontTx/>
              <a:buNone/>
              <a:tabLst/>
              <a:defRPr/>
            </a:pPr>
            <a:r>
              <a:rPr lang="en-GB" altLang="en-US" sz="3000" dirty="0" smtClean="0"/>
              <a:t>Impact on the individual of not being in the right job etc. etc.</a:t>
            </a:r>
          </a:p>
          <a:p>
            <a:pPr marL="0" marR="0" indent="0" algn="l" defTabSz="914400" rtl="0" eaLnBrk="1" fontAlgn="auto" latinLnBrk="0" hangingPunct="1">
              <a:lnSpc>
                <a:spcPct val="100000"/>
              </a:lnSpc>
              <a:spcBef>
                <a:spcPts val="0"/>
              </a:spcBef>
              <a:spcAft>
                <a:spcPts val="0"/>
              </a:spcAft>
              <a:buClrTx/>
              <a:buSzTx/>
              <a:buFontTx/>
              <a:buNone/>
              <a:tabLst/>
              <a:defRPr/>
            </a:pPr>
            <a:endParaRPr lang="en-GB"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1200" dirty="0" smtClean="0"/>
              <a:t>Later slides cover legal position</a:t>
            </a:r>
          </a:p>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On slide very quick overviews of process...however</a:t>
            </a:r>
            <a:r>
              <a:rPr lang="en-GB" baseline="0" dirty="0" smtClean="0"/>
              <a:t> for more detail run s</a:t>
            </a:r>
            <a:r>
              <a:rPr lang="en-GB" dirty="0" smtClean="0"/>
              <a:t>ee Flowchart.... </a:t>
            </a:r>
          </a:p>
          <a:p>
            <a:endParaRPr lang="en-GB" dirty="0" smtClean="0"/>
          </a:p>
          <a:p>
            <a:r>
              <a:rPr lang="en-GB" dirty="0" smtClean="0"/>
              <a:t>Flowchart</a:t>
            </a:r>
            <a:r>
              <a:rPr lang="en-GB" baseline="0" dirty="0" smtClean="0"/>
              <a:t> to be handed out and HRP to talk through…</a:t>
            </a:r>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Assistance</a:t>
            </a:r>
            <a:r>
              <a:rPr lang="en-GB" baseline="0" dirty="0" smtClean="0"/>
              <a:t> available through STDU course, i.e. JD writing session.. Or on  e Mentor..</a:t>
            </a:r>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Appreciate most of you will have done TEDI but quick</a:t>
            </a:r>
            <a:r>
              <a:rPr lang="en-GB" baseline="0" dirty="0" smtClean="0"/>
              <a:t> overview of legal context in which we operate.</a:t>
            </a:r>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894FD50-8A87-4546-93A7-FBB44AD05489}" type="slidenum">
              <a:rPr lang="en-GB" smtClean="0"/>
              <a:t>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FE99D919-6743-47E6-9346-7C9CF7F1AA45}" type="slidenum">
              <a:rPr lang="en-GB" altLang="en-US" smtClean="0"/>
              <a:pPr/>
              <a:t>‹#›</a:t>
            </a:fld>
            <a:endParaRPr lang="en-GB" altLang="en-US" dirty="0"/>
          </a:p>
        </p:txBody>
      </p:sp>
      <p:sp>
        <p:nvSpPr>
          <p:cNvPr id="7" name="Rectangle 6"/>
          <p:cNvSpPr/>
          <p:nvPr/>
        </p:nvSpPr>
        <p:spPr>
          <a:xfrm>
            <a:off x="0" y="0"/>
            <a:ext cx="9144000" cy="3489417"/>
          </a:xfrm>
          <a:prstGeom prst="rect">
            <a:avLst/>
          </a:prstGeom>
          <a:solidFill>
            <a:srgbClr val="5368E0"/>
          </a:solid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rPr>
              <a:t>         </a:t>
            </a:r>
            <a:endParaRPr kumimoji="0" lang="en-US" sz="1800" b="0" i="0" u="none" strike="noStrike" kern="0" cap="none" spc="0" normalizeH="0" baseline="0" noProof="0" dirty="0">
              <a:ln>
                <a:noFill/>
              </a:ln>
              <a:solidFill>
                <a:prstClr val="white"/>
              </a:solidFill>
              <a:effectLst/>
              <a:uLnTx/>
              <a:uFillTx/>
              <a:latin typeface="Calibri"/>
            </a:endParaRPr>
          </a:p>
        </p:txBody>
      </p:sp>
      <p:pic>
        <p:nvPicPr>
          <p:cNvPr id="8" name="Picture 7" descr="WT PPT graphic.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89417"/>
            <a:ext cx="9144000" cy="3386471"/>
          </a:xfrm>
          <a:prstGeom prst="rect">
            <a:avLst/>
          </a:prstGeom>
        </p:spPr>
      </p:pic>
      <p:pic>
        <p:nvPicPr>
          <p:cNvPr id="9" name="Picture 8" descr="TAB_col_background.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980" y="479494"/>
            <a:ext cx="1414225" cy="599027"/>
          </a:xfrm>
          <a:prstGeom prst="rect">
            <a:avLst/>
          </a:prstGeom>
        </p:spPr>
      </p:pic>
    </p:spTree>
    <p:extLst>
      <p:ext uri="{BB962C8B-B14F-4D97-AF65-F5344CB8AC3E}">
        <p14:creationId xmlns:p14="http://schemas.microsoft.com/office/powerpoint/2010/main" val="290687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410196A6-8B6E-4CB2-9959-FEE6CB423FC7}" type="slidenum">
              <a:rPr lang="en-GB" altLang="en-US" smtClean="0"/>
              <a:pPr/>
              <a:t>‹#›</a:t>
            </a:fld>
            <a:endParaRPr lang="en-GB" altLang="en-US" dirty="0"/>
          </a:p>
        </p:txBody>
      </p:sp>
    </p:spTree>
    <p:extLst>
      <p:ext uri="{BB962C8B-B14F-4D97-AF65-F5344CB8AC3E}">
        <p14:creationId xmlns:p14="http://schemas.microsoft.com/office/powerpoint/2010/main" val="250495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DD4FE945-8780-4228-AC49-04575E6C1A0B}" type="slidenum">
              <a:rPr lang="en-GB" altLang="en-US" smtClean="0"/>
              <a:pPr/>
              <a:t>‹#›</a:t>
            </a:fld>
            <a:endParaRPr lang="en-GB" altLang="en-US" dirty="0"/>
          </a:p>
        </p:txBody>
      </p:sp>
    </p:spTree>
    <p:extLst>
      <p:ext uri="{BB962C8B-B14F-4D97-AF65-F5344CB8AC3E}">
        <p14:creationId xmlns:p14="http://schemas.microsoft.com/office/powerpoint/2010/main" val="162974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CE939640-CA11-49B1-9294-6F59B347C4AA}" type="slidenum">
              <a:rPr lang="en-GB" altLang="en-US" smtClean="0"/>
              <a:pPr/>
              <a:t>‹#›</a:t>
            </a:fld>
            <a:endParaRPr lang="en-GB" altLang="en-US"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50" y="0"/>
            <a:ext cx="9156700"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6206700"/>
            <a:ext cx="9144000" cy="659443"/>
          </a:xfrm>
          <a:prstGeom prst="rect">
            <a:avLst/>
          </a:prstGeom>
          <a:solidFill>
            <a:srgbClr val="5368E0"/>
          </a:solidFill>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smtClean="0">
                <a:ln>
                  <a:noFill/>
                </a:ln>
                <a:solidFill>
                  <a:prstClr val="white"/>
                </a:solidFill>
                <a:effectLst/>
                <a:uLnTx/>
                <a:uFillTx/>
                <a:latin typeface="Arial"/>
                <a:cs typeface="Arial"/>
              </a:rPr>
              <a:t>Staff Training </a:t>
            </a:r>
            <a:r>
              <a:rPr kumimoji="0" lang="en-US" sz="2200" b="0" i="0" u="none" strike="noStrike" kern="1200" cap="none" spc="0" normalizeH="0" baseline="0" noProof="0" dirty="0" smtClean="0">
                <a:ln>
                  <a:noFill/>
                </a:ln>
                <a:solidFill>
                  <a:prstClr val="white"/>
                </a:solidFill>
                <a:effectLst/>
                <a:uLnTx/>
                <a:uFillTx/>
                <a:latin typeface="Arial"/>
                <a:cs typeface="Arial"/>
              </a:rPr>
              <a:t>and </a:t>
            </a:r>
            <a:r>
              <a:rPr kumimoji="0" lang="en-US" sz="2200" b="1" i="0" u="none" strike="noStrike" kern="1200" cap="none" spc="0" normalizeH="0" baseline="0" noProof="0" dirty="0" smtClean="0">
                <a:ln>
                  <a:noFill/>
                </a:ln>
                <a:solidFill>
                  <a:prstClr val="white"/>
                </a:solidFill>
                <a:effectLst/>
                <a:uLnTx/>
                <a:uFillTx/>
                <a:latin typeface="Arial"/>
                <a:cs typeface="Arial"/>
              </a:rPr>
              <a:t>Development </a:t>
            </a:r>
            <a:r>
              <a:rPr kumimoji="0" lang="en-US" sz="2200" b="0" i="0" u="none" strike="noStrike" kern="1200" cap="none" spc="0" normalizeH="0" baseline="0" noProof="0" dirty="0" smtClean="0">
                <a:ln>
                  <a:noFill/>
                </a:ln>
                <a:solidFill>
                  <a:prstClr val="white"/>
                </a:solidFill>
                <a:effectLst/>
                <a:uLnTx/>
                <a:uFillTx/>
                <a:latin typeface="Arial"/>
                <a:cs typeface="Arial"/>
              </a:rPr>
              <a:t>Unit</a:t>
            </a:r>
            <a:endParaRPr kumimoji="0" lang="en-US" sz="3600" b="1" i="0" u="none" strike="noStrike" kern="1200" cap="none" spc="0" normalizeH="0" baseline="0" noProof="0" dirty="0">
              <a:ln>
                <a:noFill/>
              </a:ln>
              <a:solidFill>
                <a:prstClr val="white"/>
              </a:solidFill>
              <a:effectLst/>
              <a:uLnTx/>
              <a:uFillTx/>
              <a:latin typeface="Arial"/>
              <a:cs typeface="Aria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65250"/>
            <a:ext cx="9144000" cy="4841449"/>
          </a:xfrm>
          <a:prstGeom prst="rect">
            <a:avLst/>
          </a:prstGeom>
        </p:spPr>
      </p:pic>
    </p:spTree>
    <p:extLst>
      <p:ext uri="{BB962C8B-B14F-4D97-AF65-F5344CB8AC3E}">
        <p14:creationId xmlns:p14="http://schemas.microsoft.com/office/powerpoint/2010/main" val="1243414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BE819703-A6FB-4630-BEAA-947486F66830}" type="slidenum">
              <a:rPr lang="en-GB" altLang="en-US" smtClean="0"/>
              <a:pPr/>
              <a:t>‹#›</a:t>
            </a:fld>
            <a:endParaRPr lang="en-GB" altLang="en-US" dirty="0"/>
          </a:p>
        </p:txBody>
      </p:sp>
    </p:spTree>
    <p:extLst>
      <p:ext uri="{BB962C8B-B14F-4D97-AF65-F5344CB8AC3E}">
        <p14:creationId xmlns:p14="http://schemas.microsoft.com/office/powerpoint/2010/main" val="204072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05DD11EC-E68E-415B-95B6-1EDC60D84C06}" type="slidenum">
              <a:rPr lang="en-GB" altLang="en-US" smtClean="0"/>
              <a:pPr/>
              <a:t>‹#›</a:t>
            </a:fld>
            <a:endParaRPr lang="en-GB" altLang="en-US" dirty="0"/>
          </a:p>
        </p:txBody>
      </p:sp>
    </p:spTree>
    <p:extLst>
      <p:ext uri="{BB962C8B-B14F-4D97-AF65-F5344CB8AC3E}">
        <p14:creationId xmlns:p14="http://schemas.microsoft.com/office/powerpoint/2010/main" val="1286558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US" altLang="en-US" dirty="0"/>
          </a:p>
        </p:txBody>
      </p:sp>
      <p:sp>
        <p:nvSpPr>
          <p:cNvPr id="8" name="Footer Placeholder 7"/>
          <p:cNvSpPr>
            <a:spLocks noGrp="1"/>
          </p:cNvSpPr>
          <p:nvPr>
            <p:ph type="ftr" sz="quarter" idx="11"/>
          </p:nvPr>
        </p:nvSpPr>
        <p:spPr/>
        <p:txBody>
          <a:bodyPr/>
          <a:lstStyle/>
          <a:p>
            <a:endParaRPr lang="en-US" altLang="en-US" dirty="0"/>
          </a:p>
        </p:txBody>
      </p:sp>
      <p:sp>
        <p:nvSpPr>
          <p:cNvPr id="9" name="Slide Number Placeholder 8"/>
          <p:cNvSpPr>
            <a:spLocks noGrp="1"/>
          </p:cNvSpPr>
          <p:nvPr>
            <p:ph type="sldNum" sz="quarter" idx="12"/>
          </p:nvPr>
        </p:nvSpPr>
        <p:spPr/>
        <p:txBody>
          <a:bodyPr/>
          <a:lstStyle/>
          <a:p>
            <a:fld id="{7D737CA0-65F6-40AF-9474-FEBE8BCB2615}" type="slidenum">
              <a:rPr lang="en-GB" altLang="en-US" smtClean="0"/>
              <a:pPr/>
              <a:t>‹#›</a:t>
            </a:fld>
            <a:endParaRPr lang="en-GB" altLang="en-US" dirty="0"/>
          </a:p>
        </p:txBody>
      </p:sp>
    </p:spTree>
    <p:extLst>
      <p:ext uri="{BB962C8B-B14F-4D97-AF65-F5344CB8AC3E}">
        <p14:creationId xmlns:p14="http://schemas.microsoft.com/office/powerpoint/2010/main" val="2034062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US" altLang="en-US" dirty="0"/>
          </a:p>
        </p:txBody>
      </p:sp>
      <p:sp>
        <p:nvSpPr>
          <p:cNvPr id="4" name="Footer Placeholder 3"/>
          <p:cNvSpPr>
            <a:spLocks noGrp="1"/>
          </p:cNvSpPr>
          <p:nvPr>
            <p:ph type="ftr" sz="quarter" idx="11"/>
          </p:nvPr>
        </p:nvSpPr>
        <p:spPr/>
        <p:txBody>
          <a:bodyPr/>
          <a:lstStyle/>
          <a:p>
            <a:endParaRPr lang="en-US" altLang="en-US" dirty="0"/>
          </a:p>
        </p:txBody>
      </p:sp>
      <p:sp>
        <p:nvSpPr>
          <p:cNvPr id="5" name="Slide Number Placeholder 4"/>
          <p:cNvSpPr>
            <a:spLocks noGrp="1"/>
          </p:cNvSpPr>
          <p:nvPr>
            <p:ph type="sldNum" sz="quarter" idx="12"/>
          </p:nvPr>
        </p:nvSpPr>
        <p:spPr/>
        <p:txBody>
          <a:bodyPr/>
          <a:lstStyle/>
          <a:p>
            <a:fld id="{9F6C8936-81CA-4714-A679-DED000D3519C}" type="slidenum">
              <a:rPr lang="en-GB" altLang="en-US" smtClean="0"/>
              <a:pPr/>
              <a:t>‹#›</a:t>
            </a:fld>
            <a:endParaRPr lang="en-GB" altLang="en-US" dirty="0"/>
          </a:p>
        </p:txBody>
      </p:sp>
    </p:spTree>
    <p:extLst>
      <p:ext uri="{BB962C8B-B14F-4D97-AF65-F5344CB8AC3E}">
        <p14:creationId xmlns:p14="http://schemas.microsoft.com/office/powerpoint/2010/main" val="790198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dirty="0"/>
          </a:p>
        </p:txBody>
      </p:sp>
      <p:sp>
        <p:nvSpPr>
          <p:cNvPr id="3" name="Footer Placeholder 2"/>
          <p:cNvSpPr>
            <a:spLocks noGrp="1"/>
          </p:cNvSpPr>
          <p:nvPr>
            <p:ph type="ftr" sz="quarter" idx="11"/>
          </p:nvPr>
        </p:nvSpPr>
        <p:spPr/>
        <p:txBody>
          <a:bodyPr/>
          <a:lstStyle/>
          <a:p>
            <a:endParaRPr lang="en-US" altLang="en-US" dirty="0"/>
          </a:p>
        </p:txBody>
      </p:sp>
      <p:sp>
        <p:nvSpPr>
          <p:cNvPr id="4" name="Slide Number Placeholder 3"/>
          <p:cNvSpPr>
            <a:spLocks noGrp="1"/>
          </p:cNvSpPr>
          <p:nvPr>
            <p:ph type="sldNum" sz="quarter" idx="12"/>
          </p:nvPr>
        </p:nvSpPr>
        <p:spPr/>
        <p:txBody>
          <a:bodyPr/>
          <a:lstStyle/>
          <a:p>
            <a:fld id="{E2694D6F-F554-40A8-87BC-20B16A109A60}" type="slidenum">
              <a:rPr lang="en-GB" altLang="en-US" smtClean="0"/>
              <a:pPr/>
              <a:t>‹#›</a:t>
            </a:fld>
            <a:endParaRPr lang="en-GB" altLang="en-US" dirty="0"/>
          </a:p>
        </p:txBody>
      </p:sp>
    </p:spTree>
    <p:extLst>
      <p:ext uri="{BB962C8B-B14F-4D97-AF65-F5344CB8AC3E}">
        <p14:creationId xmlns:p14="http://schemas.microsoft.com/office/powerpoint/2010/main" val="347210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6B50DF79-3CCD-4C38-AB26-09B03BFB1C21}" type="slidenum">
              <a:rPr lang="en-GB" altLang="en-US" smtClean="0"/>
              <a:pPr/>
              <a:t>‹#›</a:t>
            </a:fld>
            <a:endParaRPr lang="en-GB" altLang="en-US" dirty="0"/>
          </a:p>
        </p:txBody>
      </p:sp>
    </p:spTree>
    <p:extLst>
      <p:ext uri="{BB962C8B-B14F-4D97-AF65-F5344CB8AC3E}">
        <p14:creationId xmlns:p14="http://schemas.microsoft.com/office/powerpoint/2010/main" val="37754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F687B831-D2CB-41F4-8643-B8CD80133DC6}" type="slidenum">
              <a:rPr lang="en-GB" altLang="en-US" smtClean="0"/>
              <a:pPr/>
              <a:t>‹#›</a:t>
            </a:fld>
            <a:endParaRPr lang="en-GB" altLang="en-US" dirty="0"/>
          </a:p>
        </p:txBody>
      </p:sp>
    </p:spTree>
    <p:extLst>
      <p:ext uri="{BB962C8B-B14F-4D97-AF65-F5344CB8AC3E}">
        <p14:creationId xmlns:p14="http://schemas.microsoft.com/office/powerpoint/2010/main" val="289153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5C0AB-33ED-481D-B596-5BCE78543E71}" type="slidenum">
              <a:rPr lang="en-GB" altLang="en-US" smtClean="0"/>
              <a:pPr/>
              <a:t>‹#›</a:t>
            </a:fld>
            <a:endParaRPr lang="en-GB" altLang="en-US" dirty="0"/>
          </a:p>
        </p:txBody>
      </p:sp>
    </p:spTree>
    <p:extLst>
      <p:ext uri="{BB962C8B-B14F-4D97-AF65-F5344CB8AC3E}">
        <p14:creationId xmlns:p14="http://schemas.microsoft.com/office/powerpoint/2010/main" val="210664664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3568" y="1268760"/>
            <a:ext cx="7772400" cy="1470025"/>
          </a:xfrm>
        </p:spPr>
        <p:txBody>
          <a:bodyPr/>
          <a:lstStyle/>
          <a:p>
            <a:r>
              <a:rPr lang="en-GB" dirty="0" smtClean="0"/>
              <a:t>Recruiting at Manchester</a:t>
            </a:r>
            <a:endParaRPr lang="en-GB" dirty="0"/>
          </a:p>
        </p:txBody>
      </p:sp>
      <p:sp>
        <p:nvSpPr>
          <p:cNvPr id="5" name="Subtitle 4"/>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90868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GB" dirty="0" smtClean="0"/>
              <a:t>Preparing for Interview</a:t>
            </a:r>
            <a:endParaRPr lang="en-US" dirty="0" smtClean="0"/>
          </a:p>
        </p:txBody>
      </p:sp>
      <p:sp>
        <p:nvSpPr>
          <p:cNvPr id="14338" name="Rectangle 3"/>
          <p:cNvSpPr>
            <a:spLocks noGrp="1" noChangeArrowheads="1"/>
          </p:cNvSpPr>
          <p:nvPr>
            <p:ph idx="1"/>
          </p:nvPr>
        </p:nvSpPr>
        <p:spPr/>
        <p:txBody>
          <a:bodyPr/>
          <a:lstStyle/>
          <a:p>
            <a:pPr eaLnBrk="1" hangingPunct="1"/>
            <a:r>
              <a:rPr lang="en-GB" altLang="en-US" dirty="0" smtClean="0"/>
              <a:t>Environment</a:t>
            </a:r>
          </a:p>
          <a:p>
            <a:pPr eaLnBrk="1" hangingPunct="1"/>
            <a:r>
              <a:rPr lang="en-GB" altLang="en-US" dirty="0" smtClean="0"/>
              <a:t>People</a:t>
            </a:r>
          </a:p>
          <a:p>
            <a:pPr eaLnBrk="1" hangingPunct="1"/>
            <a:r>
              <a:rPr lang="en-GB" altLang="en-US" dirty="0" smtClean="0"/>
              <a:t>Panel Organisation</a:t>
            </a:r>
          </a:p>
          <a:p>
            <a:pPr eaLnBrk="1" hangingPunct="1"/>
            <a:r>
              <a:rPr lang="en-GB" altLang="en-US" dirty="0" smtClean="0"/>
              <a:t>Feedback</a:t>
            </a:r>
          </a:p>
          <a:p>
            <a:pPr eaLnBrk="1" hangingPunct="1"/>
            <a:r>
              <a:rPr lang="en-GB" altLang="en-US" dirty="0" smtClean="0"/>
              <a:t>Role of Chair</a:t>
            </a:r>
            <a:endParaRPr lang="en-US"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en-GB" dirty="0" smtClean="0"/>
              <a:t>Questions</a:t>
            </a:r>
          </a:p>
        </p:txBody>
      </p:sp>
      <p:sp>
        <p:nvSpPr>
          <p:cNvPr id="15362" name="Rectangle 3"/>
          <p:cNvSpPr>
            <a:spLocks noGrp="1" noChangeArrowheads="1"/>
          </p:cNvSpPr>
          <p:nvPr>
            <p:ph idx="1"/>
          </p:nvPr>
        </p:nvSpPr>
        <p:spPr/>
        <p:txBody>
          <a:bodyPr>
            <a:normAutofit/>
          </a:bodyPr>
          <a:lstStyle/>
          <a:p>
            <a:pPr eaLnBrk="1" hangingPunct="1"/>
            <a:r>
              <a:rPr lang="en-GB" altLang="en-US" dirty="0" smtClean="0"/>
              <a:t>Open questions</a:t>
            </a:r>
          </a:p>
          <a:p>
            <a:pPr eaLnBrk="1" hangingPunct="1"/>
            <a:r>
              <a:rPr lang="en-GB" altLang="en-US" dirty="0" smtClean="0"/>
              <a:t>Probing questions</a:t>
            </a:r>
          </a:p>
          <a:p>
            <a:pPr eaLnBrk="1" hangingPunct="1"/>
            <a:r>
              <a:rPr lang="en-GB" altLang="en-US" dirty="0" smtClean="0"/>
              <a:t>Closed questions</a:t>
            </a:r>
          </a:p>
          <a:p>
            <a:pPr eaLnBrk="1" hangingPunct="1"/>
            <a:r>
              <a:rPr lang="en-GB" altLang="en-US" dirty="0" smtClean="0"/>
              <a:t>Situational/Hypothetical questions</a:t>
            </a:r>
          </a:p>
          <a:p>
            <a:pPr eaLnBrk="1" hangingPunct="1"/>
            <a:r>
              <a:rPr lang="en-GB" altLang="en-US" dirty="0" smtClean="0"/>
              <a:t>Competency/Behavioural questions</a:t>
            </a:r>
          </a:p>
          <a:p>
            <a:pPr eaLnBrk="1" hangingPunct="1"/>
            <a:endParaRPr lang="en-GB" alt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GB" dirty="0" smtClean="0"/>
              <a:t>Interview</a:t>
            </a:r>
          </a:p>
        </p:txBody>
      </p:sp>
      <p:sp>
        <p:nvSpPr>
          <p:cNvPr id="16386" name="Rectangle 3"/>
          <p:cNvSpPr>
            <a:spLocks noGrp="1" noChangeArrowheads="1"/>
          </p:cNvSpPr>
          <p:nvPr>
            <p:ph idx="1"/>
          </p:nvPr>
        </p:nvSpPr>
        <p:spPr/>
        <p:txBody>
          <a:bodyPr>
            <a:normAutofit/>
          </a:bodyPr>
          <a:lstStyle/>
          <a:p>
            <a:pPr eaLnBrk="1" hangingPunct="1"/>
            <a:r>
              <a:rPr lang="en-GB" altLang="en-US" dirty="0" smtClean="0"/>
              <a:t>Welcome and introductions</a:t>
            </a:r>
          </a:p>
          <a:p>
            <a:pPr eaLnBrk="1" hangingPunct="1"/>
            <a:r>
              <a:rPr lang="en-GB" altLang="en-US" dirty="0" smtClean="0"/>
              <a:t>Outline the structure of interview</a:t>
            </a:r>
          </a:p>
          <a:p>
            <a:pPr eaLnBrk="1" hangingPunct="1"/>
            <a:r>
              <a:rPr lang="en-GB" altLang="en-US" dirty="0" smtClean="0"/>
              <a:t>Explain that you will be taking notes</a:t>
            </a:r>
          </a:p>
          <a:p>
            <a:pPr eaLnBrk="1" hangingPunct="1"/>
            <a:r>
              <a:rPr lang="en-GB" altLang="en-US" dirty="0" smtClean="0"/>
              <a:t>Questions</a:t>
            </a:r>
          </a:p>
          <a:p>
            <a:pPr eaLnBrk="1" hangingPunct="1"/>
            <a:r>
              <a:rPr lang="en-GB" altLang="en-US" dirty="0" smtClean="0"/>
              <a:t>Candidate questions</a:t>
            </a:r>
          </a:p>
          <a:p>
            <a:pPr eaLnBrk="1" hangingPunct="1"/>
            <a:r>
              <a:rPr lang="en-GB" altLang="en-US" dirty="0" smtClean="0"/>
              <a:t>Thanks and when letting them know</a:t>
            </a:r>
          </a:p>
          <a:p>
            <a:pPr eaLnBrk="1" hangingPunct="1"/>
            <a:endParaRPr lang="en-GB" altLang="en-US" dirty="0" smtClean="0"/>
          </a:p>
          <a:p>
            <a:pPr eaLnBrk="1" hangingPunct="1">
              <a:buFontTx/>
              <a:buNone/>
            </a:pPr>
            <a:endParaRPr lang="en-GB" alt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GB" dirty="0" smtClean="0"/>
              <a:t>Wrap Up</a:t>
            </a:r>
          </a:p>
        </p:txBody>
      </p:sp>
      <p:sp>
        <p:nvSpPr>
          <p:cNvPr id="16386" name="Rectangle 3"/>
          <p:cNvSpPr>
            <a:spLocks noGrp="1" noChangeArrowheads="1"/>
          </p:cNvSpPr>
          <p:nvPr>
            <p:ph idx="1"/>
          </p:nvPr>
        </p:nvSpPr>
        <p:spPr/>
        <p:txBody>
          <a:bodyPr>
            <a:normAutofit/>
          </a:bodyPr>
          <a:lstStyle/>
          <a:p>
            <a:pPr eaLnBrk="1" hangingPunct="1"/>
            <a:r>
              <a:rPr lang="en-GB" altLang="en-US" dirty="0" smtClean="0"/>
              <a:t>Comments and Reflection</a:t>
            </a:r>
          </a:p>
          <a:p>
            <a:pPr eaLnBrk="1" hangingPunct="1"/>
            <a:endParaRPr lang="en-GB" altLang="en-US" dirty="0" smtClean="0"/>
          </a:p>
          <a:p>
            <a:pPr eaLnBrk="1" hangingPunct="1"/>
            <a:r>
              <a:rPr lang="en-GB" altLang="en-US" dirty="0" smtClean="0"/>
              <a:t>Further support available at:</a:t>
            </a:r>
          </a:p>
          <a:p>
            <a:pPr eaLnBrk="1" hangingPunct="1">
              <a:buNone/>
            </a:pPr>
            <a:r>
              <a:rPr lang="en-GB" altLang="en-US" dirty="0" smtClean="0"/>
              <a:t>New R&amp;S site</a:t>
            </a:r>
          </a:p>
          <a:p>
            <a:pPr eaLnBrk="1" hangingPunct="1">
              <a:buNone/>
            </a:pPr>
            <a:r>
              <a:rPr lang="en-GB" altLang="en-US" dirty="0" smtClean="0"/>
              <a:t>And </a:t>
            </a:r>
          </a:p>
          <a:p>
            <a:pPr eaLnBrk="1" hangingPunct="1">
              <a:buNone/>
            </a:pPr>
            <a:r>
              <a:rPr lang="en-GB" altLang="en-US" dirty="0" smtClean="0"/>
              <a:t>E Mentor..</a:t>
            </a:r>
          </a:p>
          <a:p>
            <a:pPr eaLnBrk="1" hangingPunct="1">
              <a:buNone/>
            </a:pPr>
            <a:endParaRPr lang="en-GB" altLang="en-US" dirty="0" smtClean="0"/>
          </a:p>
          <a:p>
            <a:pPr eaLnBrk="1" hangingPunct="1">
              <a:buFontTx/>
              <a:buNone/>
            </a:pPr>
            <a:endParaRPr lang="en-GB"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eaLnBrk="1" fontAlgn="auto" hangingPunct="1">
              <a:spcAft>
                <a:spcPts val="0"/>
              </a:spcAft>
              <a:defRPr/>
            </a:pPr>
            <a:r>
              <a:rPr lang="en-GB" dirty="0" smtClean="0"/>
              <a:t>Delegates will have an opportunity</a:t>
            </a:r>
          </a:p>
        </p:txBody>
      </p:sp>
      <p:sp>
        <p:nvSpPr>
          <p:cNvPr id="9218" name="Rectangle 3"/>
          <p:cNvSpPr>
            <a:spLocks noGrp="1" noChangeArrowheads="1"/>
          </p:cNvSpPr>
          <p:nvPr>
            <p:ph idx="1"/>
          </p:nvPr>
        </p:nvSpPr>
        <p:spPr/>
        <p:txBody>
          <a:bodyPr>
            <a:normAutofit fontScale="92500" lnSpcReduction="10000"/>
          </a:bodyPr>
          <a:lstStyle/>
          <a:p>
            <a:pPr eaLnBrk="1" hangingPunct="1"/>
            <a:r>
              <a:rPr lang="en-GB" altLang="en-US" dirty="0" smtClean="0"/>
              <a:t>To understand why recruiting effectively is important </a:t>
            </a:r>
          </a:p>
          <a:p>
            <a:pPr eaLnBrk="1" hangingPunct="1"/>
            <a:r>
              <a:rPr lang="en-GB" altLang="en-US" dirty="0" smtClean="0"/>
              <a:t>To develop knowledge and understanding of the recruitment and selection process</a:t>
            </a:r>
          </a:p>
          <a:p>
            <a:pPr lvl="0"/>
            <a:r>
              <a:rPr lang="en-GB" dirty="0" smtClean="0"/>
              <a:t>To develop skills to enable successful and effective recruitment.</a:t>
            </a:r>
            <a:endParaRPr lang="en-GB" altLang="en-US" dirty="0" smtClean="0"/>
          </a:p>
          <a:p>
            <a:pPr eaLnBrk="1" hangingPunct="1"/>
            <a:r>
              <a:rPr lang="en-GB" altLang="en-US" dirty="0" smtClean="0"/>
              <a:t>To practise short-listing job applicants</a:t>
            </a:r>
          </a:p>
          <a:p>
            <a:pPr eaLnBrk="1" hangingPunct="1"/>
            <a:r>
              <a:rPr lang="en-GB" altLang="en-US" dirty="0" smtClean="0"/>
              <a:t>To structure and carry out an effective interview</a:t>
            </a:r>
          </a:p>
          <a:p>
            <a:pPr lvl="0"/>
            <a:r>
              <a:rPr lang="en-GB" dirty="0" smtClean="0"/>
              <a:t>Share </a:t>
            </a:r>
            <a:r>
              <a:rPr lang="en-GB" dirty="0"/>
              <a:t>good practice</a:t>
            </a:r>
          </a:p>
          <a:p>
            <a:pPr eaLnBrk="1" hangingPunct="1"/>
            <a:endParaRPr lang="en-GB"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is recruiting effectively important?</a:t>
            </a:r>
            <a:endParaRPr lang="en-GB" dirty="0"/>
          </a:p>
        </p:txBody>
      </p:sp>
      <p:sp>
        <p:nvSpPr>
          <p:cNvPr id="3" name="Content Placeholder 2"/>
          <p:cNvSpPr>
            <a:spLocks noGrp="1"/>
          </p:cNvSpPr>
          <p:nvPr>
            <p:ph idx="1"/>
          </p:nvPr>
        </p:nvSpPr>
        <p:spPr/>
        <p:txBody>
          <a:bodyPr>
            <a:normAutofit fontScale="92500"/>
          </a:bodyPr>
          <a:lstStyle/>
          <a:p>
            <a:pPr>
              <a:lnSpc>
                <a:spcPct val="90000"/>
              </a:lnSpc>
            </a:pPr>
            <a:endParaRPr lang="en-GB" altLang="en-US" sz="3000" dirty="0" smtClean="0"/>
          </a:p>
          <a:p>
            <a:pPr marL="342900" lvl="1" indent="-342900">
              <a:lnSpc>
                <a:spcPct val="90000"/>
              </a:lnSpc>
              <a:buFont typeface="Arial" panose="020B0604020202020204" pitchFamily="34" charset="0"/>
              <a:buChar char="•"/>
            </a:pPr>
            <a:r>
              <a:rPr lang="en-GB" sz="3200" dirty="0" smtClean="0"/>
              <a:t>Effective recruitment </a:t>
            </a:r>
            <a:r>
              <a:rPr lang="en-GB" sz="3200" dirty="0"/>
              <a:t>is the process of having the right person, in the right </a:t>
            </a:r>
            <a:r>
              <a:rPr lang="en-GB" sz="3200" dirty="0" smtClean="0"/>
              <a:t>role, </a:t>
            </a:r>
            <a:r>
              <a:rPr lang="en-GB" sz="3200" dirty="0"/>
              <a:t>at the right time and it is crucial to organisational </a:t>
            </a:r>
            <a:r>
              <a:rPr lang="en-GB" sz="3200" smtClean="0"/>
              <a:t>performance.</a:t>
            </a:r>
          </a:p>
          <a:p>
            <a:pPr marL="342900" lvl="1" indent="-342900">
              <a:lnSpc>
                <a:spcPct val="90000"/>
              </a:lnSpc>
              <a:buFont typeface="Arial" panose="020B0604020202020204" pitchFamily="34" charset="0"/>
              <a:buChar char="•"/>
            </a:pPr>
            <a:endParaRPr lang="en-GB" sz="3200" dirty="0" smtClean="0"/>
          </a:p>
          <a:p>
            <a:pPr marL="342900" lvl="1" indent="-342900">
              <a:lnSpc>
                <a:spcPct val="90000"/>
              </a:lnSpc>
              <a:buFont typeface="Arial" panose="020B0604020202020204" pitchFamily="34" charset="0"/>
              <a:buChar char="•"/>
            </a:pPr>
            <a:r>
              <a:rPr lang="en-GB" sz="3200" dirty="0"/>
              <a:t>Successful recruitment depends upon finding people with the necessary skills, expertise and qualifications to deliver organisational objectives and the ability to make a positive contribution to the values and aims of the organisation. </a:t>
            </a:r>
            <a:endParaRPr lang="en-GB" sz="3200" dirty="0" smtClean="0"/>
          </a:p>
          <a:p>
            <a:pPr marL="342900" lvl="1" indent="-342900">
              <a:lnSpc>
                <a:spcPct val="90000"/>
              </a:lnSpc>
              <a:buFont typeface="Arial" panose="020B0604020202020204" pitchFamily="34" charset="0"/>
              <a:buChar char="•"/>
            </a:pPr>
            <a:endParaRPr lang="en-GB" sz="3200" dirty="0"/>
          </a:p>
          <a:p>
            <a:pPr marL="342900" lvl="1" indent="-342900">
              <a:lnSpc>
                <a:spcPct val="90000"/>
              </a:lnSpc>
              <a:buFont typeface="Arial" panose="020B0604020202020204" pitchFamily="34" charset="0"/>
              <a:buChar char="•"/>
            </a:pPr>
            <a:endParaRPr lang="en-GB" sz="3200" dirty="0" smtClean="0"/>
          </a:p>
          <a:p>
            <a:endParaRPr lang="en-GB" dirty="0"/>
          </a:p>
        </p:txBody>
      </p:sp>
    </p:spTree>
    <p:extLst>
      <p:ext uri="{BB962C8B-B14F-4D97-AF65-F5344CB8AC3E}">
        <p14:creationId xmlns:p14="http://schemas.microsoft.com/office/powerpoint/2010/main" val="727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normAutofit fontScale="90000"/>
          </a:bodyPr>
          <a:lstStyle/>
          <a:p>
            <a:pPr>
              <a:defRPr/>
            </a:pPr>
            <a:r>
              <a:rPr lang="en-GB" b="1" dirty="0" smtClean="0"/>
              <a:t>Recruitment </a:t>
            </a:r>
            <a:r>
              <a:rPr lang="en-GB" b="1" dirty="0"/>
              <a:t>and </a:t>
            </a:r>
            <a:r>
              <a:rPr lang="en-GB" b="1" dirty="0" smtClean="0"/>
              <a:t>Selection</a:t>
            </a:r>
            <a:r>
              <a:rPr lang="en-GB" b="1" dirty="0"/>
              <a:t> </a:t>
            </a:r>
            <a:r>
              <a:rPr lang="en-GB" b="1" dirty="0" smtClean="0"/>
              <a:t>– The Process</a:t>
            </a:r>
            <a:r>
              <a:rPr lang="en-GB" dirty="0"/>
              <a:t/>
            </a:r>
            <a:br>
              <a:rPr lang="en-GB" dirty="0"/>
            </a:br>
            <a:endParaRPr lang="en-US" dirty="0" smtClean="0"/>
          </a:p>
        </p:txBody>
      </p:sp>
      <p:sp>
        <p:nvSpPr>
          <p:cNvPr id="10243" name="Rectangle 5"/>
          <p:cNvSpPr>
            <a:spLocks noGrp="1" noChangeArrowheads="1"/>
          </p:cNvSpPr>
          <p:nvPr>
            <p:ph idx="1"/>
          </p:nvPr>
        </p:nvSpPr>
        <p:spPr/>
        <p:txBody>
          <a:bodyPr/>
          <a:lstStyle/>
          <a:p>
            <a:pPr lvl="0"/>
            <a:r>
              <a:rPr lang="en-GB" dirty="0"/>
              <a:t>Job design and analysis</a:t>
            </a:r>
          </a:p>
          <a:p>
            <a:pPr lvl="0"/>
            <a:r>
              <a:rPr lang="en-GB" dirty="0"/>
              <a:t>Preparing recruitment documentation </a:t>
            </a:r>
          </a:p>
          <a:p>
            <a:pPr lvl="0"/>
            <a:r>
              <a:rPr lang="en-GB" dirty="0"/>
              <a:t>Short listing</a:t>
            </a:r>
          </a:p>
          <a:p>
            <a:pPr lvl="0"/>
            <a:r>
              <a:rPr lang="en-GB" dirty="0" smtClean="0"/>
              <a:t>Interviewing / selection</a:t>
            </a:r>
            <a:endParaRPr lang="en-GB" dirty="0"/>
          </a:p>
          <a:p>
            <a:r>
              <a:rPr lang="en-GB" dirty="0"/>
              <a:t>Offers / </a:t>
            </a:r>
            <a:r>
              <a:rPr lang="en-GB" dirty="0" smtClean="0"/>
              <a:t>Negotiation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normAutofit fontScale="90000"/>
          </a:bodyPr>
          <a:lstStyle/>
          <a:p>
            <a:pPr>
              <a:defRPr/>
            </a:pPr>
            <a:r>
              <a:rPr lang="en-GB" dirty="0" smtClean="0"/>
              <a:t>Recruitment and Selection – </a:t>
            </a:r>
            <a:r>
              <a:rPr lang="en-GB" smtClean="0"/>
              <a:t>The Skills</a:t>
            </a:r>
            <a:r>
              <a:rPr lang="en-GB" dirty="0"/>
              <a:t/>
            </a:r>
            <a:br>
              <a:rPr lang="en-GB" dirty="0"/>
            </a:br>
            <a:endParaRPr lang="en-US" dirty="0" smtClean="0"/>
          </a:p>
        </p:txBody>
      </p:sp>
      <p:sp>
        <p:nvSpPr>
          <p:cNvPr id="10243" name="Rectangle 5"/>
          <p:cNvSpPr>
            <a:spLocks noGrp="1" noChangeArrowheads="1"/>
          </p:cNvSpPr>
          <p:nvPr>
            <p:ph idx="1"/>
          </p:nvPr>
        </p:nvSpPr>
        <p:spPr/>
        <p:txBody>
          <a:bodyPr/>
          <a:lstStyle/>
          <a:p>
            <a:pPr lvl="0"/>
            <a:r>
              <a:rPr lang="en-GB" dirty="0"/>
              <a:t>Articulating and </a:t>
            </a:r>
            <a:r>
              <a:rPr lang="en-GB" dirty="0" smtClean="0"/>
              <a:t>analysing </a:t>
            </a:r>
            <a:r>
              <a:rPr lang="en-GB" dirty="0"/>
              <a:t>needs of a role</a:t>
            </a:r>
          </a:p>
          <a:p>
            <a:pPr lvl="0"/>
            <a:r>
              <a:rPr lang="en-GB" dirty="0"/>
              <a:t>Questioning techniques</a:t>
            </a:r>
          </a:p>
          <a:p>
            <a:pPr lvl="0"/>
            <a:r>
              <a:rPr lang="en-GB" dirty="0"/>
              <a:t>Listening skills</a:t>
            </a:r>
          </a:p>
          <a:p>
            <a:pPr lvl="0"/>
            <a:r>
              <a:rPr lang="en-GB" dirty="0"/>
              <a:t>Effective decision making</a:t>
            </a:r>
          </a:p>
        </p:txBody>
      </p:sp>
    </p:spTree>
    <p:extLst>
      <p:ext uri="{BB962C8B-B14F-4D97-AF65-F5344CB8AC3E}">
        <p14:creationId xmlns:p14="http://schemas.microsoft.com/office/powerpoint/2010/main" val="380405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pPr eaLnBrk="1" fontAlgn="auto" hangingPunct="1">
              <a:spcAft>
                <a:spcPts val="0"/>
              </a:spcAft>
              <a:defRPr/>
            </a:pPr>
            <a:r>
              <a:rPr lang="en-GB" dirty="0" smtClean="0"/>
              <a:t>The Equality Act 2010</a:t>
            </a:r>
            <a:endParaRPr lang="en-US" dirty="0" smtClean="0"/>
          </a:p>
        </p:txBody>
      </p:sp>
      <p:sp>
        <p:nvSpPr>
          <p:cNvPr id="10243" name="Rectangle 5"/>
          <p:cNvSpPr>
            <a:spLocks noGrp="1" noChangeArrowheads="1"/>
          </p:cNvSpPr>
          <p:nvPr>
            <p:ph idx="1"/>
          </p:nvPr>
        </p:nvSpPr>
        <p:spPr/>
        <p:txBody>
          <a:bodyPr/>
          <a:lstStyle/>
          <a:p>
            <a:pPr marR="0" eaLnBrk="1" hangingPunct="1"/>
            <a:r>
              <a:rPr lang="en-GB" altLang="en-US" dirty="0" smtClean="0"/>
              <a:t>Discrimination is less favourable treatment because of a protected characteristic</a:t>
            </a:r>
            <a:endParaRPr lang="en-US" altLang="en-US" dirty="0" smtClean="0"/>
          </a:p>
        </p:txBody>
      </p:sp>
    </p:spTree>
    <p:extLst>
      <p:ext uri="{BB962C8B-B14F-4D97-AF65-F5344CB8AC3E}">
        <p14:creationId xmlns:p14="http://schemas.microsoft.com/office/powerpoint/2010/main" val="1104428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fontAlgn="auto" hangingPunct="1">
              <a:spcAft>
                <a:spcPts val="0"/>
              </a:spcAft>
              <a:defRPr/>
            </a:pPr>
            <a:r>
              <a:rPr lang="en-GB" sz="4000" dirty="0" smtClean="0"/>
              <a:t>The Equality Act 2010 </a:t>
            </a:r>
            <a:br>
              <a:rPr lang="en-GB" sz="4000" dirty="0" smtClean="0"/>
            </a:br>
            <a:r>
              <a:rPr lang="en-GB" sz="4000" dirty="0" smtClean="0"/>
              <a:t>Protected Characteristics</a:t>
            </a:r>
            <a:endParaRPr lang="en-US" sz="4000" dirty="0" smtClean="0"/>
          </a:p>
        </p:txBody>
      </p:sp>
      <p:sp>
        <p:nvSpPr>
          <p:cNvPr id="11266" name="Rectangle 3"/>
          <p:cNvSpPr>
            <a:spLocks noGrp="1" noChangeArrowheads="1"/>
          </p:cNvSpPr>
          <p:nvPr>
            <p:ph idx="1"/>
          </p:nvPr>
        </p:nvSpPr>
        <p:spPr/>
        <p:txBody>
          <a:bodyPr/>
          <a:lstStyle/>
          <a:p>
            <a:pPr eaLnBrk="1" hangingPunct="1">
              <a:lnSpc>
                <a:spcPct val="90000"/>
              </a:lnSpc>
            </a:pPr>
            <a:r>
              <a:rPr lang="en-GB" altLang="en-US" sz="2800" dirty="0" smtClean="0"/>
              <a:t>Sex</a:t>
            </a:r>
          </a:p>
          <a:p>
            <a:pPr eaLnBrk="1" hangingPunct="1">
              <a:lnSpc>
                <a:spcPct val="90000"/>
              </a:lnSpc>
            </a:pPr>
            <a:r>
              <a:rPr lang="en-GB" altLang="en-US" sz="2800" dirty="0" smtClean="0"/>
              <a:t>Sexual Orientation</a:t>
            </a:r>
            <a:endParaRPr lang="en-US" altLang="en-US" sz="2800" dirty="0" smtClean="0"/>
          </a:p>
          <a:p>
            <a:pPr eaLnBrk="1" hangingPunct="1">
              <a:lnSpc>
                <a:spcPct val="90000"/>
              </a:lnSpc>
            </a:pPr>
            <a:r>
              <a:rPr lang="en-GB" altLang="en-US" sz="2800" dirty="0" smtClean="0"/>
              <a:t>Age</a:t>
            </a:r>
            <a:endParaRPr lang="en-US" altLang="en-US" sz="2800" dirty="0" smtClean="0"/>
          </a:p>
          <a:p>
            <a:pPr eaLnBrk="1" hangingPunct="1">
              <a:lnSpc>
                <a:spcPct val="90000"/>
              </a:lnSpc>
            </a:pPr>
            <a:r>
              <a:rPr lang="en-GB" altLang="en-US" sz="2800" dirty="0" smtClean="0"/>
              <a:t>Religion or Belief</a:t>
            </a:r>
          </a:p>
          <a:p>
            <a:pPr eaLnBrk="1" hangingPunct="1">
              <a:lnSpc>
                <a:spcPct val="90000"/>
              </a:lnSpc>
            </a:pPr>
            <a:r>
              <a:rPr lang="en-GB" altLang="en-US" sz="2800" dirty="0" smtClean="0"/>
              <a:t>Race</a:t>
            </a:r>
            <a:endParaRPr lang="en-US" altLang="en-US" sz="2800" dirty="0" smtClean="0"/>
          </a:p>
          <a:p>
            <a:pPr eaLnBrk="1" hangingPunct="1">
              <a:lnSpc>
                <a:spcPct val="90000"/>
              </a:lnSpc>
            </a:pPr>
            <a:r>
              <a:rPr lang="en-GB" altLang="en-US" sz="2800" dirty="0" smtClean="0"/>
              <a:t>Disability</a:t>
            </a:r>
            <a:endParaRPr lang="en-US" altLang="en-US" sz="2800" dirty="0" smtClean="0"/>
          </a:p>
          <a:p>
            <a:pPr eaLnBrk="1" hangingPunct="1">
              <a:lnSpc>
                <a:spcPct val="90000"/>
              </a:lnSpc>
            </a:pPr>
            <a:r>
              <a:rPr lang="en-GB" altLang="en-US" sz="2800" dirty="0" smtClean="0"/>
              <a:t>Gender Reassignment</a:t>
            </a:r>
          </a:p>
          <a:p>
            <a:pPr eaLnBrk="1" hangingPunct="1">
              <a:lnSpc>
                <a:spcPct val="90000"/>
              </a:lnSpc>
            </a:pPr>
            <a:r>
              <a:rPr lang="en-GB" altLang="en-US" sz="2800" dirty="0" smtClean="0"/>
              <a:t>Marriage and Civil Partnership</a:t>
            </a:r>
          </a:p>
          <a:p>
            <a:pPr eaLnBrk="1" hangingPunct="1">
              <a:lnSpc>
                <a:spcPct val="90000"/>
              </a:lnSpc>
            </a:pPr>
            <a:r>
              <a:rPr lang="en-GB" altLang="en-US" sz="2800" dirty="0" smtClean="0"/>
              <a:t>Pregnancy and Maternity </a:t>
            </a:r>
            <a:endParaRPr lang="en-US" altLang="en-US" sz="28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GB" dirty="0" smtClean="0"/>
              <a:t>Shortlisting</a:t>
            </a:r>
          </a:p>
        </p:txBody>
      </p:sp>
      <p:sp>
        <p:nvSpPr>
          <p:cNvPr id="13314" name="Rectangle 3"/>
          <p:cNvSpPr>
            <a:spLocks noGrp="1" noChangeArrowheads="1"/>
          </p:cNvSpPr>
          <p:nvPr>
            <p:ph idx="1"/>
          </p:nvPr>
        </p:nvSpPr>
        <p:spPr/>
        <p:txBody>
          <a:bodyPr>
            <a:normAutofit/>
          </a:bodyPr>
          <a:lstStyle/>
          <a:p>
            <a:pPr eaLnBrk="1" hangingPunct="1">
              <a:lnSpc>
                <a:spcPct val="90000"/>
              </a:lnSpc>
            </a:pPr>
            <a:r>
              <a:rPr lang="en-GB" altLang="en-US" sz="2800" dirty="0" smtClean="0"/>
              <a:t>Involve all the panel</a:t>
            </a:r>
          </a:p>
          <a:p>
            <a:pPr eaLnBrk="1" hangingPunct="1">
              <a:lnSpc>
                <a:spcPct val="90000"/>
              </a:lnSpc>
            </a:pPr>
            <a:r>
              <a:rPr lang="en-GB" altLang="en-US" sz="2800" dirty="0" smtClean="0"/>
              <a:t>Devote sufficient time</a:t>
            </a:r>
          </a:p>
          <a:p>
            <a:pPr eaLnBrk="1" hangingPunct="1">
              <a:lnSpc>
                <a:spcPct val="90000"/>
              </a:lnSpc>
            </a:pPr>
            <a:r>
              <a:rPr lang="en-GB" altLang="en-US" sz="2800" dirty="0" smtClean="0"/>
              <a:t>Agree a marking scheme</a:t>
            </a:r>
          </a:p>
          <a:p>
            <a:pPr eaLnBrk="1" hangingPunct="1">
              <a:lnSpc>
                <a:spcPct val="90000"/>
              </a:lnSpc>
            </a:pPr>
            <a:r>
              <a:rPr lang="en-GB" altLang="en-US" sz="2800" dirty="0" smtClean="0"/>
              <a:t>Use pro-forma</a:t>
            </a:r>
          </a:p>
          <a:p>
            <a:pPr eaLnBrk="1" hangingPunct="1">
              <a:lnSpc>
                <a:spcPct val="90000"/>
              </a:lnSpc>
            </a:pPr>
            <a:r>
              <a:rPr lang="en-GB" altLang="en-US" sz="2800" dirty="0" smtClean="0"/>
              <a:t>Essential criteria first</a:t>
            </a:r>
          </a:p>
          <a:p>
            <a:pPr eaLnBrk="1" hangingPunct="1">
              <a:lnSpc>
                <a:spcPct val="90000"/>
              </a:lnSpc>
            </a:pPr>
            <a:r>
              <a:rPr lang="en-GB" altLang="en-US" sz="2800" dirty="0" smtClean="0"/>
              <a:t>Use desirable if short-list too long</a:t>
            </a:r>
          </a:p>
          <a:p>
            <a:pPr eaLnBrk="1" hangingPunct="1">
              <a:lnSpc>
                <a:spcPct val="90000"/>
              </a:lnSpc>
            </a:pPr>
            <a:r>
              <a:rPr lang="en-GB" altLang="en-US" sz="2800" dirty="0" smtClean="0"/>
              <a:t>Guaranteed interview </a:t>
            </a:r>
          </a:p>
          <a:p>
            <a:pPr eaLnBrk="1" hangingPunct="1">
              <a:lnSpc>
                <a:spcPct val="90000"/>
              </a:lnSpc>
            </a:pPr>
            <a:r>
              <a:rPr lang="en-GB" altLang="en-US" sz="2800" dirty="0" smtClean="0"/>
              <a:t>Be consistent</a:t>
            </a:r>
          </a:p>
          <a:p>
            <a:pPr eaLnBrk="1" hangingPunct="1">
              <a:lnSpc>
                <a:spcPct val="90000"/>
              </a:lnSpc>
            </a:pPr>
            <a:r>
              <a:rPr lang="en-GB" altLang="en-US" sz="2800" dirty="0" smtClean="0"/>
              <a:t>Keep confidential</a:t>
            </a:r>
          </a:p>
          <a:p>
            <a:pPr marL="0" indent="0" eaLnBrk="1" hangingPunct="1">
              <a:lnSpc>
                <a:spcPct val="90000"/>
              </a:lnSpc>
              <a:buNone/>
            </a:pPr>
            <a:endParaRPr lang="en-GB" alt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Finalising the Shortlist</a:t>
            </a:r>
            <a:endParaRPr lang="en-GB" dirty="0"/>
          </a:p>
        </p:txBody>
      </p:sp>
      <p:sp>
        <p:nvSpPr>
          <p:cNvPr id="3" name="Content Placeholder 2"/>
          <p:cNvSpPr>
            <a:spLocks noGrp="1"/>
          </p:cNvSpPr>
          <p:nvPr>
            <p:ph idx="1"/>
          </p:nvPr>
        </p:nvSpPr>
        <p:spPr/>
        <p:txBody>
          <a:bodyPr>
            <a:normAutofit/>
          </a:bodyPr>
          <a:lstStyle/>
          <a:p>
            <a:pPr>
              <a:lnSpc>
                <a:spcPct val="90000"/>
              </a:lnSpc>
            </a:pPr>
            <a:r>
              <a:rPr lang="en-GB" altLang="en-US" dirty="0" smtClean="0"/>
              <a:t>Seek consensus</a:t>
            </a:r>
          </a:p>
          <a:p>
            <a:pPr>
              <a:lnSpc>
                <a:spcPct val="90000"/>
              </a:lnSpc>
            </a:pPr>
            <a:r>
              <a:rPr lang="en-GB" altLang="en-US" dirty="0" smtClean="0"/>
              <a:t>Agree rejections</a:t>
            </a:r>
          </a:p>
          <a:p>
            <a:pPr>
              <a:lnSpc>
                <a:spcPct val="90000"/>
              </a:lnSpc>
            </a:pPr>
            <a:r>
              <a:rPr lang="en-GB" altLang="en-US" dirty="0" smtClean="0"/>
              <a:t>Agree those which best meet the criteria</a:t>
            </a:r>
          </a:p>
          <a:p>
            <a:pPr>
              <a:lnSpc>
                <a:spcPct val="90000"/>
              </a:lnSpc>
            </a:pPr>
            <a:r>
              <a:rPr lang="en-GB" altLang="en-US" dirty="0" smtClean="0"/>
              <a:t>Discuss the remainder</a:t>
            </a:r>
          </a:p>
          <a:p>
            <a:pPr>
              <a:lnSpc>
                <a:spcPct val="90000"/>
              </a:lnSpc>
            </a:pPr>
            <a:r>
              <a:rPr lang="en-GB" altLang="en-US" dirty="0" smtClean="0"/>
              <a:t>Record in writing</a:t>
            </a:r>
          </a:p>
          <a:p>
            <a:pPr>
              <a:lnSpc>
                <a:spcPct val="90000"/>
              </a:lnSpc>
            </a:pPr>
            <a:r>
              <a:rPr lang="en-GB" altLang="en-US" dirty="0" smtClean="0"/>
              <a:t>Prepare </a:t>
            </a:r>
            <a:r>
              <a:rPr lang="en-GB" altLang="en-US" dirty="0"/>
              <a:t>feedback carefully</a:t>
            </a:r>
          </a:p>
          <a:p>
            <a:endParaRPr lang="en-GB" dirty="0"/>
          </a:p>
        </p:txBody>
      </p:sp>
    </p:spTree>
    <p:extLst>
      <p:ext uri="{BB962C8B-B14F-4D97-AF65-F5344CB8AC3E}">
        <p14:creationId xmlns:p14="http://schemas.microsoft.com/office/powerpoint/2010/main" val="976667071"/>
      </p:ext>
    </p:extLst>
  </p:cSld>
  <p:clrMapOvr>
    <a:masterClrMapping/>
  </p:clrMapOvr>
  <p:timing>
    <p:tnLst>
      <p:par>
        <p:cTn id="1" dur="indefinite" restart="never" nodeType="tmRoot"/>
      </p:par>
    </p:tnLst>
  </p:timing>
</p:sld>
</file>

<file path=ppt/theme/theme1.xml><?xml version="1.0" encoding="utf-8"?>
<a:theme xmlns:a="http://schemas.openxmlformats.org/drawingml/2006/main" name="page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552</Words>
  <Application>Microsoft Office PowerPoint</Application>
  <PresentationFormat>On-screen Show (4:3)</PresentationFormat>
  <Paragraphs>121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page 2</vt:lpstr>
      <vt:lpstr>Recruiting at Manchester</vt:lpstr>
      <vt:lpstr>Delegates will have an opportunity</vt:lpstr>
      <vt:lpstr>Why is recruiting effectively important?</vt:lpstr>
      <vt:lpstr>Recruitment and Selection – The Process </vt:lpstr>
      <vt:lpstr>Recruitment and Selection – The Skills </vt:lpstr>
      <vt:lpstr>The Equality Act 2010</vt:lpstr>
      <vt:lpstr>The Equality Act 2010  Protected Characteristics</vt:lpstr>
      <vt:lpstr>Shortlisting</vt:lpstr>
      <vt:lpstr>Finalising the Shortlist</vt:lpstr>
      <vt:lpstr>Preparing for Interview</vt:lpstr>
      <vt:lpstr>Questions</vt:lpstr>
      <vt:lpstr>Interview</vt:lpstr>
      <vt:lpstr>Wrap 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and Selection Inexperienced</dc:title>
  <dc:creator>Denise Fieldhouse</dc:creator>
  <cp:lastModifiedBy>Ranti Omolabi</cp:lastModifiedBy>
  <cp:revision>31</cp:revision>
  <cp:lastPrinted>2015-08-25T13:41:33Z</cp:lastPrinted>
  <dcterms:modified xsi:type="dcterms:W3CDTF">2016-05-23T14:31:54Z</dcterms:modified>
</cp:coreProperties>
</file>