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elegraf" charset="1" panose="00000500000000000000"/>
      <p:regular r:id="rId10"/>
    </p:embeddedFont>
    <p:embeddedFont>
      <p:font typeface="Telegraf Bold" charset="1" panose="00000800000000000000"/>
      <p:regular r:id="rId11"/>
    </p:embeddedFont>
    <p:embeddedFont>
      <p:font typeface="Telegraf Bold" charset="1" panose="00000800000000000000"/>
      <p:regular r:id="rId12"/>
    </p:embeddedFont>
    <p:embeddedFont>
      <p:font typeface="Telegraf Bold Bold" charset="1" panose="00000A00000000000000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  <p:embeddedFont>
      <p:font typeface="Open Sans Extra Bold" charset="1" panose="020B0906030804020204"/>
      <p:regular r:id="rId18"/>
    </p:embeddedFont>
    <p:embeddedFont>
      <p:font typeface="Open Sans Extra Bold Italics" charset="1" panose="020B0906030804020204"/>
      <p:regular r:id="rId19"/>
    </p:embeddedFont>
    <p:embeddedFont>
      <p:font typeface="Quicksand" charset="1" panose="00000600000000000000"/>
      <p:regular r:id="rId20"/>
    </p:embeddedFont>
    <p:embeddedFont>
      <p:font typeface="Quicksand Bold" charset="1" panose="000008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media/image2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sv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sv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svg" Type="http://schemas.openxmlformats.org/officeDocument/2006/relationships/image"/><Relationship Id="rId3" Target="../media/image1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240" b="12679"/>
          <a:stretch>
            <a:fillRect/>
          </a:stretch>
        </p:blipFill>
        <p:spPr>
          <a:xfrm flipH="true" flipV="false" rot="0">
            <a:off x="8443667" y="1485170"/>
            <a:ext cx="8871302" cy="776514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953824" y="1508529"/>
            <a:ext cx="8308722" cy="7749771"/>
          </a:xfrm>
          <a:prstGeom prst="rect">
            <a:avLst/>
          </a:prstGeom>
        </p:spPr>
      </p:pic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228234" y="5024845"/>
            <a:ext cx="495300" cy="495300"/>
            <a:chOff x="0" y="0"/>
            <a:chExt cx="6355080" cy="635508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83853" y="2428314"/>
            <a:ext cx="8433574" cy="3490990"/>
            <a:chOff x="0" y="0"/>
            <a:chExt cx="11244765" cy="465465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14300"/>
              <a:ext cx="11244765" cy="32618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071"/>
                </a:lnSpc>
              </a:pPr>
              <a:r>
                <a:rPr lang="en-US" sz="6599">
                  <a:solidFill>
                    <a:srgbClr val="202F50"/>
                  </a:solidFill>
                  <a:latin typeface="Telegraf Bold"/>
                </a:rPr>
                <a:t>Yelp</a:t>
              </a:r>
            </a:p>
            <a:p>
              <a:pPr>
                <a:lnSpc>
                  <a:spcPts val="6071"/>
                </a:lnSpc>
              </a:pPr>
              <a:r>
                <a:rPr lang="en-US" sz="6599">
                  <a:solidFill>
                    <a:srgbClr val="202F50"/>
                  </a:solidFill>
                  <a:latin typeface="Telegraf Bold"/>
                </a:rPr>
                <a:t>Recommendation</a:t>
              </a:r>
            </a:p>
            <a:p>
              <a:pPr>
                <a:lnSpc>
                  <a:spcPts val="6071"/>
                </a:lnSpc>
              </a:pPr>
              <a:r>
                <a:rPr lang="en-US" sz="6599">
                  <a:solidFill>
                    <a:srgbClr val="202F50"/>
                  </a:solidFill>
                  <a:latin typeface="Telegraf Bold"/>
                </a:rPr>
                <a:t>Model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22673" y="3818359"/>
              <a:ext cx="11222093" cy="8362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040"/>
                </a:lnSpc>
              </a:pPr>
              <a:r>
                <a:rPr lang="en-US" sz="3600" spc="72">
                  <a:solidFill>
                    <a:srgbClr val="202F50"/>
                  </a:solidFill>
                  <a:latin typeface="Telegraf Bold"/>
                </a:rPr>
                <a:t>Univ.ai ML1 Project</a:t>
              </a:r>
            </a:p>
          </p:txBody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694643">
            <a:off x="16038644" y="7825141"/>
            <a:ext cx="1343134" cy="671567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028700" y="1485170"/>
            <a:ext cx="2196090" cy="901286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262915" y="6112248"/>
            <a:ext cx="2341919" cy="1876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99"/>
              </a:lnSpc>
            </a:pPr>
            <a:r>
              <a:rPr lang="en-US" sz="2714">
                <a:solidFill>
                  <a:srgbClr val="000000"/>
                </a:solidFill>
                <a:latin typeface="Open Sans"/>
              </a:rPr>
              <a:t>Anshika Gupta</a:t>
            </a:r>
          </a:p>
          <a:p>
            <a:pPr>
              <a:lnSpc>
                <a:spcPts val="3799"/>
              </a:lnSpc>
            </a:pPr>
            <a:r>
              <a:rPr lang="en-US" sz="2714">
                <a:solidFill>
                  <a:srgbClr val="000000"/>
                </a:solidFill>
                <a:latin typeface="Open Sans"/>
              </a:rPr>
              <a:t>Niegil Francis</a:t>
            </a:r>
          </a:p>
          <a:p>
            <a:pPr>
              <a:lnSpc>
                <a:spcPts val="3799"/>
              </a:lnSpc>
            </a:pPr>
            <a:r>
              <a:rPr lang="en-US" sz="2714">
                <a:solidFill>
                  <a:srgbClr val="000000"/>
                </a:solidFill>
                <a:latin typeface="Open Sans"/>
              </a:rPr>
              <a:t>Sakthisree</a:t>
            </a:r>
          </a:p>
          <a:p>
            <a:pPr>
              <a:lnSpc>
                <a:spcPts val="3799"/>
              </a:lnSpc>
            </a:pPr>
            <a:r>
              <a:rPr lang="en-US" sz="2714">
                <a:solidFill>
                  <a:srgbClr val="000000"/>
                </a:solidFill>
                <a:latin typeface="Open Sans"/>
              </a:rPr>
              <a:t>Vishnu</a:t>
            </a:r>
            <a:r>
              <a:rPr lang="en-US" sz="2714">
                <a:solidFill>
                  <a:srgbClr val="000000"/>
                </a:solidFill>
                <a:latin typeface="Open Sans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8079" y="910826"/>
            <a:ext cx="8425610" cy="92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77"/>
              </a:lnSpc>
            </a:pPr>
            <a:r>
              <a:rPr lang="en-US" sz="5731">
                <a:solidFill>
                  <a:srgbClr val="F4592F"/>
                </a:solidFill>
                <a:latin typeface="Telegraf Bold"/>
              </a:rPr>
              <a:t>Problem Statement</a:t>
            </a:r>
          </a:p>
        </p:txBody>
      </p:sp>
      <p:grpSp>
        <p:nvGrpSpPr>
          <p:cNvPr name="Group 3" id="3"/>
          <p:cNvGrpSpPr/>
          <p:nvPr/>
        </p:nvGrpSpPr>
        <p:grpSpPr>
          <a:xfrm rot="8100000">
            <a:off x="16088295" y="1229067"/>
            <a:ext cx="785485" cy="528135"/>
            <a:chOff x="0" y="0"/>
            <a:chExt cx="1930400" cy="129794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r="r" b="b" t="t" l="l"/>
              <a:pathLst>
                <a:path h="1297940" w="193040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CCDCFF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102570">
            <a:off x="15605902" y="7852115"/>
            <a:ext cx="3237049" cy="3437022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408079" y="2192649"/>
            <a:ext cx="16851221" cy="252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78"/>
              </a:lnSpc>
            </a:pPr>
            <a:r>
              <a:rPr lang="en-US" sz="2732">
                <a:solidFill>
                  <a:srgbClr val="202F50"/>
                </a:solidFill>
                <a:latin typeface="Telegraf Bold"/>
              </a:rPr>
              <a:t>To create a recommendation system for restaurants using collaborative filtering (CF). You will be using the Yelp Dataset for this. </a:t>
            </a:r>
          </a:p>
          <a:p>
            <a:pPr>
              <a:lnSpc>
                <a:spcPts val="3278"/>
              </a:lnSpc>
            </a:pPr>
          </a:p>
          <a:p>
            <a:pPr>
              <a:lnSpc>
                <a:spcPts val="3278"/>
              </a:lnSpc>
            </a:pPr>
            <a:r>
              <a:rPr lang="en-US" sz="2732">
                <a:solidFill>
                  <a:srgbClr val="202F50"/>
                </a:solidFill>
                <a:latin typeface="Telegraf Bold"/>
              </a:rPr>
              <a:t>The general structure of a recommendation system is that there are users and there are items. Users express explicit or implicit preferences towards certain items. CF thus relies on users' past behavior.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32194" y="5472599"/>
            <a:ext cx="1237930" cy="689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166"/>
              </a:lnSpc>
            </a:pPr>
            <a:r>
              <a:rPr lang="en-US" sz="5166" spc="-247">
                <a:solidFill>
                  <a:srgbClr val="0050F5"/>
                </a:solidFill>
                <a:latin typeface="Quicksand"/>
              </a:rPr>
              <a:t>01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15791" y="6528534"/>
            <a:ext cx="954332" cy="611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87"/>
              </a:lnSpc>
            </a:pPr>
            <a:r>
              <a:rPr lang="en-US" sz="4587" spc="-220">
                <a:solidFill>
                  <a:srgbClr val="0050F5"/>
                </a:solidFill>
                <a:latin typeface="Quicksand"/>
              </a:rPr>
              <a:t>02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15791" y="7693720"/>
            <a:ext cx="954332" cy="611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87"/>
              </a:lnSpc>
            </a:pPr>
            <a:r>
              <a:rPr lang="en-US" sz="4587" spc="-220">
                <a:solidFill>
                  <a:srgbClr val="0050F5"/>
                </a:solidFill>
                <a:latin typeface="Quicksand"/>
              </a:rPr>
              <a:t>03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151810" y="5372476"/>
            <a:ext cx="8260681" cy="680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11"/>
              </a:lnSpc>
            </a:pPr>
            <a:r>
              <a:rPr lang="en-US" sz="3722">
                <a:solidFill>
                  <a:srgbClr val="202F50"/>
                </a:solidFill>
                <a:latin typeface="Telegraf Bold"/>
              </a:rPr>
              <a:t>Data Loading, Preprocessing &amp; EDA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51810" y="6393976"/>
            <a:ext cx="6561495" cy="680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11"/>
              </a:lnSpc>
            </a:pPr>
            <a:r>
              <a:rPr lang="en-US" sz="3722">
                <a:solidFill>
                  <a:srgbClr val="202F50"/>
                </a:solidFill>
                <a:latin typeface="Telegraf Bold"/>
              </a:rPr>
              <a:t>Baseline Bias SGD CF Model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51810" y="7562192"/>
            <a:ext cx="5722988" cy="674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11"/>
              </a:lnSpc>
            </a:pPr>
            <a:r>
              <a:rPr lang="en-US" sz="3722">
                <a:solidFill>
                  <a:srgbClr val="202F50"/>
                </a:solidFill>
                <a:latin typeface="Telegraf Bold"/>
              </a:rPr>
              <a:t>Deep Learning CF Model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7201" y="3294275"/>
            <a:ext cx="2567037" cy="1274785"/>
            <a:chOff x="0" y="0"/>
            <a:chExt cx="3854002" cy="191389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854002" cy="1913890"/>
            </a:xfrm>
            <a:custGeom>
              <a:avLst/>
              <a:gdLst/>
              <a:ahLst/>
              <a:cxnLst/>
              <a:rect r="r" b="b" t="t" l="l"/>
              <a:pathLst>
                <a:path h="1913890" w="3854002">
                  <a:moveTo>
                    <a:pt x="0" y="0"/>
                  </a:moveTo>
                  <a:lnTo>
                    <a:pt x="3854002" y="0"/>
                  </a:lnTo>
                  <a:lnTo>
                    <a:pt x="3854002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50F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7201" y="5975075"/>
            <a:ext cx="2567037" cy="1274785"/>
            <a:chOff x="0" y="0"/>
            <a:chExt cx="3854002" cy="191389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854002" cy="1913890"/>
            </a:xfrm>
            <a:custGeom>
              <a:avLst/>
              <a:gdLst/>
              <a:ahLst/>
              <a:cxnLst/>
              <a:rect r="r" b="b" t="t" l="l"/>
              <a:pathLst>
                <a:path h="1913890" w="3854002">
                  <a:moveTo>
                    <a:pt x="0" y="0"/>
                  </a:moveTo>
                  <a:lnTo>
                    <a:pt x="3854002" y="0"/>
                  </a:lnTo>
                  <a:lnTo>
                    <a:pt x="3854002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50F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3830146" y="2682094"/>
            <a:ext cx="4867971" cy="2368772"/>
            <a:chOff x="0" y="0"/>
            <a:chExt cx="2289797" cy="1114223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289797" cy="1114223"/>
            </a:xfrm>
            <a:custGeom>
              <a:avLst/>
              <a:gdLst/>
              <a:ahLst/>
              <a:cxnLst/>
              <a:rect r="r" b="b" t="t" l="l"/>
              <a:pathLst>
                <a:path h="1114223" w="2289797">
                  <a:moveTo>
                    <a:pt x="0" y="0"/>
                  </a:moveTo>
                  <a:lnTo>
                    <a:pt x="2289797" y="0"/>
                  </a:lnTo>
                  <a:lnTo>
                    <a:pt x="2289797" y="1114223"/>
                  </a:lnTo>
                  <a:lnTo>
                    <a:pt x="0" y="1114223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144000" y="2459891"/>
            <a:ext cx="5105709" cy="2282682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3830146" y="6136107"/>
            <a:ext cx="4867971" cy="2368772"/>
            <a:chOff x="0" y="0"/>
            <a:chExt cx="2289797" cy="1114223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2289797" cy="1114223"/>
            </a:xfrm>
            <a:custGeom>
              <a:avLst/>
              <a:gdLst/>
              <a:ahLst/>
              <a:cxnLst/>
              <a:rect r="r" b="b" t="t" l="l"/>
              <a:pathLst>
                <a:path h="1114223" w="2289797">
                  <a:moveTo>
                    <a:pt x="0" y="0"/>
                  </a:moveTo>
                  <a:lnTo>
                    <a:pt x="2289797" y="0"/>
                  </a:lnTo>
                  <a:lnTo>
                    <a:pt x="2289797" y="1114223"/>
                  </a:lnTo>
                  <a:lnTo>
                    <a:pt x="0" y="1114223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264921" y="5300061"/>
            <a:ext cx="4642926" cy="2142397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9144000" y="7881129"/>
            <a:ext cx="2697063" cy="1874459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1964575" y="7793126"/>
            <a:ext cx="2724887" cy="1953692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221466" y="663886"/>
            <a:ext cx="1511186" cy="843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306"/>
              </a:lnSpc>
            </a:pPr>
            <a:r>
              <a:rPr lang="en-US" sz="6306" spc="-302">
                <a:solidFill>
                  <a:srgbClr val="0050F5"/>
                </a:solidFill>
                <a:latin typeface="Quicksand"/>
              </a:rPr>
              <a:t>01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359544" y="549818"/>
            <a:ext cx="9978448" cy="824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61"/>
              </a:lnSpc>
            </a:pPr>
            <a:r>
              <a:rPr lang="en-US" sz="4544">
                <a:solidFill>
                  <a:srgbClr val="202F50"/>
                </a:solidFill>
                <a:latin typeface="Telegraf Bold"/>
              </a:rPr>
              <a:t>Data Loading &amp; Preprocessing EDA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603687" y="2850571"/>
            <a:ext cx="3201866" cy="342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36"/>
              </a:lnSpc>
            </a:pPr>
            <a:r>
              <a:rPr lang="en-US" sz="1811">
                <a:solidFill>
                  <a:srgbClr val="202F50"/>
                </a:solidFill>
                <a:latin typeface="Telegraf Bold"/>
              </a:rPr>
              <a:t>Type Driven Transformation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379128" y="3285989"/>
            <a:ext cx="1650984" cy="342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36"/>
              </a:lnSpc>
            </a:pPr>
            <a:r>
              <a:rPr lang="en-US" sz="1811">
                <a:solidFill>
                  <a:srgbClr val="202F50"/>
                </a:solidFill>
                <a:latin typeface="Telegraf Bold"/>
              </a:rPr>
              <a:t>NULL Handling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571128" y="3704227"/>
            <a:ext cx="1266985" cy="342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36"/>
              </a:lnSpc>
            </a:pPr>
            <a:r>
              <a:rPr lang="en-US" sz="1811">
                <a:solidFill>
                  <a:srgbClr val="202F50"/>
                </a:solidFill>
                <a:latin typeface="Telegraf Bold"/>
              </a:rPr>
              <a:t>Join Tables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422034" y="4134692"/>
            <a:ext cx="3565172" cy="342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36"/>
              </a:lnSpc>
            </a:pPr>
            <a:r>
              <a:rPr lang="en-US" sz="1811">
                <a:solidFill>
                  <a:srgbClr val="202F50"/>
                </a:solidFill>
                <a:latin typeface="Telegraf Bold"/>
              </a:rPr>
              <a:t>Cleaning column values &amp; rows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32217" y="3477188"/>
            <a:ext cx="2397003" cy="889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9"/>
              </a:lnSpc>
              <a:spcBef>
                <a:spcPct val="0"/>
              </a:spcBef>
            </a:pPr>
            <a:r>
              <a:rPr lang="en-US" sz="1714">
                <a:solidFill>
                  <a:srgbClr val="FFFFFF"/>
                </a:solidFill>
                <a:latin typeface="Open Sans"/>
              </a:rPr>
              <a:t>yelp_academic_dataset_business.json</a:t>
            </a:r>
          </a:p>
          <a:p>
            <a:pPr algn="ctr">
              <a:lnSpc>
                <a:spcPts val="2399"/>
              </a:lnSpc>
              <a:spcBef>
                <a:spcPct val="0"/>
              </a:spcBef>
            </a:pPr>
            <a:r>
              <a:rPr lang="en-US" sz="1714">
                <a:solidFill>
                  <a:srgbClr val="FFFFFF"/>
                </a:solidFill>
                <a:latin typeface="Open Sans Bold"/>
              </a:rPr>
              <a:t>118.62 MB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32217" y="6157989"/>
            <a:ext cx="2397003" cy="889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9"/>
              </a:lnSpc>
              <a:spcBef>
                <a:spcPct val="0"/>
              </a:spcBef>
            </a:pPr>
            <a:r>
              <a:rPr lang="en-US" sz="1714">
                <a:solidFill>
                  <a:srgbClr val="FFFFFF"/>
                </a:solidFill>
                <a:latin typeface="Open Sans"/>
              </a:rPr>
              <a:t>yelp_academic_dataset_review.json</a:t>
            </a:r>
          </a:p>
          <a:p>
            <a:pPr algn="ctr">
              <a:lnSpc>
                <a:spcPts val="2399"/>
              </a:lnSpc>
              <a:spcBef>
                <a:spcPct val="0"/>
              </a:spcBef>
            </a:pPr>
            <a:r>
              <a:rPr lang="en-US" sz="1714">
                <a:solidFill>
                  <a:srgbClr val="FFFFFF"/>
                </a:solidFill>
                <a:latin typeface="Open Sans Bold"/>
              </a:rPr>
              <a:t>6.46 GB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551794" y="4593070"/>
            <a:ext cx="1305652" cy="342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36"/>
              </a:lnSpc>
            </a:pPr>
            <a:r>
              <a:rPr lang="en-US" sz="1811">
                <a:solidFill>
                  <a:srgbClr val="202F50"/>
                </a:solidFill>
                <a:latin typeface="Telegraf Bold"/>
              </a:rPr>
              <a:t>Imputation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859739" y="2098799"/>
            <a:ext cx="2689761" cy="361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7"/>
              </a:lnSpc>
            </a:pPr>
            <a:r>
              <a:rPr lang="en-US" sz="2119">
                <a:solidFill>
                  <a:srgbClr val="000000"/>
                </a:solidFill>
                <a:latin typeface="Open Sans Extra Bold"/>
              </a:rPr>
              <a:t>Preprocessing Data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340483" y="6304585"/>
            <a:ext cx="3728274" cy="342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36"/>
              </a:lnSpc>
            </a:pPr>
            <a:r>
              <a:rPr lang="en-US" sz="1811">
                <a:solidFill>
                  <a:srgbClr val="202F50"/>
                </a:solidFill>
                <a:latin typeface="Telegraf Bold"/>
              </a:rPr>
              <a:t>Top 10 Cities with Most Reviews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026077" y="6740003"/>
            <a:ext cx="2357086" cy="342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36"/>
              </a:lnSpc>
            </a:pPr>
            <a:r>
              <a:rPr lang="en-US" sz="1811">
                <a:solidFill>
                  <a:srgbClr val="202F50"/>
                </a:solidFill>
                <a:latin typeface="Telegraf Bold"/>
              </a:rPr>
              <a:t>Reviews Distribution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135717" y="7158240"/>
            <a:ext cx="4137806" cy="342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36"/>
              </a:lnSpc>
            </a:pPr>
            <a:r>
              <a:rPr lang="en-US" sz="1811">
                <a:solidFill>
                  <a:srgbClr val="202F50"/>
                </a:solidFill>
                <a:latin typeface="Telegraf Bold"/>
              </a:rPr>
              <a:t>Geographic Mapping of Restaurents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749899" y="7588706"/>
            <a:ext cx="2909442" cy="342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36"/>
              </a:lnSpc>
            </a:pPr>
            <a:r>
              <a:rPr lang="en-US" sz="1811">
                <a:solidFill>
                  <a:srgbClr val="202F50"/>
                </a:solidFill>
                <a:latin typeface="Telegraf Bold"/>
              </a:rPr>
              <a:t>High Scoring Restaurents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204388" y="8047084"/>
            <a:ext cx="2000463" cy="342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36"/>
              </a:lnSpc>
            </a:pPr>
            <a:r>
              <a:rPr lang="en-US" sz="1811">
                <a:solidFill>
                  <a:srgbClr val="202F50"/>
                </a:solidFill>
                <a:latin typeface="Telegraf Bold"/>
              </a:rPr>
              <a:t>And much more....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934276" y="5552813"/>
            <a:ext cx="540688" cy="361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7"/>
              </a:lnSpc>
            </a:pPr>
            <a:r>
              <a:rPr lang="en-US" sz="2119">
                <a:solidFill>
                  <a:srgbClr val="000000"/>
                </a:solidFill>
                <a:latin typeface="Open Sans Extra Bold"/>
              </a:rPr>
              <a:t>EDA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699641" y="5300207"/>
            <a:ext cx="3705277" cy="342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91115" indent="-195557" lvl="1">
              <a:lnSpc>
                <a:spcPts val="2536"/>
              </a:lnSpc>
              <a:buFont typeface="Arial"/>
              <a:buChar char="•"/>
            </a:pPr>
            <a:r>
              <a:rPr lang="en-US" sz="1811">
                <a:solidFill>
                  <a:srgbClr val="202F50"/>
                </a:solidFill>
                <a:latin typeface="Telegraf Bold"/>
              </a:rPr>
              <a:t>Toronto had highest reviews.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699641" y="5699364"/>
            <a:ext cx="4343295" cy="663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91115" indent="-195557" lvl="1">
              <a:lnSpc>
                <a:spcPts val="2536"/>
              </a:lnSpc>
              <a:buFont typeface="Arial"/>
              <a:buChar char="•"/>
            </a:pPr>
            <a:r>
              <a:rPr lang="en-US" sz="1811">
                <a:solidFill>
                  <a:srgbClr val="202F50"/>
                </a:solidFill>
                <a:latin typeface="Telegraf Bold"/>
              </a:rPr>
              <a:t>Most restaurents were concentrated along the coast.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699641" y="6432128"/>
            <a:ext cx="4343295" cy="98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91115" indent="-195557" lvl="1">
              <a:lnSpc>
                <a:spcPts val="2536"/>
              </a:lnSpc>
              <a:buFont typeface="Arial"/>
              <a:buChar char="•"/>
            </a:pPr>
            <a:r>
              <a:rPr lang="en-US" sz="1811">
                <a:solidFill>
                  <a:srgbClr val="202F50"/>
                </a:solidFill>
                <a:latin typeface="Telegraf Bold"/>
              </a:rPr>
              <a:t>The average rating for all restaurants were between 3-4.</a:t>
            </a:r>
          </a:p>
          <a:p>
            <a:pPr marL="391115" indent="-195557" lvl="1">
              <a:lnSpc>
                <a:spcPts val="2536"/>
              </a:lnSpc>
              <a:buFont typeface="Arial"/>
              <a:buChar char="•"/>
            </a:pPr>
            <a:r>
              <a:rPr lang="en-US" sz="1811">
                <a:solidFill>
                  <a:srgbClr val="202F50"/>
                </a:solidFill>
                <a:latin typeface="Telegraf Bold"/>
              </a:rPr>
              <a:t>And more.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337660" y="2477673"/>
            <a:ext cx="3705277" cy="2592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91115" indent="-195557" lvl="1">
              <a:lnSpc>
                <a:spcPts val="2536"/>
              </a:lnSpc>
              <a:buFont typeface="Arial"/>
              <a:buChar char="•"/>
            </a:pPr>
            <a:r>
              <a:rPr lang="en-US" sz="1811">
                <a:solidFill>
                  <a:srgbClr val="202F50"/>
                </a:solidFill>
                <a:latin typeface="Telegraf Bold"/>
              </a:rPr>
              <a:t>Very Sparse data</a:t>
            </a:r>
          </a:p>
          <a:p>
            <a:pPr marL="391115" indent="-195557" lvl="1">
              <a:lnSpc>
                <a:spcPts val="2536"/>
              </a:lnSpc>
              <a:buFont typeface="Arial"/>
              <a:buChar char="•"/>
            </a:pPr>
            <a:r>
              <a:rPr lang="en-US" sz="1811">
                <a:solidFill>
                  <a:srgbClr val="202F50"/>
                </a:solidFill>
                <a:latin typeface="Telegraf Bold"/>
              </a:rPr>
              <a:t>Many Null values - performed imputation of taking most frequently occuring</a:t>
            </a:r>
          </a:p>
          <a:p>
            <a:pPr marL="391115" indent="-195557" lvl="1">
              <a:lnSpc>
                <a:spcPts val="2536"/>
              </a:lnSpc>
              <a:buFont typeface="Arial"/>
              <a:buChar char="•"/>
            </a:pPr>
            <a:r>
              <a:rPr lang="en-US" sz="1811">
                <a:solidFill>
                  <a:srgbClr val="202F50"/>
                </a:solidFill>
                <a:latin typeface="Telegraf Bold"/>
              </a:rPr>
              <a:t>Removed certain attributes - only focused on restarants &amp; food.</a:t>
            </a:r>
          </a:p>
        </p:txBody>
      </p:sp>
      <p:grpSp>
        <p:nvGrpSpPr>
          <p:cNvPr name="Group 34" id="34"/>
          <p:cNvGrpSpPr/>
          <p:nvPr/>
        </p:nvGrpSpPr>
        <p:grpSpPr>
          <a:xfrm rot="8100000">
            <a:off x="16088295" y="1229067"/>
            <a:ext cx="785485" cy="528135"/>
            <a:chOff x="0" y="0"/>
            <a:chExt cx="1930400" cy="1297940"/>
          </a:xfrm>
        </p:grpSpPr>
        <p:sp>
          <p:nvSpPr>
            <p:cNvPr name="Freeform 35" id="35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r="r" b="b" t="t" l="l"/>
              <a:pathLst>
                <a:path h="1297940" w="193040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CCDCFF"/>
            </a:solid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102570">
            <a:off x="15826945" y="8065084"/>
            <a:ext cx="3237049" cy="343702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77059" y="2869120"/>
            <a:ext cx="8947677" cy="164825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70876" y="4802585"/>
            <a:ext cx="7292230" cy="421907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8352649" y="4902937"/>
            <a:ext cx="6884848" cy="4118723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221466" y="662456"/>
            <a:ext cx="1511186" cy="846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306"/>
              </a:lnSpc>
            </a:pPr>
            <a:r>
              <a:rPr lang="en-US" sz="6306" spc="-302">
                <a:solidFill>
                  <a:srgbClr val="0050F5"/>
                </a:solidFill>
                <a:latin typeface="Quicksand"/>
              </a:rPr>
              <a:t>02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03022" y="549818"/>
            <a:ext cx="15010331" cy="824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61"/>
              </a:lnSpc>
            </a:pPr>
            <a:r>
              <a:rPr lang="en-US" sz="4544">
                <a:solidFill>
                  <a:srgbClr val="202F50"/>
                </a:solidFill>
                <a:latin typeface="Telegraf Bold"/>
              </a:rPr>
              <a:t>Bias Stochastic Gradient Descent CF Baseline Model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0099" y="2161673"/>
            <a:ext cx="8757124" cy="532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2"/>
              </a:lnSpc>
            </a:pPr>
            <a:r>
              <a:rPr lang="en-US" sz="2873">
                <a:solidFill>
                  <a:srgbClr val="202F50"/>
                </a:solidFill>
                <a:latin typeface="Telegraf Bold"/>
              </a:rPr>
              <a:t>Chose data as Toronto alone for SGD model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810858" y="2161673"/>
            <a:ext cx="8757124" cy="532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2"/>
              </a:lnSpc>
            </a:pPr>
            <a:r>
              <a:rPr lang="en-US" sz="2873">
                <a:solidFill>
                  <a:srgbClr val="202F50"/>
                </a:solidFill>
                <a:latin typeface="Telegraf Bold"/>
              </a:rPr>
              <a:t>MSE Value of our Model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511813" y="2697670"/>
            <a:ext cx="1355213" cy="98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33"/>
              </a:lnSpc>
            </a:pPr>
            <a:r>
              <a:rPr lang="en-US" sz="5380">
                <a:solidFill>
                  <a:srgbClr val="F4592F"/>
                </a:solidFill>
                <a:latin typeface="Telegraf Bold"/>
              </a:rPr>
              <a:t>2.71</a:t>
            </a:r>
          </a:p>
        </p:txBody>
      </p:sp>
      <p:grpSp>
        <p:nvGrpSpPr>
          <p:cNvPr name="Group 11" id="11"/>
          <p:cNvGrpSpPr/>
          <p:nvPr/>
        </p:nvGrpSpPr>
        <p:grpSpPr>
          <a:xfrm rot="8100000">
            <a:off x="17330992" y="200367"/>
            <a:ext cx="785485" cy="528135"/>
            <a:chOff x="0" y="0"/>
            <a:chExt cx="1930400" cy="1297940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r="r" b="b" t="t" l="l"/>
              <a:pathLst>
                <a:path h="1297940" w="193040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CCDCFF"/>
            </a:solid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102570">
            <a:off x="16509844" y="8354140"/>
            <a:ext cx="3237049" cy="343702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283710" y="2799956"/>
            <a:ext cx="9042889" cy="6431755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8100000">
            <a:off x="15765232" y="645730"/>
            <a:ext cx="785485" cy="528135"/>
            <a:chOff x="0" y="0"/>
            <a:chExt cx="1930400" cy="129794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r="r" b="b" t="t" l="l"/>
              <a:pathLst>
                <a:path h="1297940" w="193040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CCDCFF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1161671" y="3616380"/>
            <a:ext cx="6591673" cy="3350684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21466" y="662456"/>
            <a:ext cx="1511186" cy="846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306"/>
              </a:lnSpc>
            </a:pPr>
            <a:r>
              <a:rPr lang="en-US" sz="6306" spc="-302">
                <a:solidFill>
                  <a:srgbClr val="0050F5"/>
                </a:solidFill>
                <a:latin typeface="Quicksand"/>
              </a:rPr>
              <a:t>03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96106" y="549818"/>
            <a:ext cx="6987295" cy="824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61"/>
              </a:lnSpc>
            </a:pPr>
            <a:r>
              <a:rPr lang="en-US" sz="4544">
                <a:solidFill>
                  <a:srgbClr val="202F50"/>
                </a:solidFill>
                <a:latin typeface="Telegraf Bold"/>
              </a:rPr>
              <a:t>Deep Learning CF Model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810858" y="1683372"/>
            <a:ext cx="8757124" cy="532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2"/>
              </a:lnSpc>
            </a:pPr>
            <a:r>
              <a:rPr lang="en-US" sz="2873">
                <a:solidFill>
                  <a:srgbClr val="202F50"/>
                </a:solidFill>
                <a:latin typeface="Telegraf Bold"/>
              </a:rPr>
              <a:t>MSE Value of our Model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473894" y="2219368"/>
            <a:ext cx="1431050" cy="98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33"/>
              </a:lnSpc>
            </a:pPr>
            <a:r>
              <a:rPr lang="en-US" sz="5380">
                <a:solidFill>
                  <a:srgbClr val="F4592F"/>
                </a:solidFill>
                <a:latin typeface="Telegraf Bold"/>
              </a:rPr>
              <a:t>1.50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280694" y="7357149"/>
            <a:ext cx="6097629" cy="1949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91115" indent="-195557" lvl="1">
              <a:lnSpc>
                <a:spcPts val="2536"/>
              </a:lnSpc>
              <a:buFont typeface="Arial"/>
              <a:buChar char="•"/>
            </a:pPr>
            <a:r>
              <a:rPr lang="en-US" sz="1811">
                <a:solidFill>
                  <a:srgbClr val="202F50"/>
                </a:solidFill>
                <a:latin typeface="Telegraf Bold"/>
              </a:rPr>
              <a:t>Running Neural Network was better computationally than running Cosine similarity model</a:t>
            </a:r>
          </a:p>
          <a:p>
            <a:pPr marL="391115" indent="-195557" lvl="1">
              <a:lnSpc>
                <a:spcPts val="2536"/>
              </a:lnSpc>
              <a:buFont typeface="Arial"/>
              <a:buChar char="•"/>
            </a:pPr>
            <a:r>
              <a:rPr lang="en-US" sz="1811">
                <a:solidFill>
                  <a:srgbClr val="202F50"/>
                </a:solidFill>
                <a:latin typeface="Telegraf Bold"/>
              </a:rPr>
              <a:t>24000509 trainable parameters were present - using which our MSE &lt; 2 which is relatively good performance.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02685" y="1581352"/>
            <a:ext cx="9862339" cy="532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2"/>
              </a:lnSpc>
            </a:pPr>
            <a:r>
              <a:rPr lang="en-US" sz="2873">
                <a:solidFill>
                  <a:srgbClr val="202F50"/>
                </a:solidFill>
                <a:latin typeface="Telegraf Bold"/>
              </a:rPr>
              <a:t>Chose data as Toronto alone Deep Learning CF Model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65402" y="6515864"/>
            <a:ext cx="9220895" cy="2210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45239" indent="-222620" lvl="1">
              <a:lnSpc>
                <a:spcPts val="2887"/>
              </a:lnSpc>
              <a:buFont typeface="Arial"/>
              <a:buChar char="•"/>
            </a:pPr>
            <a:r>
              <a:rPr lang="en-US" sz="2062">
                <a:solidFill>
                  <a:srgbClr val="6D6566"/>
                </a:solidFill>
                <a:latin typeface="Telegraf Bold"/>
              </a:rPr>
              <a:t>Trying out ALS - alternating least squares method</a:t>
            </a:r>
          </a:p>
          <a:p>
            <a:pPr marL="445239" indent="-222620" lvl="1">
              <a:lnSpc>
                <a:spcPts val="2887"/>
              </a:lnSpc>
              <a:buFont typeface="Arial"/>
              <a:buChar char="•"/>
            </a:pPr>
            <a:r>
              <a:rPr lang="en-US" sz="2062">
                <a:solidFill>
                  <a:srgbClr val="6D6566"/>
                </a:solidFill>
                <a:latin typeface="Telegraf Bold"/>
              </a:rPr>
              <a:t>Spending more time on tuning model &amp; increasing metric rates</a:t>
            </a:r>
          </a:p>
          <a:p>
            <a:pPr marL="445239" indent="-222620" lvl="1">
              <a:lnSpc>
                <a:spcPts val="2887"/>
              </a:lnSpc>
              <a:buFont typeface="Arial"/>
              <a:buChar char="•"/>
            </a:pPr>
            <a:r>
              <a:rPr lang="en-US" sz="2062">
                <a:solidFill>
                  <a:srgbClr val="6D6566"/>
                </a:solidFill>
                <a:latin typeface="Telegraf Bold"/>
              </a:rPr>
              <a:t>Figuring out ways to further work well with sparse matrix</a:t>
            </a:r>
          </a:p>
          <a:p>
            <a:pPr marL="445239" indent="-222620" lvl="1">
              <a:lnSpc>
                <a:spcPts val="2887"/>
              </a:lnSpc>
              <a:buFont typeface="Arial"/>
              <a:buChar char="•"/>
            </a:pPr>
            <a:r>
              <a:rPr lang="en-US" sz="2062">
                <a:solidFill>
                  <a:srgbClr val="6D6566"/>
                </a:solidFill>
                <a:latin typeface="Telegraf Bold"/>
              </a:rPr>
              <a:t>Trying out ensemble modelling for better predictions</a:t>
            </a:r>
          </a:p>
          <a:p>
            <a:pPr marL="445239" indent="-222620" lvl="1">
              <a:lnSpc>
                <a:spcPts val="2887"/>
              </a:lnSpc>
              <a:buFont typeface="Arial"/>
              <a:buChar char="•"/>
            </a:pPr>
            <a:r>
              <a:rPr lang="en-US" sz="2062">
                <a:solidFill>
                  <a:srgbClr val="6D6566"/>
                </a:solidFill>
                <a:latin typeface="Telegraf Bold"/>
              </a:rPr>
              <a:t>Making a user interface for the model - using streamlit</a:t>
            </a:r>
          </a:p>
          <a:p>
            <a:pPr marL="445240" indent="-222620" lvl="1">
              <a:lnSpc>
                <a:spcPts val="2887"/>
              </a:lnSpc>
              <a:buFont typeface="Arial"/>
              <a:buChar char="•"/>
            </a:pPr>
            <a:r>
              <a:rPr lang="en-US" sz="2062">
                <a:solidFill>
                  <a:srgbClr val="6D6566"/>
                </a:solidFill>
                <a:latin typeface="Telegraf Bold"/>
              </a:rPr>
              <a:t>Figuring out ways to effectively handle new user recommendations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102570">
            <a:off x="16669475" y="9166288"/>
            <a:ext cx="3237049" cy="343702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102570">
            <a:off x="-725345" y="-689811"/>
            <a:ext cx="3237049" cy="3437022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2266953">
            <a:off x="14102631" y="122457"/>
            <a:ext cx="6072776" cy="4083143"/>
            <a:chOff x="0" y="0"/>
            <a:chExt cx="1930400" cy="129794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r="r" b="b" t="t" l="l"/>
              <a:pathLst>
                <a:path h="1297940" w="193040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CCDCFF"/>
            </a:solidFill>
          </p:spPr>
        </p:sp>
      </p:grpSp>
      <p:grpSp>
        <p:nvGrpSpPr>
          <p:cNvPr name="Group 7" id="7"/>
          <p:cNvGrpSpPr/>
          <p:nvPr/>
        </p:nvGrpSpPr>
        <p:grpSpPr>
          <a:xfrm rot="-6966908">
            <a:off x="-1903810" y="7428318"/>
            <a:ext cx="4770039" cy="3207224"/>
            <a:chOff x="0" y="0"/>
            <a:chExt cx="1930400" cy="129794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r="r" b="b" t="t" l="l"/>
              <a:pathLst>
                <a:path h="1297940" w="193040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CCDCFF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3879281" y="1890007"/>
            <a:ext cx="9393136" cy="2492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0148" indent="-215074" lvl="1">
              <a:lnSpc>
                <a:spcPts val="2789"/>
              </a:lnSpc>
              <a:buFont typeface="Arial"/>
              <a:buChar char="•"/>
            </a:pPr>
            <a:r>
              <a:rPr lang="en-US" sz="1992">
                <a:solidFill>
                  <a:srgbClr val="6D6566"/>
                </a:solidFill>
                <a:latin typeface="Telegraf Bold"/>
              </a:rPr>
              <a:t>Clearly, the neural network worked better than SGD model.</a:t>
            </a:r>
          </a:p>
          <a:p>
            <a:pPr marL="430148" indent="-215074" lvl="1">
              <a:lnSpc>
                <a:spcPts val="2789"/>
              </a:lnSpc>
              <a:buFont typeface="Arial"/>
              <a:buChar char="•"/>
            </a:pPr>
            <a:r>
              <a:rPr lang="en-US" sz="1992">
                <a:solidFill>
                  <a:srgbClr val="6D6566"/>
                </a:solidFill>
                <a:latin typeface="Telegraf Bold"/>
              </a:rPr>
              <a:t>Neural Network has a chance of over-fitting and can be furthered looked at. </a:t>
            </a:r>
          </a:p>
          <a:p>
            <a:pPr marL="430148" indent="-215074" lvl="1">
              <a:lnSpc>
                <a:spcPts val="2789"/>
              </a:lnSpc>
              <a:buFont typeface="Arial"/>
              <a:buChar char="•"/>
            </a:pPr>
            <a:r>
              <a:rPr lang="en-US" sz="1992">
                <a:solidFill>
                  <a:srgbClr val="6D6566"/>
                </a:solidFill>
                <a:latin typeface="Telegraf Bold"/>
              </a:rPr>
              <a:t>Trend of data were analyzed in the EDA phase - most of the reviews were centered around 3-4.</a:t>
            </a:r>
          </a:p>
          <a:p>
            <a:pPr marL="430148" indent="-215074" lvl="1">
              <a:lnSpc>
                <a:spcPts val="2789"/>
              </a:lnSpc>
              <a:buFont typeface="Arial"/>
              <a:buChar char="•"/>
            </a:pPr>
            <a:r>
              <a:rPr lang="en-US" sz="1992">
                <a:solidFill>
                  <a:srgbClr val="6D6566"/>
                </a:solidFill>
                <a:latin typeface="Telegraf Bold"/>
              </a:rPr>
              <a:t>Cosine similarity based models are hard computationally to scale up but Neural Networks and SGD seem to be computationally better.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066402" y="1028700"/>
            <a:ext cx="740686" cy="740686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6965874" y="5630398"/>
            <a:ext cx="2432347" cy="54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1"/>
              </a:lnSpc>
            </a:pPr>
            <a:r>
              <a:rPr lang="en-US" sz="2936">
                <a:solidFill>
                  <a:srgbClr val="202F50"/>
                </a:solidFill>
                <a:latin typeface="Telegraf Bold"/>
              </a:rPr>
              <a:t>Further work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27963" y="1189477"/>
            <a:ext cx="2255302" cy="57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61"/>
              </a:lnSpc>
            </a:pPr>
            <a:r>
              <a:rPr lang="en-US" sz="3186">
                <a:solidFill>
                  <a:srgbClr val="202F50"/>
                </a:solidFill>
                <a:latin typeface="Telegraf Bold"/>
              </a:rPr>
              <a:t>Conclusion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051889" y="5637860"/>
            <a:ext cx="740686" cy="7406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DAEXrlSAYlY</dc:identifier>
  <dcterms:modified xsi:type="dcterms:W3CDTF">2011-08-01T06:04:30Z</dcterms:modified>
  <cp:revision>1</cp:revision>
  <dc:title>Yelp Recommendation Model</dc:title>
</cp:coreProperties>
</file>