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67" r:id="rId3"/>
    <p:sldId id="274" r:id="rId4"/>
    <p:sldId id="277" r:id="rId5"/>
    <p:sldId id="278" r:id="rId6"/>
    <p:sldId id="275" r:id="rId7"/>
    <p:sldId id="276"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02BC3-C843-497D-B1BC-6FE6B49A10D3}" type="datetimeFigureOut">
              <a:rPr lang="en-US" smtClean="0"/>
              <a:t>3/31/2020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01A76-3E2C-4AA5-8EE0-A1736E3C4D3F}" type="slidenum">
              <a:rPr lang="en-US" smtClean="0"/>
              <a:t>‹#›</a:t>
            </a:fld>
            <a:endParaRPr lang="en-US" dirty="0"/>
          </a:p>
        </p:txBody>
      </p:sp>
    </p:spTree>
    <p:extLst>
      <p:ext uri="{BB962C8B-B14F-4D97-AF65-F5344CB8AC3E}">
        <p14:creationId xmlns:p14="http://schemas.microsoft.com/office/powerpoint/2010/main" val="77921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8B86B-3CD1-4FD8-BA0F-DA530F892BA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56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260644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422576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254515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98B86B-3CD1-4FD8-BA0F-DA530F892BA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58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380901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16889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391868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29392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C7693F-CA52-40C2-B8BE-F202308C5D29}" type="datetimeFigureOut">
              <a:rPr lang="en-US" smtClean="0"/>
              <a:t>3/31/2020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98B86B-3CD1-4FD8-BA0F-DA530F892BAC}" type="slidenum">
              <a:rPr lang="en-US" smtClean="0"/>
              <a:t>‹#›</a:t>
            </a:fld>
            <a:endParaRPr lang="en-US" dirty="0"/>
          </a:p>
        </p:txBody>
      </p:sp>
    </p:spTree>
    <p:extLst>
      <p:ext uri="{BB962C8B-B14F-4D97-AF65-F5344CB8AC3E}">
        <p14:creationId xmlns:p14="http://schemas.microsoft.com/office/powerpoint/2010/main" val="398017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7693F-CA52-40C2-B8BE-F202308C5D29}" type="datetimeFigureOut">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98B86B-3CD1-4FD8-BA0F-DA530F892BAC}" type="slidenum">
              <a:rPr lang="en-US" smtClean="0"/>
              <a:t>‹#›</a:t>
            </a:fld>
            <a:endParaRPr lang="en-US" dirty="0"/>
          </a:p>
        </p:txBody>
      </p:sp>
    </p:spTree>
    <p:extLst>
      <p:ext uri="{BB962C8B-B14F-4D97-AF65-F5344CB8AC3E}">
        <p14:creationId xmlns:p14="http://schemas.microsoft.com/office/powerpoint/2010/main" val="334477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C7693F-CA52-40C2-B8BE-F202308C5D29}" type="datetimeFigureOut">
              <a:rPr lang="en-US" smtClean="0"/>
              <a:t>3/31/2020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98B86B-3CD1-4FD8-BA0F-DA530F892BA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0368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396C-536A-4081-9194-C99BC296F97C}"/>
              </a:ext>
            </a:extLst>
          </p:cNvPr>
          <p:cNvSpPr>
            <a:spLocks noGrp="1"/>
          </p:cNvSpPr>
          <p:nvPr>
            <p:ph type="ctrTitle"/>
          </p:nvPr>
        </p:nvSpPr>
        <p:spPr>
          <a:xfrm>
            <a:off x="293588" y="571223"/>
            <a:ext cx="11671326" cy="3662314"/>
          </a:xfrm>
        </p:spPr>
        <p:txBody>
          <a:bodyPr>
            <a:normAutofit/>
          </a:bodyPr>
          <a:lstStyle/>
          <a:p>
            <a:pPr algn="ctr"/>
            <a:r>
              <a:rPr lang="en-US" dirty="0"/>
              <a:t>How Bad Has COVID-19 Been for the Stock Market?</a:t>
            </a:r>
          </a:p>
        </p:txBody>
      </p:sp>
      <p:sp>
        <p:nvSpPr>
          <p:cNvPr id="3" name="Subtitle 2">
            <a:extLst>
              <a:ext uri="{FF2B5EF4-FFF2-40B4-BE49-F238E27FC236}">
                <a16:creationId xmlns:a16="http://schemas.microsoft.com/office/drawing/2014/main" id="{E2E04EDF-078A-485A-8D91-76AC0D618713}"/>
              </a:ext>
            </a:extLst>
          </p:cNvPr>
          <p:cNvSpPr>
            <a:spLocks noGrp="1"/>
          </p:cNvSpPr>
          <p:nvPr>
            <p:ph type="subTitle" idx="1"/>
          </p:nvPr>
        </p:nvSpPr>
        <p:spPr/>
        <p:txBody>
          <a:bodyPr/>
          <a:lstStyle/>
          <a:p>
            <a:r>
              <a:rPr lang="en-US" dirty="0"/>
              <a:t>By: Jacob Avchen, Jacob Hollander, and Salvatore Russo</a:t>
            </a:r>
          </a:p>
        </p:txBody>
      </p:sp>
    </p:spTree>
    <p:extLst>
      <p:ext uri="{BB962C8B-B14F-4D97-AF65-F5344CB8AC3E}">
        <p14:creationId xmlns:p14="http://schemas.microsoft.com/office/powerpoint/2010/main" val="284170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75F76C-1991-42F1-BD78-B772FFB19074}"/>
              </a:ext>
            </a:extLst>
          </p:cNvPr>
          <p:cNvSpPr txBox="1"/>
          <p:nvPr/>
        </p:nvSpPr>
        <p:spPr>
          <a:xfrm>
            <a:off x="0" y="0"/>
            <a:ext cx="12192000" cy="1938992"/>
          </a:xfrm>
          <a:prstGeom prst="rect">
            <a:avLst/>
          </a:prstGeom>
          <a:noFill/>
        </p:spPr>
        <p:txBody>
          <a:bodyPr wrap="square" rtlCol="0">
            <a:spAutoFit/>
          </a:bodyPr>
          <a:lstStyle/>
          <a:p>
            <a:pPr algn="ctr"/>
            <a:r>
              <a:rPr lang="en-US" sz="4000" dirty="0"/>
              <a:t>Question 3:</a:t>
            </a:r>
          </a:p>
          <a:p>
            <a:pPr algn="ctr"/>
            <a:r>
              <a:rPr lang="en-US" sz="4000" dirty="0"/>
              <a:t>How Does the Crash Caused by COVID-19</a:t>
            </a:r>
          </a:p>
          <a:p>
            <a:pPr algn="ctr"/>
            <a:r>
              <a:rPr lang="en-US" sz="4000" dirty="0"/>
              <a:t>Compare to the Stock Market Crash of 2008?</a:t>
            </a:r>
          </a:p>
        </p:txBody>
      </p:sp>
      <p:sp>
        <p:nvSpPr>
          <p:cNvPr id="5" name="TextBox 4">
            <a:extLst>
              <a:ext uri="{FF2B5EF4-FFF2-40B4-BE49-F238E27FC236}">
                <a16:creationId xmlns:a16="http://schemas.microsoft.com/office/drawing/2014/main" id="{1095E71D-619A-4D3F-A2D6-F499B11E27CB}"/>
              </a:ext>
            </a:extLst>
          </p:cNvPr>
          <p:cNvSpPr txBox="1"/>
          <p:nvPr/>
        </p:nvSpPr>
        <p:spPr>
          <a:xfrm>
            <a:off x="1199625" y="2243611"/>
            <a:ext cx="1015231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will first look at the overall time series plots of the 2020 and 2008 crashes for the S&amp;P 500 and the Dow Jones Index in order to represent the market as a whole and how it trended from a month prior to the crashes to a month after the crashes</a:t>
            </a:r>
          </a:p>
        </p:txBody>
      </p:sp>
      <p:sp>
        <p:nvSpPr>
          <p:cNvPr id="6" name="TextBox 5">
            <a:extLst>
              <a:ext uri="{FF2B5EF4-FFF2-40B4-BE49-F238E27FC236}">
                <a16:creationId xmlns:a16="http://schemas.microsoft.com/office/drawing/2014/main" id="{184125F6-A4D7-4DC1-B0C8-703856594BFF}"/>
              </a:ext>
            </a:extLst>
          </p:cNvPr>
          <p:cNvSpPr txBox="1"/>
          <p:nvPr/>
        </p:nvSpPr>
        <p:spPr>
          <a:xfrm>
            <a:off x="1199626" y="3471560"/>
            <a:ext cx="1015231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Taking the day of the crash as our reference point, we will look at the percentage decrease and increase from the other days as compared to the days of the crashes</a:t>
            </a:r>
          </a:p>
        </p:txBody>
      </p:sp>
      <p:sp>
        <p:nvSpPr>
          <p:cNvPr id="7" name="TextBox 6">
            <a:extLst>
              <a:ext uri="{FF2B5EF4-FFF2-40B4-BE49-F238E27FC236}">
                <a16:creationId xmlns:a16="http://schemas.microsoft.com/office/drawing/2014/main" id="{186E2184-9EE7-4B91-A1CD-25ADE87DE572}"/>
              </a:ext>
            </a:extLst>
          </p:cNvPr>
          <p:cNvSpPr txBox="1"/>
          <p:nvPr/>
        </p:nvSpPr>
        <p:spPr>
          <a:xfrm>
            <a:off x="1199625" y="4422510"/>
            <a:ext cx="84029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Compare how the 2020 indexes changed vs how the 2008 indexes changed</a:t>
            </a:r>
          </a:p>
        </p:txBody>
      </p:sp>
    </p:spTree>
    <p:extLst>
      <p:ext uri="{BB962C8B-B14F-4D97-AF65-F5344CB8AC3E}">
        <p14:creationId xmlns:p14="http://schemas.microsoft.com/office/powerpoint/2010/main" val="298075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656DA60-EF5E-D242-890C-FF02AFD9F4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2252547"/>
            <a:ext cx="5931749" cy="2965875"/>
          </a:xfrm>
          <a:prstGeom prst="rect">
            <a:avLst/>
          </a:prstGeom>
        </p:spPr>
      </p:pic>
      <p:pic>
        <p:nvPicPr>
          <p:cNvPr id="5" name="Graphic 4">
            <a:extLst>
              <a:ext uri="{FF2B5EF4-FFF2-40B4-BE49-F238E27FC236}">
                <a16:creationId xmlns:a16="http://schemas.microsoft.com/office/drawing/2014/main" id="{51136ED8-D708-A84D-B7D9-7FCD92C588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248" y="2252547"/>
            <a:ext cx="5931752" cy="2965876"/>
          </a:xfrm>
          <a:prstGeom prst="rect">
            <a:avLst/>
          </a:prstGeom>
        </p:spPr>
      </p:pic>
      <p:sp>
        <p:nvSpPr>
          <p:cNvPr id="6" name="Title 5">
            <a:extLst>
              <a:ext uri="{FF2B5EF4-FFF2-40B4-BE49-F238E27FC236}">
                <a16:creationId xmlns:a16="http://schemas.microsoft.com/office/drawing/2014/main" id="{65CCB5DA-D24E-7444-80C8-0A729E8113A2}"/>
              </a:ext>
            </a:extLst>
          </p:cNvPr>
          <p:cNvSpPr>
            <a:spLocks noGrp="1"/>
          </p:cNvSpPr>
          <p:nvPr>
            <p:ph type="title"/>
          </p:nvPr>
        </p:nvSpPr>
        <p:spPr/>
        <p:txBody>
          <a:bodyPr>
            <a:normAutofit/>
          </a:bodyPr>
          <a:lstStyle/>
          <a:p>
            <a:r>
              <a:rPr lang="en-US" sz="4300" dirty="0"/>
              <a:t>2020 vs 2008 Time Series for DJI and S&amp;P 500</a:t>
            </a:r>
          </a:p>
        </p:txBody>
      </p:sp>
    </p:spTree>
    <p:extLst>
      <p:ext uri="{BB962C8B-B14F-4D97-AF65-F5344CB8AC3E}">
        <p14:creationId xmlns:p14="http://schemas.microsoft.com/office/powerpoint/2010/main" val="196871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929A499-5D07-D146-BC7A-26D6057A1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621" y="2042507"/>
            <a:ext cx="7309816" cy="3654908"/>
          </a:xfrm>
          <a:prstGeom prst="rect">
            <a:avLst/>
          </a:prstGeom>
        </p:spPr>
      </p:pic>
      <p:pic>
        <p:nvPicPr>
          <p:cNvPr id="5" name="Picture 4">
            <a:extLst>
              <a:ext uri="{FF2B5EF4-FFF2-40B4-BE49-F238E27FC236}">
                <a16:creationId xmlns:a16="http://schemas.microsoft.com/office/drawing/2014/main" id="{5C4D0257-A854-8647-B940-2589731A2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909" y="3429000"/>
            <a:ext cx="3991470" cy="879074"/>
          </a:xfrm>
          <a:prstGeom prst="rect">
            <a:avLst/>
          </a:prstGeom>
        </p:spPr>
      </p:pic>
      <p:sp>
        <p:nvSpPr>
          <p:cNvPr id="7" name="Title 6">
            <a:extLst>
              <a:ext uri="{FF2B5EF4-FFF2-40B4-BE49-F238E27FC236}">
                <a16:creationId xmlns:a16="http://schemas.microsoft.com/office/drawing/2014/main" id="{4AA9989C-5F03-0E4E-949D-63CAEF225FED}"/>
              </a:ext>
            </a:extLst>
          </p:cNvPr>
          <p:cNvSpPr>
            <a:spLocks noGrp="1"/>
          </p:cNvSpPr>
          <p:nvPr>
            <p:ph type="title"/>
          </p:nvPr>
        </p:nvSpPr>
        <p:spPr/>
        <p:txBody>
          <a:bodyPr/>
          <a:lstStyle/>
          <a:p>
            <a:r>
              <a:rPr lang="en-US" dirty="0"/>
              <a:t>Percent Change Comparison DJI</a:t>
            </a:r>
          </a:p>
        </p:txBody>
      </p:sp>
    </p:spTree>
    <p:extLst>
      <p:ext uri="{BB962C8B-B14F-4D97-AF65-F5344CB8AC3E}">
        <p14:creationId xmlns:p14="http://schemas.microsoft.com/office/powerpoint/2010/main" val="4743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6931825-5468-E64C-977D-B22BAE96F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482" y="2096085"/>
            <a:ext cx="7315202" cy="3657601"/>
          </a:xfrm>
          <a:prstGeom prst="rect">
            <a:avLst/>
          </a:prstGeom>
        </p:spPr>
      </p:pic>
      <p:pic>
        <p:nvPicPr>
          <p:cNvPr id="5" name="Picture 4">
            <a:extLst>
              <a:ext uri="{FF2B5EF4-FFF2-40B4-BE49-F238E27FC236}">
                <a16:creationId xmlns:a16="http://schemas.microsoft.com/office/drawing/2014/main" id="{E5155304-304D-EA4B-B6AF-C9A417B48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710" y="3429000"/>
            <a:ext cx="4070808" cy="833511"/>
          </a:xfrm>
          <a:prstGeom prst="rect">
            <a:avLst/>
          </a:prstGeom>
        </p:spPr>
      </p:pic>
      <p:sp>
        <p:nvSpPr>
          <p:cNvPr id="6" name="Title 5">
            <a:extLst>
              <a:ext uri="{FF2B5EF4-FFF2-40B4-BE49-F238E27FC236}">
                <a16:creationId xmlns:a16="http://schemas.microsoft.com/office/drawing/2014/main" id="{E0706A75-7F33-2946-8186-6512B21F3C2B}"/>
              </a:ext>
            </a:extLst>
          </p:cNvPr>
          <p:cNvSpPr>
            <a:spLocks noGrp="1"/>
          </p:cNvSpPr>
          <p:nvPr>
            <p:ph type="title"/>
          </p:nvPr>
        </p:nvSpPr>
        <p:spPr/>
        <p:txBody>
          <a:bodyPr/>
          <a:lstStyle/>
          <a:p>
            <a:r>
              <a:rPr lang="en-US" dirty="0"/>
              <a:t>Percent Change Comparison S&amp;P 500</a:t>
            </a:r>
          </a:p>
        </p:txBody>
      </p:sp>
    </p:spTree>
    <p:extLst>
      <p:ext uri="{BB962C8B-B14F-4D97-AF65-F5344CB8AC3E}">
        <p14:creationId xmlns:p14="http://schemas.microsoft.com/office/powerpoint/2010/main" val="404044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2B86B50-B222-DA40-906F-23151E0326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28E27F3A-06FF-BD43-A6F2-D42E9EB57B4C}"/>
              </a:ext>
            </a:extLst>
          </p:cNvPr>
          <p:cNvSpPr txBox="1"/>
          <p:nvPr/>
        </p:nvSpPr>
        <p:spPr>
          <a:xfrm>
            <a:off x="656492" y="4033911"/>
            <a:ext cx="1153550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2008 and 2020 date data has been changed to an index value in order to have both crash dates set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Follows the same general trend, obviously continuously decreasing over time, however, you can notice as the days since crash increases the 2008 data stabilizes whereas the 2020 data continues to decrease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Shown by the trendlines, the concavity of the two plots oppose one another at roughly 10 days post crash</a:t>
            </a:r>
          </a:p>
        </p:txBody>
      </p:sp>
    </p:spTree>
    <p:extLst>
      <p:ext uri="{BB962C8B-B14F-4D97-AF65-F5344CB8AC3E}">
        <p14:creationId xmlns:p14="http://schemas.microsoft.com/office/powerpoint/2010/main" val="318861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01B79BB-350A-1A43-8C4A-B0ADDF23A8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81000"/>
            <a:ext cx="12192000" cy="6096000"/>
          </a:xfrm>
          <a:prstGeom prst="rect">
            <a:avLst/>
          </a:prstGeom>
        </p:spPr>
      </p:pic>
      <p:sp>
        <p:nvSpPr>
          <p:cNvPr id="6" name="TextBox 5">
            <a:extLst>
              <a:ext uri="{FF2B5EF4-FFF2-40B4-BE49-F238E27FC236}">
                <a16:creationId xmlns:a16="http://schemas.microsoft.com/office/drawing/2014/main" id="{99AB82BD-5DBE-AC4E-BAD7-5C84C412CD16}"/>
              </a:ext>
            </a:extLst>
          </p:cNvPr>
          <p:cNvSpPr txBox="1"/>
          <p:nvPr/>
        </p:nvSpPr>
        <p:spPr>
          <a:xfrm>
            <a:off x="520505" y="3953022"/>
            <a:ext cx="11535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Plotted like that of the Dow Jones Index, we can see the same compared relationships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roughly 10 days post crash, the 2008 data trendline suggests that the decrease has begun to somewhat stabilize, changing concavity often however decreasing very slightly. The 2020 trendline, however, is still following a linear decline.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111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EC82-5EA8-EA4E-B41C-60F916BD2FFC}"/>
              </a:ext>
            </a:extLst>
          </p:cNvPr>
          <p:cNvSpPr>
            <a:spLocks noGrp="1"/>
          </p:cNvSpPr>
          <p:nvPr>
            <p:ph type="title"/>
          </p:nvPr>
        </p:nvSpPr>
        <p:spPr/>
        <p:txBody>
          <a:bodyPr/>
          <a:lstStyle/>
          <a:p>
            <a:r>
              <a:rPr lang="en-US" dirty="0"/>
              <a:t>Conclusions and Limitations</a:t>
            </a:r>
          </a:p>
        </p:txBody>
      </p:sp>
      <p:sp>
        <p:nvSpPr>
          <p:cNvPr id="3" name="Content Placeholder 2">
            <a:extLst>
              <a:ext uri="{FF2B5EF4-FFF2-40B4-BE49-F238E27FC236}">
                <a16:creationId xmlns:a16="http://schemas.microsoft.com/office/drawing/2014/main" id="{4AD7A1C3-C2E9-7B43-90B0-13419E603B83}"/>
              </a:ext>
            </a:extLst>
          </p:cNvPr>
          <p:cNvSpPr>
            <a:spLocks noGrp="1"/>
          </p:cNvSpPr>
          <p:nvPr>
            <p:ph idx="1"/>
          </p:nvPr>
        </p:nvSpPr>
        <p:spPr/>
        <p:txBody>
          <a:bodyPr>
            <a:normAutofit/>
          </a:bodyPr>
          <a:lstStyle/>
          <a:p>
            <a:r>
              <a:rPr lang="en-US" dirty="0"/>
              <a:t>The general trends of the 2020 index values and percentage drops follow the trends of the 2008 index values and percent drops for days relatively close to crash</a:t>
            </a:r>
          </a:p>
          <a:p>
            <a:r>
              <a:rPr lang="en-US" dirty="0"/>
              <a:t>Because COVID-19 is still reeking havoc on the world, the markets continue to decline and because there is no real end in sight it is tough to compare this crash to that of 2008, which is why in the previous charts you can see the difference in concavity of the trend lines as the days  following the crash continue to increase</a:t>
            </a:r>
          </a:p>
          <a:p>
            <a:endParaRPr lang="en-US" dirty="0"/>
          </a:p>
          <a:p>
            <a:r>
              <a:rPr lang="en-US" dirty="0"/>
              <a:t>Limitations:</a:t>
            </a:r>
          </a:p>
          <a:p>
            <a:pPr lvl="1"/>
            <a:r>
              <a:rPr lang="en-US" dirty="0"/>
              <a:t>Alpha Vantage API does not have access to the NASDAQ index</a:t>
            </a:r>
          </a:p>
          <a:p>
            <a:pPr lvl="1"/>
            <a:r>
              <a:rPr lang="en-US" dirty="0"/>
              <a:t>Compare the index changes of this disaster to other natural disasters</a:t>
            </a:r>
          </a:p>
          <a:p>
            <a:pPr lvl="1"/>
            <a:r>
              <a:rPr lang="en-US" dirty="0"/>
              <a:t>No end in sight for COVID-19</a:t>
            </a:r>
          </a:p>
          <a:p>
            <a:pPr lvl="1"/>
            <a:endParaRPr lang="en-US" dirty="0"/>
          </a:p>
        </p:txBody>
      </p:sp>
    </p:spTree>
    <p:extLst>
      <p:ext uri="{BB962C8B-B14F-4D97-AF65-F5344CB8AC3E}">
        <p14:creationId xmlns:p14="http://schemas.microsoft.com/office/powerpoint/2010/main" val="21042594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190</TotalTime>
  <Words>420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How Bad Has COVID-19 Been for the Stock Market?</vt:lpstr>
      <vt:lpstr>PowerPoint Presentation</vt:lpstr>
      <vt:lpstr>2020 vs 2008 Time Series for DJI and S&amp;P 500</vt:lpstr>
      <vt:lpstr>Percent Change Comparison DJI</vt:lpstr>
      <vt:lpstr>Percent Change Comparison S&amp;P 500</vt:lpstr>
      <vt:lpstr>PowerPoint Presentation</vt:lpstr>
      <vt:lpstr>PowerPoint Presentation</vt:lpstr>
      <vt:lpstr>Conclusions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how bad has COVID-19 been for the stock market?</dc:title>
  <dc:creator>Jacob Avchen</dc:creator>
  <cp:lastModifiedBy>Salvatore Russo</cp:lastModifiedBy>
  <cp:revision>63</cp:revision>
  <cp:lastPrinted>2020-04-01T01:48:49Z</cp:lastPrinted>
  <dcterms:created xsi:type="dcterms:W3CDTF">2020-03-31T01:44:21Z</dcterms:created>
  <dcterms:modified xsi:type="dcterms:W3CDTF">2020-04-01T01:49:48Z</dcterms:modified>
</cp:coreProperties>
</file>