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4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02BC3-C843-497D-B1BC-6FE6B49A10D3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01A76-3E2C-4AA5-8EE0-A1736E3C4D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1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56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4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6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5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8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1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8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7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7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03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396C-536A-4081-9194-C99BC296F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88" y="571223"/>
            <a:ext cx="11671326" cy="36623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Bad Has COVID-19 Been for the Stock Market?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4EDF-078A-485A-8D91-76AC0D618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Jacob Avchen, Jacob Hollander, and Salvatore Russo</a:t>
            </a:r>
          </a:p>
        </p:txBody>
      </p:sp>
    </p:spTree>
    <p:extLst>
      <p:ext uri="{BB962C8B-B14F-4D97-AF65-F5344CB8AC3E}">
        <p14:creationId xmlns:p14="http://schemas.microsoft.com/office/powerpoint/2010/main" val="284170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5F76C-1991-42F1-BD78-B772FFB19074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Question 2:</a:t>
            </a:r>
          </a:p>
          <a:p>
            <a:pPr algn="ctr"/>
            <a:r>
              <a:rPr lang="en-US" sz="4000" dirty="0"/>
              <a:t>How do the Different Industry Averages Compare to the Market as a Whole during the crash caused by COVID-19?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5E71D-619A-4D3F-A2D6-F499B11E27CB}"/>
              </a:ext>
            </a:extLst>
          </p:cNvPr>
          <p:cNvSpPr txBox="1"/>
          <p:nvPr/>
        </p:nvSpPr>
        <p:spPr>
          <a:xfrm>
            <a:off x="1199626" y="2243611"/>
            <a:ext cx="8060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examine the sampling of 5 ETFs meant to represent averages from different industries and compare them to the DOW Jones Industrial Average and S&amp;P 500 Indexes to see their performance after the 2020 market crash caused by COVID-19. (2/20/20)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125F6-A4D7-4DC1-B0C8-703856594BFF}"/>
              </a:ext>
            </a:extLst>
          </p:cNvPr>
          <p:cNvSpPr txBox="1"/>
          <p:nvPr/>
        </p:nvSpPr>
        <p:spPr>
          <a:xfrm>
            <a:off x="1199626" y="3471560"/>
            <a:ext cx="8363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look at how the ETFs compare to the industrial averages as a whole. Some ETFs performed better than the industrial averages after the crash, and others performed worse.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looking at the automobile industry, the Food &amp; Beverage industry, the Telecommunications industry, the Retail industry, and the Commodities industry.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E2184-9EE7-4B91-A1CD-25ADE87DE572}"/>
              </a:ext>
            </a:extLst>
          </p:cNvPr>
          <p:cNvSpPr txBox="1"/>
          <p:nvPr/>
        </p:nvSpPr>
        <p:spPr>
          <a:xfrm>
            <a:off x="1199626" y="5253507"/>
            <a:ext cx="8402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slides will show how these ETFs compare to the DOW Jones Industrial Average and S&amp;P 500 Indexes.</a:t>
            </a:r>
          </a:p>
        </p:txBody>
      </p:sp>
    </p:spTree>
    <p:extLst>
      <p:ext uri="{BB962C8B-B14F-4D97-AF65-F5344CB8AC3E}">
        <p14:creationId xmlns:p14="http://schemas.microsoft.com/office/powerpoint/2010/main" val="222394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0AA17-6002-4EFD-8DA1-D56015F605C5}"/>
              </a:ext>
            </a:extLst>
          </p:cNvPr>
          <p:cNvSpPr txBox="1"/>
          <p:nvPr/>
        </p:nvSpPr>
        <p:spPr>
          <a:xfrm>
            <a:off x="1" y="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CARZ vs Dow Jones and S&amp;P 500</a:t>
            </a:r>
          </a:p>
          <a:p>
            <a:pPr algn="ctr"/>
            <a:r>
              <a:rPr lang="en-US" sz="4400" dirty="0"/>
              <a:t>(Automotive Industry)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C3D88-03E8-472E-B725-C9EEC9C6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550"/>
            <a:ext cx="12192000" cy="54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4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0AA17-6002-4EFD-8DA1-D56015F605C5}"/>
              </a:ext>
            </a:extLst>
          </p:cNvPr>
          <p:cNvSpPr txBox="1"/>
          <p:nvPr/>
        </p:nvSpPr>
        <p:spPr>
          <a:xfrm>
            <a:off x="0" y="0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FTXG vs Dow Jones and S&amp;P 500</a:t>
            </a:r>
          </a:p>
          <a:p>
            <a:pPr algn="ctr"/>
            <a:r>
              <a:rPr lang="en-US" sz="4400" dirty="0"/>
              <a:t>(Food &amp; Beverage)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C947B3-104A-42FD-A63B-BDB50AE0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550"/>
            <a:ext cx="12192000" cy="54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0AA17-6002-4EFD-8DA1-D56015F605C5}"/>
              </a:ext>
            </a:extLst>
          </p:cNvPr>
          <p:cNvSpPr txBox="1"/>
          <p:nvPr/>
        </p:nvSpPr>
        <p:spPr>
          <a:xfrm>
            <a:off x="0" y="0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IYZ vs Dow Jones and S&amp;P 500</a:t>
            </a:r>
          </a:p>
          <a:p>
            <a:pPr algn="ctr"/>
            <a:r>
              <a:rPr lang="en-US" sz="4400" dirty="0"/>
              <a:t>(Telecommunications)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B09590-192E-41E1-942A-5D31065CF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46550"/>
            <a:ext cx="12192000" cy="54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1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0AA17-6002-4EFD-8DA1-D56015F605C5}"/>
              </a:ext>
            </a:extLst>
          </p:cNvPr>
          <p:cNvSpPr txBox="1"/>
          <p:nvPr/>
        </p:nvSpPr>
        <p:spPr>
          <a:xfrm>
            <a:off x="0" y="0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PDBC vs Dow Jones and S&amp;P 500</a:t>
            </a:r>
          </a:p>
          <a:p>
            <a:pPr algn="ctr"/>
            <a:r>
              <a:rPr lang="en-US" sz="4400" dirty="0"/>
              <a:t>(Commodities)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90BBCD-EC4E-4E91-B793-CC5D824E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46550"/>
            <a:ext cx="12192000" cy="54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0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0AA17-6002-4EFD-8DA1-D56015F605C5}"/>
              </a:ext>
            </a:extLst>
          </p:cNvPr>
          <p:cNvSpPr txBox="1"/>
          <p:nvPr/>
        </p:nvSpPr>
        <p:spPr>
          <a:xfrm>
            <a:off x="0" y="0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XRT vs Dow Jones and S&amp;P 500</a:t>
            </a:r>
          </a:p>
          <a:p>
            <a:pPr algn="ctr"/>
            <a:r>
              <a:rPr lang="en-US" sz="4400" dirty="0"/>
              <a:t>(Retail)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D2CBC4-9628-4BBA-88BC-F5751913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46550"/>
            <a:ext cx="12192000" cy="54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4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7E9152-FE9C-48C8-9BA4-1BB22C6B731D}"/>
              </a:ext>
            </a:extLst>
          </p:cNvPr>
          <p:cNvSpPr txBox="1"/>
          <p:nvPr/>
        </p:nvSpPr>
        <p:spPr>
          <a:xfrm>
            <a:off x="1170085" y="418781"/>
            <a:ext cx="99890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CA047-2449-4DF5-8CF6-41650548E87F}"/>
              </a:ext>
            </a:extLst>
          </p:cNvPr>
          <p:cNvSpPr txBox="1"/>
          <p:nvPr/>
        </p:nvSpPr>
        <p:spPr>
          <a:xfrm>
            <a:off x="1170085" y="1824409"/>
            <a:ext cx="9989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markets are performing similarly to the overall indexes.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Automotive, Food &amp; Beverage, and Commodities Industries/Stocks are performing about the same as the overall market. This isn’t much of a surprise, as some auto manufacturers are retro-fitting equipment to help with the pandemic.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Telecommunications is the only market that has outperformed the market since the crash.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retail industry has been hit hard. With forced closures of non-essential businesses, and people unable to work, they will be focusing on purchasing only the essentials.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6033C-9943-46D4-B5C2-3CC9AD747C29}"/>
              </a:ext>
            </a:extLst>
          </p:cNvPr>
          <p:cNvSpPr txBox="1"/>
          <p:nvPr/>
        </p:nvSpPr>
        <p:spPr>
          <a:xfrm>
            <a:off x="1170085" y="5405105"/>
            <a:ext cx="8992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Vantage API does not have access to the NASDAQ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a small sample size, could have </a:t>
            </a:r>
            <a:r>
              <a:rPr lang="en-US"/>
              <a:t>compared more ETFs or Stocks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2FB6C-9082-4794-973B-9913A1F0CC7A}"/>
              </a:ext>
            </a:extLst>
          </p:cNvPr>
          <p:cNvSpPr txBox="1"/>
          <p:nvPr/>
        </p:nvSpPr>
        <p:spPr>
          <a:xfrm>
            <a:off x="6166783" y="44939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B0995-CC48-497C-8934-5203DF1F8C18}"/>
              </a:ext>
            </a:extLst>
          </p:cNvPr>
          <p:cNvSpPr txBox="1"/>
          <p:nvPr/>
        </p:nvSpPr>
        <p:spPr>
          <a:xfrm>
            <a:off x="2434066" y="4245699"/>
            <a:ext cx="7323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7602064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188</TotalTime>
  <Words>359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Retrospect</vt:lpstr>
      <vt:lpstr>How Bad Has COVID-19 Been for the Stock Market?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how bad has COVID-19 been for the stock market?</dc:title>
  <dc:creator>Jacob Avchen</dc:creator>
  <cp:lastModifiedBy>Salvatore Russo</cp:lastModifiedBy>
  <cp:revision>62</cp:revision>
  <dcterms:created xsi:type="dcterms:W3CDTF">2020-03-31T01:44:21Z</dcterms:created>
  <dcterms:modified xsi:type="dcterms:W3CDTF">2020-04-01T01:48:28Z</dcterms:modified>
</cp:coreProperties>
</file>