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  <p:sldId id="263" r:id="rId9"/>
    <p:sldId id="264" r:id="rId10"/>
    <p:sldId id="268" r:id="rId11"/>
    <p:sldId id="269" r:id="rId12"/>
    <p:sldId id="270" r:id="rId13"/>
    <p:sldId id="271" r:id="rId14"/>
    <p:sldId id="272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102BC3-C843-497D-B1BC-6FE6B49A10D3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C01A76-3E2C-4AA5-8EE0-A1736E3C4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14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693F-CA52-40C2-B8BE-F202308C5D2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B86B-3CD1-4FD8-BA0F-DA530F892B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569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693F-CA52-40C2-B8BE-F202308C5D2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B86B-3CD1-4FD8-BA0F-DA530F892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45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693F-CA52-40C2-B8BE-F202308C5D2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B86B-3CD1-4FD8-BA0F-DA530F892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6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693F-CA52-40C2-B8BE-F202308C5D2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B86B-3CD1-4FD8-BA0F-DA530F892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5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693F-CA52-40C2-B8BE-F202308C5D2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B86B-3CD1-4FD8-BA0F-DA530F892B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580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693F-CA52-40C2-B8BE-F202308C5D2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B86B-3CD1-4FD8-BA0F-DA530F892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16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693F-CA52-40C2-B8BE-F202308C5D2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B86B-3CD1-4FD8-BA0F-DA530F892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7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693F-CA52-40C2-B8BE-F202308C5D2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B86B-3CD1-4FD8-BA0F-DA530F892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86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693F-CA52-40C2-B8BE-F202308C5D2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B86B-3CD1-4FD8-BA0F-DA530F892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3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FC7693F-CA52-40C2-B8BE-F202308C5D2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98B86B-3CD1-4FD8-BA0F-DA530F892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7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693F-CA52-40C2-B8BE-F202308C5D2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B86B-3CD1-4FD8-BA0F-DA530F892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7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FC7693F-CA52-40C2-B8BE-F202308C5D2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F98B86B-3CD1-4FD8-BA0F-DA530F892B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036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4396C-536A-4081-9194-C99BC296F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588" y="571223"/>
            <a:ext cx="11671326" cy="366231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How Bad Has COVID-19 Been for the Stock Market?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04EDF-078A-485A-8D91-76AC0D6187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Jacob Avchen, Jacob Hollander, and Salvatore Russo</a:t>
            </a:r>
          </a:p>
        </p:txBody>
      </p:sp>
    </p:spTree>
    <p:extLst>
      <p:ext uri="{BB962C8B-B14F-4D97-AF65-F5344CB8AC3E}">
        <p14:creationId xmlns:p14="http://schemas.microsoft.com/office/powerpoint/2010/main" val="2841703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80AA17-6002-4EFD-8DA1-D56015F605C5}"/>
              </a:ext>
            </a:extLst>
          </p:cNvPr>
          <p:cNvSpPr txBox="1"/>
          <p:nvPr/>
        </p:nvSpPr>
        <p:spPr>
          <a:xfrm>
            <a:off x="1" y="0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CARZ vs Dow Jones and S&amp;P 500</a:t>
            </a:r>
          </a:p>
          <a:p>
            <a:pPr algn="ctr"/>
            <a:r>
              <a:rPr lang="en-US" sz="4400" dirty="0"/>
              <a:t>(Car Industry)</a:t>
            </a:r>
          </a:p>
        </p:txBody>
      </p:sp>
    </p:spTree>
    <p:extLst>
      <p:ext uri="{BB962C8B-B14F-4D97-AF65-F5344CB8AC3E}">
        <p14:creationId xmlns:p14="http://schemas.microsoft.com/office/powerpoint/2010/main" val="2429546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80AA17-6002-4EFD-8DA1-D56015F605C5}"/>
              </a:ext>
            </a:extLst>
          </p:cNvPr>
          <p:cNvSpPr txBox="1"/>
          <p:nvPr/>
        </p:nvSpPr>
        <p:spPr>
          <a:xfrm>
            <a:off x="0" y="0"/>
            <a:ext cx="121919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FTXG vs Dow Jones and S&amp;P 500</a:t>
            </a:r>
          </a:p>
          <a:p>
            <a:pPr algn="ctr"/>
            <a:r>
              <a:rPr lang="en-US" sz="4400" dirty="0"/>
              <a:t>(Food &amp; Beverage)</a:t>
            </a:r>
          </a:p>
        </p:txBody>
      </p:sp>
    </p:spTree>
    <p:extLst>
      <p:ext uri="{BB962C8B-B14F-4D97-AF65-F5344CB8AC3E}">
        <p14:creationId xmlns:p14="http://schemas.microsoft.com/office/powerpoint/2010/main" val="108057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80AA17-6002-4EFD-8DA1-D56015F605C5}"/>
              </a:ext>
            </a:extLst>
          </p:cNvPr>
          <p:cNvSpPr txBox="1"/>
          <p:nvPr/>
        </p:nvSpPr>
        <p:spPr>
          <a:xfrm>
            <a:off x="0" y="0"/>
            <a:ext cx="121919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IYZ vs Dow Jones and S&amp;P 500</a:t>
            </a:r>
          </a:p>
          <a:p>
            <a:pPr algn="ctr"/>
            <a:r>
              <a:rPr lang="en-US" sz="4400" dirty="0"/>
              <a:t>(Telecommunications)</a:t>
            </a:r>
          </a:p>
        </p:txBody>
      </p:sp>
    </p:spTree>
    <p:extLst>
      <p:ext uri="{BB962C8B-B14F-4D97-AF65-F5344CB8AC3E}">
        <p14:creationId xmlns:p14="http://schemas.microsoft.com/office/powerpoint/2010/main" val="3096817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80AA17-6002-4EFD-8DA1-D56015F605C5}"/>
              </a:ext>
            </a:extLst>
          </p:cNvPr>
          <p:cNvSpPr txBox="1"/>
          <p:nvPr/>
        </p:nvSpPr>
        <p:spPr>
          <a:xfrm>
            <a:off x="0" y="0"/>
            <a:ext cx="121919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PDBC vs Dow Jones and S&amp;P 500</a:t>
            </a:r>
          </a:p>
          <a:p>
            <a:pPr algn="ctr"/>
            <a:r>
              <a:rPr lang="en-US" sz="4400" dirty="0"/>
              <a:t>(Commodities)</a:t>
            </a:r>
          </a:p>
        </p:txBody>
      </p:sp>
    </p:spTree>
    <p:extLst>
      <p:ext uri="{BB962C8B-B14F-4D97-AF65-F5344CB8AC3E}">
        <p14:creationId xmlns:p14="http://schemas.microsoft.com/office/powerpoint/2010/main" val="2381404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80AA17-6002-4EFD-8DA1-D56015F605C5}"/>
              </a:ext>
            </a:extLst>
          </p:cNvPr>
          <p:cNvSpPr txBox="1"/>
          <p:nvPr/>
        </p:nvSpPr>
        <p:spPr>
          <a:xfrm>
            <a:off x="0" y="0"/>
            <a:ext cx="121919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XRT vs Dow Jones and S&amp;P 500</a:t>
            </a:r>
          </a:p>
          <a:p>
            <a:pPr algn="ctr"/>
            <a:r>
              <a:rPr lang="en-US" sz="4400" dirty="0"/>
              <a:t>(Retail)</a:t>
            </a:r>
          </a:p>
        </p:txBody>
      </p:sp>
    </p:spTree>
    <p:extLst>
      <p:ext uri="{BB962C8B-B14F-4D97-AF65-F5344CB8AC3E}">
        <p14:creationId xmlns:p14="http://schemas.microsoft.com/office/powerpoint/2010/main" val="478948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75F76C-1991-42F1-BD78-B772FFB19074}"/>
              </a:ext>
            </a:extLst>
          </p:cNvPr>
          <p:cNvSpPr txBox="1"/>
          <p:nvPr/>
        </p:nvSpPr>
        <p:spPr>
          <a:xfrm>
            <a:off x="0" y="0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Question 3:</a:t>
            </a:r>
          </a:p>
          <a:p>
            <a:pPr algn="ctr"/>
            <a:r>
              <a:rPr lang="en-US" sz="4000" dirty="0"/>
              <a:t>How Does the Crash Caused by COVID-19</a:t>
            </a:r>
          </a:p>
          <a:p>
            <a:pPr algn="ctr"/>
            <a:r>
              <a:rPr lang="en-US" sz="4000" dirty="0"/>
              <a:t>Compare to the Stock Market Crash of 2008?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95E71D-619A-4D3F-A2D6-F499B11E27CB}"/>
              </a:ext>
            </a:extLst>
          </p:cNvPr>
          <p:cNvSpPr txBox="1"/>
          <p:nvPr/>
        </p:nvSpPr>
        <p:spPr>
          <a:xfrm>
            <a:off x="1199626" y="2243611"/>
            <a:ext cx="806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4125F6-A4D7-4DC1-B0C8-703856594BFF}"/>
              </a:ext>
            </a:extLst>
          </p:cNvPr>
          <p:cNvSpPr txBox="1"/>
          <p:nvPr/>
        </p:nvSpPr>
        <p:spPr>
          <a:xfrm>
            <a:off x="1199626" y="3471560"/>
            <a:ext cx="836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6E2184-9EE7-4B91-A1CD-25ADE87DE572}"/>
              </a:ext>
            </a:extLst>
          </p:cNvPr>
          <p:cNvSpPr txBox="1"/>
          <p:nvPr/>
        </p:nvSpPr>
        <p:spPr>
          <a:xfrm>
            <a:off x="1199626" y="5253507"/>
            <a:ext cx="840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980751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FAEC52-3F63-4D98-921D-FD8E3B9B03FF}"/>
              </a:ext>
            </a:extLst>
          </p:cNvPr>
          <p:cNvSpPr txBox="1"/>
          <p:nvPr/>
        </p:nvSpPr>
        <p:spPr>
          <a:xfrm>
            <a:off x="0" y="0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Question 1:</a:t>
            </a:r>
          </a:p>
          <a:p>
            <a:pPr algn="ctr"/>
            <a:r>
              <a:rPr lang="en-US" sz="4000" dirty="0"/>
              <a:t>Which Markets Have Been Most Negatively</a:t>
            </a:r>
          </a:p>
          <a:p>
            <a:pPr algn="ctr"/>
            <a:r>
              <a:rPr lang="en-US" sz="4000" dirty="0"/>
              <a:t>Impacted by the Spread of COVID-19?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9C1F6F-C90C-478D-AB53-7AAE8E6F6E0A}"/>
              </a:ext>
            </a:extLst>
          </p:cNvPr>
          <p:cNvSpPr txBox="1"/>
          <p:nvPr/>
        </p:nvSpPr>
        <p:spPr>
          <a:xfrm>
            <a:off x="1199626" y="2310452"/>
            <a:ext cx="8060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examine a sampling of companies from different industries to determine which ones are being hit the hardest.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1471F1-8763-4406-A2F3-CB0BDB8120A7}"/>
              </a:ext>
            </a:extLst>
          </p:cNvPr>
          <p:cNvSpPr txBox="1"/>
          <p:nvPr/>
        </p:nvSpPr>
        <p:spPr>
          <a:xfrm>
            <a:off x="1199626" y="3328243"/>
            <a:ext cx="8363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broke our sample of 35 companies into 7 categories with 5 companies in each category to compare to each other. We also took data from 5 ETFs to get rough approximations of entire industries, and the DOW Jones Industrial Average and S&amp;P 500 Indexes.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0CD66F-2163-4A32-BA56-EEF7BC4A21CE}"/>
              </a:ext>
            </a:extLst>
          </p:cNvPr>
          <p:cNvSpPr txBox="1"/>
          <p:nvPr/>
        </p:nvSpPr>
        <p:spPr>
          <a:xfrm>
            <a:off x="1199626" y="4900032"/>
            <a:ext cx="840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slides will show the hardest hit or most interesting industries to look at.</a:t>
            </a:r>
          </a:p>
        </p:txBody>
      </p:sp>
    </p:spTree>
    <p:extLst>
      <p:ext uri="{BB962C8B-B14F-4D97-AF65-F5344CB8AC3E}">
        <p14:creationId xmlns:p14="http://schemas.microsoft.com/office/powerpoint/2010/main" val="418193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BC8506F-87C8-4D6B-A908-703FE0F9F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62000"/>
            <a:ext cx="12192000" cy="6096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FFA08E-B623-4A7B-955D-4157DE8A7030}"/>
              </a:ext>
            </a:extLst>
          </p:cNvPr>
          <p:cNvSpPr txBox="1"/>
          <p:nvPr/>
        </p:nvSpPr>
        <p:spPr>
          <a:xfrm>
            <a:off x="3489310" y="0"/>
            <a:ext cx="52133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General Stocks</a:t>
            </a:r>
          </a:p>
        </p:txBody>
      </p:sp>
    </p:spTree>
    <p:extLst>
      <p:ext uri="{BB962C8B-B14F-4D97-AF65-F5344CB8AC3E}">
        <p14:creationId xmlns:p14="http://schemas.microsoft.com/office/powerpoint/2010/main" val="4043261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E04E04D2-D283-4637-9EDA-6F10EFB16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62000"/>
            <a:ext cx="12192000" cy="6096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42F2D9-6CC7-491E-A649-FE95E216B64F}"/>
              </a:ext>
            </a:extLst>
          </p:cNvPr>
          <p:cNvSpPr txBox="1"/>
          <p:nvPr/>
        </p:nvSpPr>
        <p:spPr>
          <a:xfrm>
            <a:off x="3489310" y="117983"/>
            <a:ext cx="52133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Hygiene Stocks</a:t>
            </a:r>
          </a:p>
        </p:txBody>
      </p:sp>
    </p:spTree>
    <p:extLst>
      <p:ext uri="{BB962C8B-B14F-4D97-AF65-F5344CB8AC3E}">
        <p14:creationId xmlns:p14="http://schemas.microsoft.com/office/powerpoint/2010/main" val="1536630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481528B2-6462-4443-BE62-1D21A0811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944736"/>
            <a:ext cx="12192000" cy="59132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E275CF-46B1-43A9-B959-7040B5BB2EE5}"/>
              </a:ext>
            </a:extLst>
          </p:cNvPr>
          <p:cNvSpPr txBox="1"/>
          <p:nvPr/>
        </p:nvSpPr>
        <p:spPr>
          <a:xfrm>
            <a:off x="3489310" y="175295"/>
            <a:ext cx="52133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Industry ETFs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6C3582-B2E3-4A0D-88E6-DAAFA4F40A1F}"/>
              </a:ext>
            </a:extLst>
          </p:cNvPr>
          <p:cNvSpPr txBox="1"/>
          <p:nvPr/>
        </p:nvSpPr>
        <p:spPr>
          <a:xfrm>
            <a:off x="9091996" y="52184"/>
            <a:ext cx="37702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CARZ: Car Industry</a:t>
            </a:r>
            <a:br>
              <a:rPr lang="en-US" sz="1200" dirty="0"/>
            </a:br>
            <a:r>
              <a:rPr lang="en-US" sz="1200" dirty="0"/>
              <a:t>FTXG: Food &amp; Beverage</a:t>
            </a:r>
          </a:p>
          <a:p>
            <a:r>
              <a:rPr lang="en-US" sz="1200" dirty="0"/>
              <a:t>IYZ: Telecommunications</a:t>
            </a:r>
          </a:p>
          <a:p>
            <a:r>
              <a:rPr lang="en-US" sz="1200" dirty="0"/>
              <a:t>PDBC: Commodities</a:t>
            </a:r>
          </a:p>
          <a:p>
            <a:r>
              <a:rPr lang="en-US" sz="1200" dirty="0"/>
              <a:t>XRT: Retail</a:t>
            </a:r>
          </a:p>
        </p:txBody>
      </p:sp>
    </p:spTree>
    <p:extLst>
      <p:ext uri="{BB962C8B-B14F-4D97-AF65-F5344CB8AC3E}">
        <p14:creationId xmlns:p14="http://schemas.microsoft.com/office/powerpoint/2010/main" val="609078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B4FA8BE-7287-4D60-8F94-5C397D6C5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19" y="1499443"/>
            <a:ext cx="12179481" cy="53953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80AA17-6002-4EFD-8DA1-D56015F605C5}"/>
              </a:ext>
            </a:extLst>
          </p:cNvPr>
          <p:cNvSpPr txBox="1"/>
          <p:nvPr/>
        </p:nvSpPr>
        <p:spPr>
          <a:xfrm>
            <a:off x="3489310" y="434339"/>
            <a:ext cx="52133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Entertainment Stocks</a:t>
            </a:r>
          </a:p>
        </p:txBody>
      </p:sp>
    </p:spTree>
    <p:extLst>
      <p:ext uri="{BB962C8B-B14F-4D97-AF65-F5344CB8AC3E}">
        <p14:creationId xmlns:p14="http://schemas.microsoft.com/office/powerpoint/2010/main" val="1139640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B9180784-5D61-4C12-8EBF-0A139BB36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304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9E8196-F582-4D55-B7E3-0BCF044946D7}"/>
              </a:ext>
            </a:extLst>
          </p:cNvPr>
          <p:cNvSpPr txBox="1"/>
          <p:nvPr/>
        </p:nvSpPr>
        <p:spPr>
          <a:xfrm>
            <a:off x="316356" y="3133228"/>
            <a:ext cx="74278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Netflix had a sharp decline, but bounced back quickly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Activision-Blizzard had almost no decline.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AMC went down to almost $2/stock compares to over $14/stock this time last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Disney hit harder than anticipated given the popularity of Disney Plus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146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7E9152-FE9C-48C8-9BA4-1BB22C6B731D}"/>
              </a:ext>
            </a:extLst>
          </p:cNvPr>
          <p:cNvSpPr txBox="1"/>
          <p:nvPr/>
        </p:nvSpPr>
        <p:spPr>
          <a:xfrm>
            <a:off x="2402286" y="351026"/>
            <a:ext cx="73238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0CA047-2449-4DF5-8CF6-41650548E87F}"/>
              </a:ext>
            </a:extLst>
          </p:cNvPr>
          <p:cNvSpPr txBox="1"/>
          <p:nvPr/>
        </p:nvSpPr>
        <p:spPr>
          <a:xfrm>
            <a:off x="1170085" y="1889471"/>
            <a:ext cx="99890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Unsurprisingly, retailers and the car industry took an enormous hit due to COVID-19.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Walmart, however, did not decline as much as anticipated.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Markets not shown behaved as expected, sharp declines mostly in mid March.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Clorox is the only stock we looked at that actually improved due to the pandemic, outperforming competitors.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entertainment companies as a whole took less of a hit than anticipated.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56033C-9943-46D4-B5C2-3CC9AD747C29}"/>
              </a:ext>
            </a:extLst>
          </p:cNvPr>
          <p:cNvSpPr txBox="1"/>
          <p:nvPr/>
        </p:nvSpPr>
        <p:spPr>
          <a:xfrm>
            <a:off x="1170085" y="4493994"/>
            <a:ext cx="8992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sample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Somewhat limited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42FB6C-9082-4794-973B-9913A1F0CC7A}"/>
              </a:ext>
            </a:extLst>
          </p:cNvPr>
          <p:cNvSpPr txBox="1"/>
          <p:nvPr/>
        </p:nvSpPr>
        <p:spPr>
          <a:xfrm>
            <a:off x="6166783" y="44939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5B0995-CC48-497C-8934-5203DF1F8C18}"/>
              </a:ext>
            </a:extLst>
          </p:cNvPr>
          <p:cNvSpPr txBox="1"/>
          <p:nvPr/>
        </p:nvSpPr>
        <p:spPr>
          <a:xfrm>
            <a:off x="2004312" y="3653398"/>
            <a:ext cx="73238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1382653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75F76C-1991-42F1-BD78-B772FFB19074}"/>
              </a:ext>
            </a:extLst>
          </p:cNvPr>
          <p:cNvSpPr txBox="1"/>
          <p:nvPr/>
        </p:nvSpPr>
        <p:spPr>
          <a:xfrm>
            <a:off x="0" y="0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Question 2:</a:t>
            </a:r>
          </a:p>
          <a:p>
            <a:pPr algn="ctr"/>
            <a:r>
              <a:rPr lang="en-US" sz="4000" dirty="0"/>
              <a:t>How do the Different Industry Averages Compare to the Market as a Whole during the crash caused by COVID-19?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95E71D-619A-4D3F-A2D6-F499B11E27CB}"/>
              </a:ext>
            </a:extLst>
          </p:cNvPr>
          <p:cNvSpPr txBox="1"/>
          <p:nvPr/>
        </p:nvSpPr>
        <p:spPr>
          <a:xfrm>
            <a:off x="1199626" y="2243611"/>
            <a:ext cx="8060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examine the sampling of 5 ETFs from different industries and compare them to the DOW Jones Industrial Average and S&amp;P 500 Indexes to see their performance after the 2020 market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crash caused by COVID-19.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(2/20/20)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4125F6-A4D7-4DC1-B0C8-703856594BFF}"/>
              </a:ext>
            </a:extLst>
          </p:cNvPr>
          <p:cNvSpPr txBox="1"/>
          <p:nvPr/>
        </p:nvSpPr>
        <p:spPr>
          <a:xfrm>
            <a:off x="1199626" y="3471560"/>
            <a:ext cx="83639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look at how the ETFs compare to the industrial averages as a whole. Some ETFs performed better than the industrial averages after the crash, and others performed worse.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looking at the automobile industry, the Food &amp; Beverage industry, the Telecommunications industry, the Retail industry, and the Commodities industry.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6E2184-9EE7-4B91-A1CD-25ADE87DE572}"/>
              </a:ext>
            </a:extLst>
          </p:cNvPr>
          <p:cNvSpPr txBox="1"/>
          <p:nvPr/>
        </p:nvSpPr>
        <p:spPr>
          <a:xfrm>
            <a:off x="1199626" y="5253507"/>
            <a:ext cx="8402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slides will show how these ETFs compare to the DOW Jones Industrial Average and S&amp;P 500 Indexes.</a:t>
            </a:r>
          </a:p>
        </p:txBody>
      </p:sp>
    </p:spTree>
    <p:extLst>
      <p:ext uri="{BB962C8B-B14F-4D97-AF65-F5344CB8AC3E}">
        <p14:creationId xmlns:p14="http://schemas.microsoft.com/office/powerpoint/2010/main" val="22239428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93</TotalTime>
  <Words>510</Words>
  <Application>Microsoft Office PowerPoint</Application>
  <PresentationFormat>Widescreen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Retrospect</vt:lpstr>
      <vt:lpstr>How Bad Has COVID-19 Been for the Stock Market?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 how bad has COVID-19 been for the stock market?</dc:title>
  <dc:creator>Jacob Avchen</dc:creator>
  <cp:lastModifiedBy>Salvatore Russo</cp:lastModifiedBy>
  <cp:revision>38</cp:revision>
  <dcterms:created xsi:type="dcterms:W3CDTF">2020-03-31T01:44:21Z</dcterms:created>
  <dcterms:modified xsi:type="dcterms:W3CDTF">2020-03-31T03:30:06Z</dcterms:modified>
</cp:coreProperties>
</file>