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3" r:id="rId6"/>
    <p:sldId id="262" r:id="rId7"/>
    <p:sldId id="271" r:id="rId8"/>
    <p:sldId id="272" r:id="rId9"/>
    <p:sldId id="273" r:id="rId10"/>
    <p:sldId id="270" r:id="rId11"/>
    <p:sldId id="269"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01"/>
    <p:restoredTop sz="94694"/>
  </p:normalViewPr>
  <p:slideViewPr>
    <p:cSldViewPr snapToGrid="0" snapToObjects="1">
      <p:cViewPr varScale="1">
        <p:scale>
          <a:sx n="88" d="100"/>
          <a:sy n="88" d="100"/>
        </p:scale>
        <p:origin x="55"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7/25/2020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7/25/2020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BDA4-EA37-424F-9AF3-E0D9E29231DE}"/>
              </a:ext>
            </a:extLst>
          </p:cNvPr>
          <p:cNvSpPr>
            <a:spLocks noGrp="1"/>
          </p:cNvSpPr>
          <p:nvPr>
            <p:ph type="ctrTitle"/>
          </p:nvPr>
        </p:nvSpPr>
        <p:spPr/>
        <p:txBody>
          <a:bodyPr/>
          <a:lstStyle/>
          <a:p>
            <a:r>
              <a:rPr lang="en-US" dirty="0"/>
              <a:t>Credit Card Fraud Detection</a:t>
            </a:r>
          </a:p>
        </p:txBody>
      </p:sp>
      <p:sp>
        <p:nvSpPr>
          <p:cNvPr id="3" name="Subtitle 2">
            <a:extLst>
              <a:ext uri="{FF2B5EF4-FFF2-40B4-BE49-F238E27FC236}">
                <a16:creationId xmlns:a16="http://schemas.microsoft.com/office/drawing/2014/main" id="{9F1F40DD-E129-8F43-ADF7-B41C2A43014D}"/>
              </a:ext>
            </a:extLst>
          </p:cNvPr>
          <p:cNvSpPr>
            <a:spLocks noGrp="1"/>
          </p:cNvSpPr>
          <p:nvPr>
            <p:ph type="subTitle" idx="1"/>
          </p:nvPr>
        </p:nvSpPr>
        <p:spPr/>
        <p:txBody>
          <a:bodyPr/>
          <a:lstStyle/>
          <a:p>
            <a:r>
              <a:rPr lang="en-US" dirty="0"/>
              <a:t>By: Jacob </a:t>
            </a:r>
            <a:r>
              <a:rPr lang="en-US" dirty="0" err="1"/>
              <a:t>Avchen</a:t>
            </a:r>
            <a:r>
              <a:rPr lang="en-US" dirty="0"/>
              <a:t>, Sal Russo, &amp; Jacob Hollander</a:t>
            </a:r>
          </a:p>
        </p:txBody>
      </p:sp>
    </p:spTree>
    <p:extLst>
      <p:ext uri="{BB962C8B-B14F-4D97-AF65-F5344CB8AC3E}">
        <p14:creationId xmlns:p14="http://schemas.microsoft.com/office/powerpoint/2010/main" val="78389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46C8-CE0E-A449-A4E1-A18A54AA9A9C}"/>
              </a:ext>
            </a:extLst>
          </p:cNvPr>
          <p:cNvSpPr>
            <a:spLocks noGrp="1"/>
          </p:cNvSpPr>
          <p:nvPr>
            <p:ph type="title"/>
          </p:nvPr>
        </p:nvSpPr>
        <p:spPr/>
        <p:txBody>
          <a:bodyPr/>
          <a:lstStyle/>
          <a:p>
            <a:r>
              <a:rPr lang="en-US" dirty="0"/>
              <a:t>Comparison of Model Accuracies</a:t>
            </a:r>
          </a:p>
        </p:txBody>
      </p:sp>
      <p:graphicFrame>
        <p:nvGraphicFramePr>
          <p:cNvPr id="5" name="Table 4">
            <a:extLst>
              <a:ext uri="{FF2B5EF4-FFF2-40B4-BE49-F238E27FC236}">
                <a16:creationId xmlns:a16="http://schemas.microsoft.com/office/drawing/2014/main" id="{07567000-2419-8C46-953E-6E1EEDE45309}"/>
              </a:ext>
            </a:extLst>
          </p:cNvPr>
          <p:cNvGraphicFramePr>
            <a:graphicFrameLocks noGrp="1"/>
          </p:cNvGraphicFramePr>
          <p:nvPr>
            <p:extLst>
              <p:ext uri="{D42A27DB-BD31-4B8C-83A1-F6EECF244321}">
                <p14:modId xmlns:p14="http://schemas.microsoft.com/office/powerpoint/2010/main" val="1690288082"/>
              </p:ext>
            </p:extLst>
          </p:nvPr>
        </p:nvGraphicFramePr>
        <p:xfrm>
          <a:off x="1141412" y="3443287"/>
          <a:ext cx="9909173" cy="1225031"/>
        </p:xfrm>
        <a:graphic>
          <a:graphicData uri="http://schemas.openxmlformats.org/drawingml/2006/table">
            <a:tbl>
              <a:tblPr firstRow="1" bandRow="1">
                <a:tableStyleId>{5C22544A-7EE6-4342-B048-85BDC9FD1C3A}</a:tableStyleId>
              </a:tblPr>
              <a:tblGrid>
                <a:gridCol w="1385886">
                  <a:extLst>
                    <a:ext uri="{9D8B030D-6E8A-4147-A177-3AD203B41FA5}">
                      <a16:colId xmlns:a16="http://schemas.microsoft.com/office/drawing/2014/main" val="1537926376"/>
                    </a:ext>
                  </a:extLst>
                </a:gridCol>
                <a:gridCol w="1439119">
                  <a:extLst>
                    <a:ext uri="{9D8B030D-6E8A-4147-A177-3AD203B41FA5}">
                      <a16:colId xmlns:a16="http://schemas.microsoft.com/office/drawing/2014/main" val="289090238"/>
                    </a:ext>
                  </a:extLst>
                </a:gridCol>
                <a:gridCol w="1771042">
                  <a:extLst>
                    <a:ext uri="{9D8B030D-6E8A-4147-A177-3AD203B41FA5}">
                      <a16:colId xmlns:a16="http://schemas.microsoft.com/office/drawing/2014/main" val="2628097267"/>
                    </a:ext>
                  </a:extLst>
                </a:gridCol>
                <a:gridCol w="1771042">
                  <a:extLst>
                    <a:ext uri="{9D8B030D-6E8A-4147-A177-3AD203B41FA5}">
                      <a16:colId xmlns:a16="http://schemas.microsoft.com/office/drawing/2014/main" val="3388743988"/>
                    </a:ext>
                  </a:extLst>
                </a:gridCol>
                <a:gridCol w="1771042">
                  <a:extLst>
                    <a:ext uri="{9D8B030D-6E8A-4147-A177-3AD203B41FA5}">
                      <a16:colId xmlns:a16="http://schemas.microsoft.com/office/drawing/2014/main" val="2170388826"/>
                    </a:ext>
                  </a:extLst>
                </a:gridCol>
                <a:gridCol w="1771042">
                  <a:extLst>
                    <a:ext uri="{9D8B030D-6E8A-4147-A177-3AD203B41FA5}">
                      <a16:colId xmlns:a16="http://schemas.microsoft.com/office/drawing/2014/main" val="462321652"/>
                    </a:ext>
                  </a:extLst>
                </a:gridCol>
              </a:tblGrid>
              <a:tr h="685800">
                <a:tc>
                  <a:txBody>
                    <a:bodyPr/>
                    <a:lstStyle/>
                    <a:p>
                      <a:pPr algn="ctr"/>
                      <a:endParaRPr lang="en-US" dirty="0"/>
                    </a:p>
                  </a:txBody>
                  <a:tcPr/>
                </a:tc>
                <a:tc>
                  <a:txBody>
                    <a:bodyPr/>
                    <a:lstStyle/>
                    <a:p>
                      <a:pPr algn="ctr"/>
                      <a:r>
                        <a:rPr lang="en-US" dirty="0"/>
                        <a:t>SVM</a:t>
                      </a:r>
                    </a:p>
                  </a:txBody>
                  <a:tcPr/>
                </a:tc>
                <a:tc>
                  <a:txBody>
                    <a:bodyPr/>
                    <a:lstStyle/>
                    <a:p>
                      <a:pPr algn="ctr"/>
                      <a:r>
                        <a:rPr lang="en-US" dirty="0"/>
                        <a:t>K Nearest Neighbors</a:t>
                      </a:r>
                    </a:p>
                  </a:txBody>
                  <a:tcPr/>
                </a:tc>
                <a:tc>
                  <a:txBody>
                    <a:bodyPr/>
                    <a:lstStyle/>
                    <a:p>
                      <a:pPr algn="ctr"/>
                      <a:r>
                        <a:rPr lang="en-US" dirty="0"/>
                        <a:t>Logistic Regression</a:t>
                      </a:r>
                    </a:p>
                  </a:txBody>
                  <a:tcPr/>
                </a:tc>
                <a:tc>
                  <a:txBody>
                    <a:bodyPr/>
                    <a:lstStyle/>
                    <a:p>
                      <a:pPr algn="ctr"/>
                      <a:r>
                        <a:rPr lang="en-US" dirty="0"/>
                        <a:t>Neural Network</a:t>
                      </a:r>
                    </a:p>
                  </a:txBody>
                  <a:tcPr/>
                </a:tc>
                <a:tc>
                  <a:txBody>
                    <a:bodyPr/>
                    <a:lstStyle/>
                    <a:p>
                      <a:pPr algn="ctr"/>
                      <a:r>
                        <a:rPr lang="en-US" dirty="0"/>
                        <a:t>Deep Neural Network</a:t>
                      </a:r>
                    </a:p>
                  </a:txBody>
                  <a:tcPr/>
                </a:tc>
                <a:extLst>
                  <a:ext uri="{0D108BD9-81ED-4DB2-BD59-A6C34878D82A}">
                    <a16:rowId xmlns:a16="http://schemas.microsoft.com/office/drawing/2014/main" val="4162868522"/>
                  </a:ext>
                </a:extLst>
              </a:tr>
              <a:tr h="539231">
                <a:tc>
                  <a:txBody>
                    <a:bodyPr/>
                    <a:lstStyle/>
                    <a:p>
                      <a:pPr algn="ctr"/>
                      <a:r>
                        <a:rPr lang="en-US" dirty="0"/>
                        <a:t>Accuracy</a:t>
                      </a:r>
                    </a:p>
                  </a:txBody>
                  <a:tcPr/>
                </a:tc>
                <a:tc>
                  <a:txBody>
                    <a:bodyPr/>
                    <a:lstStyle/>
                    <a:p>
                      <a:pPr algn="ctr"/>
                      <a:r>
                        <a:rPr lang="en-US" dirty="0"/>
                        <a:t>0.919</a:t>
                      </a:r>
                    </a:p>
                  </a:txBody>
                  <a:tcPr/>
                </a:tc>
                <a:tc>
                  <a:txBody>
                    <a:bodyPr/>
                    <a:lstStyle/>
                    <a:p>
                      <a:pPr algn="ctr"/>
                      <a:r>
                        <a:rPr lang="en-US" dirty="0"/>
                        <a:t>0.943</a:t>
                      </a:r>
                    </a:p>
                  </a:txBody>
                  <a:tcPr/>
                </a:tc>
                <a:tc>
                  <a:txBody>
                    <a:bodyPr/>
                    <a:lstStyle/>
                    <a:p>
                      <a:pPr algn="ctr"/>
                      <a:r>
                        <a:rPr lang="en-US" dirty="0"/>
                        <a:t>0.934</a:t>
                      </a:r>
                    </a:p>
                  </a:txBody>
                  <a:tcPr/>
                </a:tc>
                <a:tc>
                  <a:txBody>
                    <a:bodyPr/>
                    <a:lstStyle/>
                    <a:p>
                      <a:pPr algn="ctr"/>
                      <a:r>
                        <a:rPr lang="en-US" dirty="0"/>
                        <a:t>0.947</a:t>
                      </a:r>
                    </a:p>
                  </a:txBody>
                  <a:tcPr/>
                </a:tc>
                <a:tc>
                  <a:txBody>
                    <a:bodyPr/>
                    <a:lstStyle/>
                    <a:p>
                      <a:pPr algn="ctr"/>
                      <a:r>
                        <a:rPr lang="en-US" dirty="0"/>
                        <a:t>0.951</a:t>
                      </a:r>
                    </a:p>
                  </a:txBody>
                  <a:tcPr/>
                </a:tc>
                <a:extLst>
                  <a:ext uri="{0D108BD9-81ED-4DB2-BD59-A6C34878D82A}">
                    <a16:rowId xmlns:a16="http://schemas.microsoft.com/office/drawing/2014/main" val="2598976169"/>
                  </a:ext>
                </a:extLst>
              </a:tr>
            </a:tbl>
          </a:graphicData>
        </a:graphic>
      </p:graphicFrame>
    </p:spTree>
    <p:extLst>
      <p:ext uri="{BB962C8B-B14F-4D97-AF65-F5344CB8AC3E}">
        <p14:creationId xmlns:p14="http://schemas.microsoft.com/office/powerpoint/2010/main" val="3723301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991B-5FDC-7C4A-9F13-6B93B27A1E91}"/>
              </a:ext>
            </a:extLst>
          </p:cNvPr>
          <p:cNvSpPr>
            <a:spLocks noGrp="1"/>
          </p:cNvSpPr>
          <p:nvPr>
            <p:ph type="title"/>
          </p:nvPr>
        </p:nvSpPr>
        <p:spPr/>
        <p:txBody>
          <a:bodyPr/>
          <a:lstStyle/>
          <a:p>
            <a:r>
              <a:rPr lang="en-US" dirty="0"/>
              <a:t>Improvements/Limitations</a:t>
            </a:r>
          </a:p>
        </p:txBody>
      </p:sp>
      <p:sp>
        <p:nvSpPr>
          <p:cNvPr id="3" name="Text Placeholder 2">
            <a:extLst>
              <a:ext uri="{FF2B5EF4-FFF2-40B4-BE49-F238E27FC236}">
                <a16:creationId xmlns:a16="http://schemas.microsoft.com/office/drawing/2014/main" id="{C1481C42-266C-F24B-88BB-E1F8E34CB871}"/>
              </a:ext>
            </a:extLst>
          </p:cNvPr>
          <p:cNvSpPr>
            <a:spLocks noGrp="1"/>
          </p:cNvSpPr>
          <p:nvPr>
            <p:ph type="body" idx="1"/>
          </p:nvPr>
        </p:nvSpPr>
        <p:spPr/>
        <p:txBody>
          <a:bodyPr/>
          <a:lstStyle/>
          <a:p>
            <a:r>
              <a:rPr lang="en-US" dirty="0"/>
              <a:t>Improvements</a:t>
            </a:r>
          </a:p>
        </p:txBody>
      </p:sp>
      <p:sp>
        <p:nvSpPr>
          <p:cNvPr id="4" name="Content Placeholder 3">
            <a:extLst>
              <a:ext uri="{FF2B5EF4-FFF2-40B4-BE49-F238E27FC236}">
                <a16:creationId xmlns:a16="http://schemas.microsoft.com/office/drawing/2014/main" id="{66FE1A43-AD60-CE40-B184-B83EEFA9FC99}"/>
              </a:ext>
            </a:extLst>
          </p:cNvPr>
          <p:cNvSpPr>
            <a:spLocks noGrp="1"/>
          </p:cNvSpPr>
          <p:nvPr>
            <p:ph sz="half" idx="2"/>
          </p:nvPr>
        </p:nvSpPr>
        <p:spPr>
          <a:xfrm>
            <a:off x="814729" y="2751138"/>
            <a:ext cx="5189856" cy="4106862"/>
          </a:xfrm>
        </p:spPr>
        <p:txBody>
          <a:bodyPr>
            <a:normAutofit/>
          </a:bodyPr>
          <a:lstStyle/>
          <a:p>
            <a:pPr marL="0" indent="0">
              <a:buNone/>
            </a:pPr>
            <a:endParaRPr lang="en-US" dirty="0"/>
          </a:p>
          <a:p>
            <a:pPr marL="0" indent="0">
              <a:buNone/>
            </a:pPr>
            <a:endParaRPr lang="en-US" dirty="0"/>
          </a:p>
          <a:p>
            <a:r>
              <a:rPr lang="en-US" dirty="0"/>
              <a:t>Create a user interactive webpage to demonstrate our model</a:t>
            </a:r>
          </a:p>
          <a:p>
            <a:r>
              <a:rPr lang="en-US" dirty="0"/>
              <a:t>Better train our models to prioritize errors being false positives rather than true negatives</a:t>
            </a:r>
          </a:p>
          <a:p>
            <a:r>
              <a:rPr lang="en-US" dirty="0"/>
              <a:t>More effectively deal with an unbalanced dataset</a:t>
            </a:r>
          </a:p>
          <a:p>
            <a:endParaRPr lang="en-US" dirty="0"/>
          </a:p>
        </p:txBody>
      </p:sp>
      <p:sp>
        <p:nvSpPr>
          <p:cNvPr id="5" name="Text Placeholder 4">
            <a:extLst>
              <a:ext uri="{FF2B5EF4-FFF2-40B4-BE49-F238E27FC236}">
                <a16:creationId xmlns:a16="http://schemas.microsoft.com/office/drawing/2014/main" id="{AF89962B-6076-0846-9329-4F616D2C7FEC}"/>
              </a:ext>
            </a:extLst>
          </p:cNvPr>
          <p:cNvSpPr>
            <a:spLocks noGrp="1"/>
          </p:cNvSpPr>
          <p:nvPr>
            <p:ph type="body" sz="quarter" idx="3"/>
          </p:nvPr>
        </p:nvSpPr>
        <p:spPr/>
        <p:txBody>
          <a:bodyPr/>
          <a:lstStyle/>
          <a:p>
            <a:r>
              <a:rPr lang="en-US" dirty="0"/>
              <a:t>Limitations</a:t>
            </a:r>
          </a:p>
        </p:txBody>
      </p:sp>
      <p:sp>
        <p:nvSpPr>
          <p:cNvPr id="6" name="Content Placeholder 5">
            <a:extLst>
              <a:ext uri="{FF2B5EF4-FFF2-40B4-BE49-F238E27FC236}">
                <a16:creationId xmlns:a16="http://schemas.microsoft.com/office/drawing/2014/main" id="{1BC2AB5E-E5AD-9A40-93E5-E1B1B2E965C6}"/>
              </a:ext>
            </a:extLst>
          </p:cNvPr>
          <p:cNvSpPr>
            <a:spLocks noGrp="1"/>
          </p:cNvSpPr>
          <p:nvPr>
            <p:ph sz="quarter" idx="4"/>
          </p:nvPr>
        </p:nvSpPr>
        <p:spPr>
          <a:xfrm>
            <a:off x="6187415" y="2751138"/>
            <a:ext cx="5194583" cy="4106862"/>
          </a:xfrm>
        </p:spPr>
        <p:txBody>
          <a:bodyPr>
            <a:normAutofit/>
          </a:bodyPr>
          <a:lstStyle/>
          <a:p>
            <a:endParaRPr lang="en-US" dirty="0"/>
          </a:p>
          <a:p>
            <a:endParaRPr lang="en-US" dirty="0"/>
          </a:p>
          <a:p>
            <a:r>
              <a:rPr lang="en-US" dirty="0"/>
              <a:t>Our features (V’s) came from sensitive information and therefore could not be backtracked to any values that would make sense to us</a:t>
            </a:r>
          </a:p>
        </p:txBody>
      </p:sp>
    </p:spTree>
    <p:extLst>
      <p:ext uri="{BB962C8B-B14F-4D97-AF65-F5344CB8AC3E}">
        <p14:creationId xmlns:p14="http://schemas.microsoft.com/office/powerpoint/2010/main" val="3367471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F0BC-4979-414E-8A00-D1BCAA4E1CF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4216A326-8CFF-974B-820D-4C32460835B6}"/>
              </a:ext>
            </a:extLst>
          </p:cNvPr>
          <p:cNvSpPr>
            <a:spLocks noGrp="1"/>
          </p:cNvSpPr>
          <p:nvPr>
            <p:ph type="body" idx="1"/>
          </p:nvPr>
        </p:nvSpPr>
        <p:spPr/>
        <p:txBody>
          <a:bodyPr/>
          <a:lstStyle/>
          <a:p>
            <a:r>
              <a:rPr lang="en-US" dirty="0"/>
              <a:t>Questions?</a:t>
            </a:r>
          </a:p>
        </p:txBody>
      </p:sp>
    </p:spTree>
    <p:extLst>
      <p:ext uri="{BB962C8B-B14F-4D97-AF65-F5344CB8AC3E}">
        <p14:creationId xmlns:p14="http://schemas.microsoft.com/office/powerpoint/2010/main" val="398705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625F75-EAAC-4049-8324-3B86D81EF3E8}"/>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Project Proposal</a:t>
            </a:r>
          </a:p>
        </p:txBody>
      </p:sp>
      <p:sp>
        <p:nvSpPr>
          <p:cNvPr id="4" name="Text Placeholder 3">
            <a:extLst>
              <a:ext uri="{FF2B5EF4-FFF2-40B4-BE49-F238E27FC236}">
                <a16:creationId xmlns:a16="http://schemas.microsoft.com/office/drawing/2014/main" id="{0C986EFB-13FF-2848-B30B-A13E88C18551}"/>
              </a:ext>
            </a:extLst>
          </p:cNvPr>
          <p:cNvSpPr>
            <a:spLocks noGrp="1"/>
          </p:cNvSpPr>
          <p:nvPr>
            <p:ph type="body" sz="half" idx="2"/>
          </p:nvPr>
        </p:nvSpPr>
        <p:spPr>
          <a:xfrm>
            <a:off x="451514" y="2046514"/>
            <a:ext cx="3575737" cy="3994848"/>
          </a:xfrm>
        </p:spPr>
        <p:txBody>
          <a:bodyPr vert="horz" lIns="91440" tIns="45720" rIns="91440" bIns="45720" rtlCol="0" anchor="ctr">
            <a:normAutofit/>
          </a:bodyPr>
          <a:lstStyle/>
          <a:p>
            <a:pPr>
              <a:buFont typeface="Wingdings 2" charset="2"/>
              <a:buChar char=""/>
            </a:pPr>
            <a:r>
              <a:rPr lang="en-US" sz="1600" dirty="0">
                <a:solidFill>
                  <a:srgbClr val="FFFFFF"/>
                </a:solidFill>
              </a:rPr>
              <a:t> Utilize multiple machine learning modeling techniques to identify whether a credit card purchase is fraudulent or not fraudulent</a:t>
            </a:r>
          </a:p>
          <a:p>
            <a:pPr>
              <a:buFont typeface="Wingdings 2" charset="2"/>
              <a:buChar char=""/>
            </a:pPr>
            <a:endParaRPr lang="en-US" sz="1600" dirty="0">
              <a:solidFill>
                <a:srgbClr val="FFFFFF"/>
              </a:solidFill>
            </a:endParaRPr>
          </a:p>
        </p:txBody>
      </p:sp>
      <p:pic>
        <p:nvPicPr>
          <p:cNvPr id="6" name="Content Placeholder 5" descr="A close up of a logo&#10;&#10;Description automatically generated">
            <a:extLst>
              <a:ext uri="{FF2B5EF4-FFF2-40B4-BE49-F238E27FC236}">
                <a16:creationId xmlns:a16="http://schemas.microsoft.com/office/drawing/2014/main" id="{C9B470CD-8894-D44A-87B2-09F665BCD7EF}"/>
              </a:ext>
            </a:extLst>
          </p:cNvPr>
          <p:cNvPicPr>
            <a:picLocks noGrp="1" noChangeAspect="1"/>
          </p:cNvPicPr>
          <p:nvPr>
            <p:ph idx="1"/>
          </p:nvPr>
        </p:nvPicPr>
        <p:blipFill>
          <a:blip r:embed="rId2"/>
          <a:stretch>
            <a:fillRect/>
          </a:stretch>
        </p:blipFill>
        <p:spPr>
          <a:xfrm>
            <a:off x="5280790" y="1493371"/>
            <a:ext cx="6267743" cy="357261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2693660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61A3AD-E43D-664B-8273-A78912BE033A}"/>
              </a:ext>
            </a:extLst>
          </p:cNvPr>
          <p:cNvSpPr>
            <a:spLocks noGrp="1"/>
          </p:cNvSpPr>
          <p:nvPr>
            <p:ph type="title"/>
          </p:nvPr>
        </p:nvSpPr>
        <p:spPr/>
        <p:txBody>
          <a:bodyPr/>
          <a:lstStyle/>
          <a:p>
            <a:r>
              <a:rPr lang="en-US" dirty="0"/>
              <a:t>Tools</a:t>
            </a:r>
          </a:p>
        </p:txBody>
      </p:sp>
      <p:sp>
        <p:nvSpPr>
          <p:cNvPr id="6" name="Content Placeholder 5">
            <a:extLst>
              <a:ext uri="{FF2B5EF4-FFF2-40B4-BE49-F238E27FC236}">
                <a16:creationId xmlns:a16="http://schemas.microsoft.com/office/drawing/2014/main" id="{92BA454C-3BE7-E34E-8327-671FA66D8A2E}"/>
              </a:ext>
            </a:extLst>
          </p:cNvPr>
          <p:cNvSpPr>
            <a:spLocks noGrp="1"/>
          </p:cNvSpPr>
          <p:nvPr>
            <p:ph idx="1"/>
          </p:nvPr>
        </p:nvSpPr>
        <p:spPr/>
        <p:txBody>
          <a:bodyPr/>
          <a:lstStyle/>
          <a:p>
            <a:pPr marL="0" indent="0">
              <a:buNone/>
            </a:pPr>
            <a:endParaRPr lang="en-US" dirty="0"/>
          </a:p>
          <a:p>
            <a:r>
              <a:rPr lang="en-US" dirty="0"/>
              <a:t>Pandas for data acquisition &amp; data cleaning</a:t>
            </a:r>
          </a:p>
          <a:p>
            <a:r>
              <a:rPr lang="en-US" dirty="0"/>
              <a:t>Matplotlib &amp; Seaborn for data visualization</a:t>
            </a:r>
          </a:p>
          <a:p>
            <a:r>
              <a:rPr lang="en-US" dirty="0" err="1"/>
              <a:t>SciKit</a:t>
            </a:r>
            <a:r>
              <a:rPr lang="en-US" dirty="0"/>
              <a:t> learn for machine learning modeling &amp; scaling</a:t>
            </a:r>
          </a:p>
          <a:p>
            <a:r>
              <a:rPr lang="en-US" dirty="0" err="1"/>
              <a:t>Keras</a:t>
            </a:r>
            <a:r>
              <a:rPr lang="en-US" dirty="0"/>
              <a:t> for Neural Network</a:t>
            </a:r>
          </a:p>
        </p:txBody>
      </p:sp>
    </p:spTree>
    <p:extLst>
      <p:ext uri="{BB962C8B-B14F-4D97-AF65-F5344CB8AC3E}">
        <p14:creationId xmlns:p14="http://schemas.microsoft.com/office/powerpoint/2010/main" val="316151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C71C39-1122-CA45-A1B7-6E593F68677B}"/>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Our Dataset</a:t>
            </a:r>
          </a:p>
        </p:txBody>
      </p:sp>
      <p:sp>
        <p:nvSpPr>
          <p:cNvPr id="3" name="Content Placeholder 2">
            <a:extLst>
              <a:ext uri="{FF2B5EF4-FFF2-40B4-BE49-F238E27FC236}">
                <a16:creationId xmlns:a16="http://schemas.microsoft.com/office/drawing/2014/main" id="{99155E43-FA5A-A94E-918E-EA621E23A983}"/>
              </a:ext>
            </a:extLst>
          </p:cNvPr>
          <p:cNvSpPr>
            <a:spLocks noGrp="1"/>
          </p:cNvSpPr>
          <p:nvPr>
            <p:ph sz="half" idx="1"/>
          </p:nvPr>
        </p:nvSpPr>
        <p:spPr>
          <a:xfrm>
            <a:off x="818713" y="2413000"/>
            <a:ext cx="3835583" cy="3632200"/>
          </a:xfrm>
        </p:spPr>
        <p:txBody>
          <a:bodyPr vert="horz" lIns="91440" tIns="45720" rIns="91440" bIns="45720" rtlCol="0" anchor="ctr">
            <a:normAutofit/>
          </a:bodyPr>
          <a:lstStyle/>
          <a:p>
            <a:pPr>
              <a:lnSpc>
                <a:spcPct val="90000"/>
              </a:lnSpc>
            </a:pPr>
            <a:r>
              <a:rPr lang="en-US" sz="1600" dirty="0"/>
              <a:t>Data is extracted from a csv file provided by Kaggle</a:t>
            </a:r>
          </a:p>
          <a:p>
            <a:pPr>
              <a:lnSpc>
                <a:spcPct val="90000"/>
              </a:lnSpc>
            </a:pPr>
            <a:r>
              <a:rPr lang="en-US" sz="1600" dirty="0"/>
              <a:t>Roughly 280,000 transactions</a:t>
            </a:r>
          </a:p>
          <a:p>
            <a:pPr>
              <a:lnSpc>
                <a:spcPct val="90000"/>
              </a:lnSpc>
            </a:pPr>
            <a:r>
              <a:rPr lang="en-US" sz="1600" dirty="0"/>
              <a:t>Cut into snippets of equal cases of fraud &amp; not fraud transactions</a:t>
            </a:r>
          </a:p>
          <a:p>
            <a:pPr>
              <a:lnSpc>
                <a:spcPct val="90000"/>
              </a:lnSpc>
            </a:pPr>
            <a:r>
              <a:rPr lang="en-US" sz="1600" dirty="0"/>
              <a:t>V1-V28 were produced through an obfuscation process called Principal Component Analysis (PCA). For security reasons, we cannot backtrack these numbers to any values that would make sense to us, so our model will only be specific to the non-sensitive data here</a:t>
            </a:r>
          </a:p>
        </p:txBody>
      </p:sp>
      <p:pic>
        <p:nvPicPr>
          <p:cNvPr id="6" name="Content Placeholder 5" descr="A screenshot of a cell phone&#10;&#10;Description automatically generated">
            <a:extLst>
              <a:ext uri="{FF2B5EF4-FFF2-40B4-BE49-F238E27FC236}">
                <a16:creationId xmlns:a16="http://schemas.microsoft.com/office/drawing/2014/main" id="{D5D38D6A-04E3-0C4C-B6A5-412CACA66E48}"/>
              </a:ext>
            </a:extLst>
          </p:cNvPr>
          <p:cNvPicPr>
            <a:picLocks noGrp="1" noChangeAspect="1"/>
          </p:cNvPicPr>
          <p:nvPr>
            <p:ph sz="half" idx="2"/>
          </p:nvPr>
        </p:nvPicPr>
        <p:blipFill>
          <a:blip r:embed="rId2"/>
          <a:stretch>
            <a:fillRect/>
          </a:stretch>
        </p:blipFill>
        <p:spPr>
          <a:xfrm>
            <a:off x="5101851" y="2905846"/>
            <a:ext cx="6277349" cy="273064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0857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D6A617-608B-A548-9AB8-CC939F4A8205}"/>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SVM</a:t>
            </a:r>
          </a:p>
        </p:txBody>
      </p:sp>
      <p:sp>
        <p:nvSpPr>
          <p:cNvPr id="14" name="Content Placeholder 13">
            <a:extLst>
              <a:ext uri="{FF2B5EF4-FFF2-40B4-BE49-F238E27FC236}">
                <a16:creationId xmlns:a16="http://schemas.microsoft.com/office/drawing/2014/main" id="{86B54E83-B279-484C-9DFB-58353493980A}"/>
              </a:ext>
            </a:extLst>
          </p:cNvPr>
          <p:cNvSpPr>
            <a:spLocks noGrp="1"/>
          </p:cNvSpPr>
          <p:nvPr>
            <p:ph sz="half" idx="1"/>
          </p:nvPr>
        </p:nvSpPr>
        <p:spPr>
          <a:xfrm>
            <a:off x="818713" y="2412999"/>
            <a:ext cx="3404372" cy="4444999"/>
          </a:xfrm>
        </p:spPr>
        <p:txBody>
          <a:bodyPr vert="horz" lIns="91440" tIns="45720" rIns="91440" bIns="45720" rtlCol="0" anchor="ctr">
            <a:normAutofit/>
          </a:bodyPr>
          <a:lstStyle/>
          <a:p>
            <a:r>
              <a:rPr lang="en-US" sz="1600" dirty="0"/>
              <a:t>Tested a 75/25 train/test split of balanced fraud to not fraud transactions</a:t>
            </a:r>
          </a:p>
          <a:p>
            <a:r>
              <a:rPr lang="en-US" sz="1600" dirty="0"/>
              <a:t>Plotted X1 &amp; X2 (2 features)</a:t>
            </a:r>
          </a:p>
          <a:p>
            <a:r>
              <a:rPr lang="en-US" sz="1600" dirty="0"/>
              <a:t>Achieved a .919 Test Accuracy with the SVM Model</a:t>
            </a:r>
          </a:p>
          <a:p>
            <a:r>
              <a:rPr lang="en-US" sz="1600" dirty="0"/>
              <a:t>All of our errors were “true negative” which means the model failed to catch 20 cases of fraud</a:t>
            </a:r>
          </a:p>
          <a:p>
            <a:endParaRPr lang="en-US" sz="1600" dirty="0"/>
          </a:p>
        </p:txBody>
      </p:sp>
      <p:sp>
        <p:nvSpPr>
          <p:cNvPr id="30"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7924CE6-C9E1-4FE3-B45A-A02F0D81BB0A}"/>
              </a:ext>
            </a:extLst>
          </p:cNvPr>
          <p:cNvPicPr>
            <a:picLocks noChangeAspect="1"/>
          </p:cNvPicPr>
          <p:nvPr/>
        </p:nvPicPr>
        <p:blipFill>
          <a:blip r:embed="rId2"/>
          <a:stretch>
            <a:fillRect/>
          </a:stretch>
        </p:blipFill>
        <p:spPr>
          <a:xfrm>
            <a:off x="4637005" y="3144627"/>
            <a:ext cx="7551946" cy="3713373"/>
          </a:xfrm>
          <a:prstGeom prst="rect">
            <a:avLst/>
          </a:prstGeom>
        </p:spPr>
      </p:pic>
      <p:pic>
        <p:nvPicPr>
          <p:cNvPr id="9" name="Content Placeholder 8">
            <a:extLst>
              <a:ext uri="{FF2B5EF4-FFF2-40B4-BE49-F238E27FC236}">
                <a16:creationId xmlns:a16="http://schemas.microsoft.com/office/drawing/2014/main" id="{92910953-36A2-4994-9F73-A59242EDC298}"/>
              </a:ext>
            </a:extLst>
          </p:cNvPr>
          <p:cNvPicPr>
            <a:picLocks noGrp="1" noChangeAspect="1"/>
          </p:cNvPicPr>
          <p:nvPr>
            <p:ph sz="half" idx="2"/>
          </p:nvPr>
        </p:nvPicPr>
        <p:blipFill>
          <a:blip r:embed="rId3"/>
          <a:stretch>
            <a:fillRect/>
          </a:stretch>
        </p:blipFill>
        <p:spPr>
          <a:xfrm>
            <a:off x="4637004" y="1"/>
            <a:ext cx="7551947" cy="3429000"/>
          </a:xfrm>
        </p:spPr>
      </p:pic>
    </p:spTree>
    <p:extLst>
      <p:ext uri="{BB962C8B-B14F-4D97-AF65-F5344CB8AC3E}">
        <p14:creationId xmlns:p14="http://schemas.microsoft.com/office/powerpoint/2010/main" val="102942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K Nearest Neighbors</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r>
              <a:rPr lang="en-US" sz="1600" dirty="0"/>
              <a:t>Tested a 75/25 train/test split of balanced fraud to not fraud transactions</a:t>
            </a:r>
          </a:p>
          <a:p>
            <a:r>
              <a:rPr lang="en-US" sz="1600" dirty="0"/>
              <a:t>Plotted K1-K19</a:t>
            </a:r>
          </a:p>
          <a:p>
            <a:r>
              <a:rPr lang="en-US" sz="1600" dirty="0"/>
              <a:t>Closest accuracy was using K=5 at 0.936/0.935</a:t>
            </a:r>
          </a:p>
          <a:p>
            <a:r>
              <a:rPr lang="en-US" sz="1600" dirty="0"/>
              <a:t>Highest test accuracy was at K=13 with an accuracy of 0.943</a:t>
            </a:r>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DD25BAF-3607-48C3-BE26-F4B0A61EBD01}"/>
              </a:ext>
            </a:extLst>
          </p:cNvPr>
          <p:cNvPicPr>
            <a:picLocks noChangeAspect="1"/>
          </p:cNvPicPr>
          <p:nvPr/>
        </p:nvPicPr>
        <p:blipFill>
          <a:blip r:embed="rId2"/>
          <a:stretch>
            <a:fillRect/>
          </a:stretch>
        </p:blipFill>
        <p:spPr>
          <a:xfrm>
            <a:off x="4637006" y="2984101"/>
            <a:ext cx="7554994" cy="3873900"/>
          </a:xfrm>
          <a:prstGeom prst="rect">
            <a:avLst/>
          </a:prstGeom>
        </p:spPr>
      </p:pic>
      <p:pic>
        <p:nvPicPr>
          <p:cNvPr id="6" name="Content Placeholder 5" descr="A close up of a map&#10;&#10;Description automatically generated">
            <a:extLst>
              <a:ext uri="{FF2B5EF4-FFF2-40B4-BE49-F238E27FC236}">
                <a16:creationId xmlns:a16="http://schemas.microsoft.com/office/drawing/2014/main" id="{02251A04-79C5-3B43-84A6-9CA1F11BE87E}"/>
              </a:ext>
            </a:extLst>
          </p:cNvPr>
          <p:cNvPicPr>
            <a:picLocks noGrp="1" noChangeAspect="1"/>
          </p:cNvPicPr>
          <p:nvPr>
            <p:ph sz="half" idx="2"/>
          </p:nvPr>
        </p:nvPicPr>
        <p:blipFill>
          <a:blip r:embed="rId3"/>
          <a:stretch>
            <a:fillRect/>
          </a:stretch>
        </p:blipFill>
        <p:spPr>
          <a:xfrm>
            <a:off x="4637005" y="0"/>
            <a:ext cx="7554995" cy="3429000"/>
          </a:xfrm>
          <a:prstGeom prst="rect">
            <a:avLst/>
          </a:prstGeom>
        </p:spPr>
      </p:pic>
    </p:spTree>
    <p:extLst>
      <p:ext uri="{BB962C8B-B14F-4D97-AF65-F5344CB8AC3E}">
        <p14:creationId xmlns:p14="http://schemas.microsoft.com/office/powerpoint/2010/main" val="3955814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Logistic Regression</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r>
              <a:rPr lang="en-US" sz="1600" dirty="0"/>
              <a:t>Used a balanced snippet of our dataset</a:t>
            </a:r>
          </a:p>
          <a:p>
            <a:r>
              <a:rPr lang="en-US" sz="1600" dirty="0"/>
              <a:t>Confusion Matrix shows 8 false positives</a:t>
            </a:r>
          </a:p>
          <a:p>
            <a:r>
              <a:rPr lang="en-US" sz="1600" dirty="0"/>
              <a:t>Achieved an accuracy of 0.934 with a standard deviation of 0.012</a:t>
            </a:r>
          </a:p>
          <a:p>
            <a:r>
              <a:rPr lang="en-US" sz="1600" dirty="0"/>
              <a:t>Heat map shows strong correlations between features 1 thru 20 but drops off after </a:t>
            </a:r>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5" descr="A screenshot of a cell phone&#10;&#10;Description automatically generated">
            <a:extLst>
              <a:ext uri="{FF2B5EF4-FFF2-40B4-BE49-F238E27FC236}">
                <a16:creationId xmlns:a16="http://schemas.microsoft.com/office/drawing/2014/main" id="{2E0B35AD-63C3-446E-B24D-59A90F155DF0}"/>
              </a:ext>
            </a:extLst>
          </p:cNvPr>
          <p:cNvPicPr>
            <a:picLocks noGrp="1" noChangeAspect="1"/>
          </p:cNvPicPr>
          <p:nvPr>
            <p:ph sz="half" idx="2"/>
          </p:nvPr>
        </p:nvPicPr>
        <p:blipFill>
          <a:blip r:embed="rId2"/>
          <a:stretch>
            <a:fillRect/>
          </a:stretch>
        </p:blipFill>
        <p:spPr>
          <a:xfrm>
            <a:off x="4637004" y="2681654"/>
            <a:ext cx="7563465" cy="4176346"/>
          </a:xfrm>
          <a:prstGeom prst="rect">
            <a:avLst/>
          </a:prstGeom>
        </p:spPr>
      </p:pic>
      <p:pic>
        <p:nvPicPr>
          <p:cNvPr id="3" name="Picture 2">
            <a:extLst>
              <a:ext uri="{FF2B5EF4-FFF2-40B4-BE49-F238E27FC236}">
                <a16:creationId xmlns:a16="http://schemas.microsoft.com/office/drawing/2014/main" id="{AE6D07EA-10FB-4D4B-90C9-B58C11F2F3FC}"/>
              </a:ext>
            </a:extLst>
          </p:cNvPr>
          <p:cNvPicPr>
            <a:picLocks noChangeAspect="1"/>
          </p:cNvPicPr>
          <p:nvPr/>
        </p:nvPicPr>
        <p:blipFill>
          <a:blip r:embed="rId3"/>
          <a:stretch>
            <a:fillRect/>
          </a:stretch>
        </p:blipFill>
        <p:spPr>
          <a:xfrm>
            <a:off x="4637005" y="-1"/>
            <a:ext cx="7563464" cy="3193461"/>
          </a:xfrm>
          <a:prstGeom prst="rect">
            <a:avLst/>
          </a:prstGeom>
        </p:spPr>
      </p:pic>
    </p:spTree>
    <p:extLst>
      <p:ext uri="{BB962C8B-B14F-4D97-AF65-F5344CB8AC3E}">
        <p14:creationId xmlns:p14="http://schemas.microsoft.com/office/powerpoint/2010/main" val="419550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Neural Network</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lnSpcReduction="10000"/>
          </a:bodyPr>
          <a:lstStyle/>
          <a:p>
            <a:r>
              <a:rPr lang="en-US" sz="1600" dirty="0"/>
              <a:t>Our first Neural Model has a single hidden layer</a:t>
            </a:r>
          </a:p>
          <a:p>
            <a:r>
              <a:rPr lang="en-US" sz="1600" dirty="0"/>
              <a:t>We used all 28 V values in our data and the Amount column</a:t>
            </a:r>
          </a:p>
          <a:p>
            <a:r>
              <a:rPr lang="en-US" sz="1600" dirty="0"/>
              <a:t>The model’s predictive accuracy rounded out to 94.7%</a:t>
            </a:r>
          </a:p>
          <a:p>
            <a:r>
              <a:rPr lang="en-US" sz="1600" dirty="0"/>
              <a:t>Compared to the actual values, the model returned 3 False Positive values and missed 10 cases of fraud out of 246 points of data</a:t>
            </a:r>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7">
            <a:extLst>
              <a:ext uri="{FF2B5EF4-FFF2-40B4-BE49-F238E27FC236}">
                <a16:creationId xmlns:a16="http://schemas.microsoft.com/office/drawing/2014/main" id="{38557810-8260-4B5C-B487-8B67B7BB776D}"/>
              </a:ext>
            </a:extLst>
          </p:cNvPr>
          <p:cNvPicPr>
            <a:picLocks noChangeAspect="1"/>
          </p:cNvPicPr>
          <p:nvPr/>
        </p:nvPicPr>
        <p:blipFill>
          <a:blip r:embed="rId2"/>
          <a:stretch>
            <a:fillRect/>
          </a:stretch>
        </p:blipFill>
        <p:spPr>
          <a:xfrm>
            <a:off x="4635285" y="2224949"/>
            <a:ext cx="7559363" cy="848743"/>
          </a:xfrm>
          <a:prstGeom prst="rect">
            <a:avLst/>
          </a:prstGeom>
          <a:effectLst>
            <a:outerShdw blurRad="50800" dir="14400000">
              <a:srgbClr val="000000">
                <a:alpha val="40000"/>
              </a:srgbClr>
            </a:outerShdw>
          </a:effectLst>
        </p:spPr>
      </p:pic>
      <p:pic>
        <p:nvPicPr>
          <p:cNvPr id="8" name="Content Placeholder 7">
            <a:extLst>
              <a:ext uri="{FF2B5EF4-FFF2-40B4-BE49-F238E27FC236}">
                <a16:creationId xmlns:a16="http://schemas.microsoft.com/office/drawing/2014/main" id="{D33AA20F-372B-4576-8C79-C4EFF2C3FBAA}"/>
              </a:ext>
            </a:extLst>
          </p:cNvPr>
          <p:cNvPicPr>
            <a:picLocks noGrp="1" noChangeAspect="1"/>
          </p:cNvPicPr>
          <p:nvPr>
            <p:ph sz="half" idx="2"/>
          </p:nvPr>
        </p:nvPicPr>
        <p:blipFill>
          <a:blip r:embed="rId3"/>
          <a:srcRect/>
          <a:stretch/>
        </p:blipFill>
        <p:spPr>
          <a:xfrm>
            <a:off x="4650848" y="3073692"/>
            <a:ext cx="7543800" cy="3771900"/>
          </a:xfrm>
          <a:prstGeom prst="rect">
            <a:avLst/>
          </a:prstGeom>
        </p:spPr>
      </p:pic>
      <p:pic>
        <p:nvPicPr>
          <p:cNvPr id="10" name="Picture 9">
            <a:extLst>
              <a:ext uri="{FF2B5EF4-FFF2-40B4-BE49-F238E27FC236}">
                <a16:creationId xmlns:a16="http://schemas.microsoft.com/office/drawing/2014/main" id="{811BAA74-8825-4BD0-A216-60735262D4B4}"/>
              </a:ext>
            </a:extLst>
          </p:cNvPr>
          <p:cNvPicPr>
            <a:picLocks noChangeAspect="1"/>
          </p:cNvPicPr>
          <p:nvPr/>
        </p:nvPicPr>
        <p:blipFill>
          <a:blip r:embed="rId4"/>
          <a:stretch>
            <a:fillRect/>
          </a:stretch>
        </p:blipFill>
        <p:spPr>
          <a:xfrm>
            <a:off x="4648396" y="12408"/>
            <a:ext cx="7528969" cy="2200133"/>
          </a:xfrm>
          <a:prstGeom prst="rect">
            <a:avLst/>
          </a:prstGeom>
        </p:spPr>
      </p:pic>
    </p:spTree>
    <p:extLst>
      <p:ext uri="{BB962C8B-B14F-4D97-AF65-F5344CB8AC3E}">
        <p14:creationId xmlns:p14="http://schemas.microsoft.com/office/powerpoint/2010/main" val="262277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Deep Neural Network</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fontScale="92500" lnSpcReduction="20000"/>
          </a:bodyPr>
          <a:lstStyle/>
          <a:p>
            <a:r>
              <a:rPr lang="en-US" sz="1600" dirty="0"/>
              <a:t>Our second Neural Model has 2 hidden layers</a:t>
            </a:r>
          </a:p>
          <a:p>
            <a:r>
              <a:rPr lang="en-US" sz="1600" dirty="0"/>
              <a:t>We used the same distribution of data for both models </a:t>
            </a:r>
          </a:p>
          <a:p>
            <a:r>
              <a:rPr lang="en-US" sz="1600" dirty="0"/>
              <a:t>The Deep Model’s predictive accuracy rounded out to 95.1%</a:t>
            </a:r>
          </a:p>
          <a:p>
            <a:r>
              <a:rPr lang="en-US" sz="1600" dirty="0"/>
              <a:t>Compared to the actual values, the Deep Model did not return any False Positives and missed 12 cases of fraud</a:t>
            </a:r>
          </a:p>
          <a:p>
            <a:r>
              <a:rPr lang="en-US" sz="1600" dirty="0"/>
              <a:t>Despite higher accuracy than the first model, this model missed more cases of actual fraud</a:t>
            </a:r>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1BAA74-8825-4BD0-A216-60735262D4B4}"/>
              </a:ext>
            </a:extLst>
          </p:cNvPr>
          <p:cNvPicPr>
            <a:picLocks noChangeAspect="1"/>
          </p:cNvPicPr>
          <p:nvPr/>
        </p:nvPicPr>
        <p:blipFill>
          <a:blip r:embed="rId2"/>
          <a:stretch>
            <a:fillRect/>
          </a:stretch>
        </p:blipFill>
        <p:spPr>
          <a:xfrm>
            <a:off x="4648396" y="12408"/>
            <a:ext cx="7528969" cy="2269588"/>
          </a:xfrm>
          <a:prstGeom prst="rect">
            <a:avLst/>
          </a:prstGeom>
        </p:spPr>
      </p:pic>
      <p:pic>
        <p:nvPicPr>
          <p:cNvPr id="7" name="Content Placeholder 6">
            <a:extLst>
              <a:ext uri="{FF2B5EF4-FFF2-40B4-BE49-F238E27FC236}">
                <a16:creationId xmlns:a16="http://schemas.microsoft.com/office/drawing/2014/main" id="{19C2E2A4-487E-4772-9B99-51B61F63B6F8}"/>
              </a:ext>
            </a:extLst>
          </p:cNvPr>
          <p:cNvPicPr>
            <a:picLocks noGrp="1" noChangeAspect="1"/>
          </p:cNvPicPr>
          <p:nvPr>
            <p:ph sz="half" idx="2"/>
          </p:nvPr>
        </p:nvPicPr>
        <p:blipFill>
          <a:blip r:embed="rId3"/>
          <a:stretch>
            <a:fillRect/>
          </a:stretch>
        </p:blipFill>
        <p:spPr>
          <a:xfrm>
            <a:off x="4648395" y="2283477"/>
            <a:ext cx="7528969" cy="801240"/>
          </a:xfrm>
        </p:spPr>
      </p:pic>
      <p:pic>
        <p:nvPicPr>
          <p:cNvPr id="11" name="Picture 10">
            <a:extLst>
              <a:ext uri="{FF2B5EF4-FFF2-40B4-BE49-F238E27FC236}">
                <a16:creationId xmlns:a16="http://schemas.microsoft.com/office/drawing/2014/main" id="{E471CEA6-4360-4329-85ED-D1C117554537}"/>
              </a:ext>
            </a:extLst>
          </p:cNvPr>
          <p:cNvPicPr>
            <a:picLocks noChangeAspect="1"/>
          </p:cNvPicPr>
          <p:nvPr/>
        </p:nvPicPr>
        <p:blipFill>
          <a:blip r:embed="rId4"/>
          <a:stretch>
            <a:fillRect/>
          </a:stretch>
        </p:blipFill>
        <p:spPr>
          <a:xfrm>
            <a:off x="4648396" y="3084717"/>
            <a:ext cx="7543604" cy="3771802"/>
          </a:xfrm>
          <a:prstGeom prst="rect">
            <a:avLst/>
          </a:prstGeom>
        </p:spPr>
      </p:pic>
    </p:spTree>
    <p:extLst>
      <p:ext uri="{BB962C8B-B14F-4D97-AF65-F5344CB8AC3E}">
        <p14:creationId xmlns:p14="http://schemas.microsoft.com/office/powerpoint/2010/main" val="978301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170</TotalTime>
  <Words>479</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2</vt:lpstr>
      <vt:lpstr>Quotable</vt:lpstr>
      <vt:lpstr>Credit Card Fraud Detection</vt:lpstr>
      <vt:lpstr>Project Proposal</vt:lpstr>
      <vt:lpstr>Tools</vt:lpstr>
      <vt:lpstr>Our Dataset</vt:lpstr>
      <vt:lpstr>SVM</vt:lpstr>
      <vt:lpstr>K Nearest Neighbors</vt:lpstr>
      <vt:lpstr>Logistic Regression</vt:lpstr>
      <vt:lpstr>Neural Network</vt:lpstr>
      <vt:lpstr>Deep Neural Network</vt:lpstr>
      <vt:lpstr>Comparison of Model Accuracies</vt:lpstr>
      <vt:lpstr>Improvements/Limitations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jakehollander1997@gmail.com</dc:creator>
  <cp:lastModifiedBy>Jacob Avchen</cp:lastModifiedBy>
  <cp:revision>17</cp:revision>
  <dcterms:created xsi:type="dcterms:W3CDTF">2020-07-22T01:50:10Z</dcterms:created>
  <dcterms:modified xsi:type="dcterms:W3CDTF">2020-07-25T14:29:39Z</dcterms:modified>
</cp:coreProperties>
</file>