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2" r:id="rId6"/>
    <p:sldId id="263" r:id="rId7"/>
    <p:sldId id="264" r:id="rId8"/>
    <p:sldId id="265" r:id="rId9"/>
    <p:sldId id="268" r:id="rId10"/>
    <p:sldId id="261"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16"/>
    <p:restoredTop sz="94694"/>
  </p:normalViewPr>
  <p:slideViewPr>
    <p:cSldViewPr snapToGrid="0" snapToObjects="1">
      <p:cViewPr varScale="1">
        <p:scale>
          <a:sx n="88" d="100"/>
          <a:sy n="88" d="100"/>
        </p:scale>
        <p:origin x="60"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7/23/2020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7/23/2020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BDA4-EA37-424F-9AF3-E0D9E29231DE}"/>
              </a:ext>
            </a:extLst>
          </p:cNvPr>
          <p:cNvSpPr>
            <a:spLocks noGrp="1"/>
          </p:cNvSpPr>
          <p:nvPr>
            <p:ph type="ctrTitle"/>
          </p:nvPr>
        </p:nvSpPr>
        <p:spPr/>
        <p:txBody>
          <a:bodyPr/>
          <a:lstStyle/>
          <a:p>
            <a:r>
              <a:rPr lang="en-US" dirty="0"/>
              <a:t>Credit Card Fraud Detection</a:t>
            </a:r>
          </a:p>
        </p:txBody>
      </p:sp>
      <p:sp>
        <p:nvSpPr>
          <p:cNvPr id="3" name="Subtitle 2">
            <a:extLst>
              <a:ext uri="{FF2B5EF4-FFF2-40B4-BE49-F238E27FC236}">
                <a16:creationId xmlns:a16="http://schemas.microsoft.com/office/drawing/2014/main" id="{9F1F40DD-E129-8F43-ADF7-B41C2A43014D}"/>
              </a:ext>
            </a:extLst>
          </p:cNvPr>
          <p:cNvSpPr>
            <a:spLocks noGrp="1"/>
          </p:cNvSpPr>
          <p:nvPr>
            <p:ph type="subTitle" idx="1"/>
          </p:nvPr>
        </p:nvSpPr>
        <p:spPr/>
        <p:txBody>
          <a:bodyPr/>
          <a:lstStyle/>
          <a:p>
            <a:r>
              <a:rPr lang="en-US" dirty="0"/>
              <a:t>By: Jacob </a:t>
            </a:r>
            <a:r>
              <a:rPr lang="en-US" dirty="0" err="1"/>
              <a:t>Avchen</a:t>
            </a:r>
            <a:r>
              <a:rPr lang="en-US" dirty="0"/>
              <a:t>, Sal Russo, &amp; Jacob Hollander</a:t>
            </a:r>
          </a:p>
        </p:txBody>
      </p:sp>
    </p:spTree>
    <p:extLst>
      <p:ext uri="{BB962C8B-B14F-4D97-AF65-F5344CB8AC3E}">
        <p14:creationId xmlns:p14="http://schemas.microsoft.com/office/powerpoint/2010/main" val="783892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9AD5D2-7C2E-5740-91AE-EFA55A6C3494}"/>
              </a:ext>
            </a:extLst>
          </p:cNvPr>
          <p:cNvSpPr>
            <a:spLocks noGrp="1"/>
          </p:cNvSpPr>
          <p:nvPr>
            <p:ph type="title"/>
          </p:nvPr>
        </p:nvSpPr>
        <p:spPr/>
        <p:txBody>
          <a:bodyPr/>
          <a:lstStyle/>
          <a:p>
            <a:pPr algn="ctr"/>
            <a:r>
              <a:rPr lang="en-US" dirty="0"/>
              <a:t>Project Demonstration</a:t>
            </a:r>
          </a:p>
        </p:txBody>
      </p:sp>
    </p:spTree>
    <p:extLst>
      <p:ext uri="{BB962C8B-B14F-4D97-AF65-F5344CB8AC3E}">
        <p14:creationId xmlns:p14="http://schemas.microsoft.com/office/powerpoint/2010/main" val="2841442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E6607-330D-954F-9CEA-8740884EDA46}"/>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B7A21184-016F-4B4C-BA29-6AD2B34DD29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13911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F0BC-4979-414E-8A00-D1BCAA4E1CF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4216A326-8CFF-974B-820D-4C32460835B6}"/>
              </a:ext>
            </a:extLst>
          </p:cNvPr>
          <p:cNvSpPr>
            <a:spLocks noGrp="1"/>
          </p:cNvSpPr>
          <p:nvPr>
            <p:ph type="body" idx="1"/>
          </p:nvPr>
        </p:nvSpPr>
        <p:spPr/>
        <p:txBody>
          <a:bodyPr/>
          <a:lstStyle/>
          <a:p>
            <a:r>
              <a:rPr lang="en-US" dirty="0"/>
              <a:t>Questions?</a:t>
            </a:r>
          </a:p>
        </p:txBody>
      </p:sp>
    </p:spTree>
    <p:extLst>
      <p:ext uri="{BB962C8B-B14F-4D97-AF65-F5344CB8AC3E}">
        <p14:creationId xmlns:p14="http://schemas.microsoft.com/office/powerpoint/2010/main" val="398705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625F75-EAAC-4049-8324-3B86D81EF3E8}"/>
              </a:ext>
            </a:extLst>
          </p:cNvPr>
          <p:cNvSpPr>
            <a:spLocks noGrp="1"/>
          </p:cNvSpPr>
          <p:nvPr>
            <p:ph type="title"/>
          </p:nvPr>
        </p:nvSpPr>
        <p:spPr>
          <a:xfrm>
            <a:off x="451514" y="457201"/>
            <a:ext cx="3575737" cy="1332688"/>
          </a:xfrm>
        </p:spPr>
        <p:txBody>
          <a:bodyPr vert="horz" lIns="91440" tIns="45720" rIns="91440" bIns="45720" rtlCol="0" anchor="b">
            <a:normAutofit/>
          </a:bodyPr>
          <a:lstStyle/>
          <a:p>
            <a:pPr algn="ctr"/>
            <a:r>
              <a:rPr lang="en-US" sz="3200">
                <a:solidFill>
                  <a:srgbClr val="FFFFFF"/>
                </a:solidFill>
              </a:rPr>
              <a:t>Project Proposal</a:t>
            </a:r>
          </a:p>
        </p:txBody>
      </p:sp>
      <p:sp>
        <p:nvSpPr>
          <p:cNvPr id="4" name="Text Placeholder 3">
            <a:extLst>
              <a:ext uri="{FF2B5EF4-FFF2-40B4-BE49-F238E27FC236}">
                <a16:creationId xmlns:a16="http://schemas.microsoft.com/office/drawing/2014/main" id="{0C986EFB-13FF-2848-B30B-A13E88C18551}"/>
              </a:ext>
            </a:extLst>
          </p:cNvPr>
          <p:cNvSpPr>
            <a:spLocks noGrp="1"/>
          </p:cNvSpPr>
          <p:nvPr>
            <p:ph type="body" sz="half" idx="2"/>
          </p:nvPr>
        </p:nvSpPr>
        <p:spPr>
          <a:xfrm>
            <a:off x="451514" y="2046514"/>
            <a:ext cx="3575737" cy="3994848"/>
          </a:xfrm>
        </p:spPr>
        <p:txBody>
          <a:bodyPr vert="horz" lIns="91440" tIns="45720" rIns="91440" bIns="45720" rtlCol="0" anchor="ctr">
            <a:normAutofit/>
          </a:bodyPr>
          <a:lstStyle/>
          <a:p>
            <a:pPr>
              <a:buFont typeface="Wingdings 2" charset="2"/>
              <a:buChar char=""/>
            </a:pPr>
            <a:r>
              <a:rPr lang="en-US" sz="1600" dirty="0">
                <a:solidFill>
                  <a:srgbClr val="FFFFFF"/>
                </a:solidFill>
              </a:rPr>
              <a:t>Create a user interactive interface that will utilize machine learning to identify whether a credit card purchase is fraudulent or not fraudulent</a:t>
            </a:r>
          </a:p>
          <a:p>
            <a:pPr>
              <a:buFont typeface="Wingdings 2" charset="2"/>
              <a:buChar char=""/>
            </a:pPr>
            <a:endParaRPr lang="en-US" sz="1600" dirty="0">
              <a:solidFill>
                <a:srgbClr val="FFFFFF"/>
              </a:solidFill>
            </a:endParaRPr>
          </a:p>
        </p:txBody>
      </p:sp>
      <p:pic>
        <p:nvPicPr>
          <p:cNvPr id="6" name="Content Placeholder 5" descr="A close up of a logo&#10;&#10;Description automatically generated">
            <a:extLst>
              <a:ext uri="{FF2B5EF4-FFF2-40B4-BE49-F238E27FC236}">
                <a16:creationId xmlns:a16="http://schemas.microsoft.com/office/drawing/2014/main" id="{C9B470CD-8894-D44A-87B2-09F665BCD7EF}"/>
              </a:ext>
            </a:extLst>
          </p:cNvPr>
          <p:cNvPicPr>
            <a:picLocks noGrp="1" noChangeAspect="1"/>
          </p:cNvPicPr>
          <p:nvPr>
            <p:ph idx="1"/>
          </p:nvPr>
        </p:nvPicPr>
        <p:blipFill>
          <a:blip r:embed="rId2"/>
          <a:stretch>
            <a:fillRect/>
          </a:stretch>
        </p:blipFill>
        <p:spPr>
          <a:xfrm>
            <a:off x="5280790" y="1493371"/>
            <a:ext cx="6267743" cy="3572613"/>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52693660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61A3AD-E43D-664B-8273-A78912BE033A}"/>
              </a:ext>
            </a:extLst>
          </p:cNvPr>
          <p:cNvSpPr>
            <a:spLocks noGrp="1"/>
          </p:cNvSpPr>
          <p:nvPr>
            <p:ph type="title"/>
          </p:nvPr>
        </p:nvSpPr>
        <p:spPr/>
        <p:txBody>
          <a:bodyPr/>
          <a:lstStyle/>
          <a:p>
            <a:r>
              <a:rPr lang="en-US" dirty="0"/>
              <a:t>Tools</a:t>
            </a:r>
          </a:p>
        </p:txBody>
      </p:sp>
      <p:sp>
        <p:nvSpPr>
          <p:cNvPr id="6" name="Content Placeholder 5">
            <a:extLst>
              <a:ext uri="{FF2B5EF4-FFF2-40B4-BE49-F238E27FC236}">
                <a16:creationId xmlns:a16="http://schemas.microsoft.com/office/drawing/2014/main" id="{92BA454C-3BE7-E34E-8327-671FA66D8A2E}"/>
              </a:ext>
            </a:extLst>
          </p:cNvPr>
          <p:cNvSpPr>
            <a:spLocks noGrp="1"/>
          </p:cNvSpPr>
          <p:nvPr>
            <p:ph idx="1"/>
          </p:nvPr>
        </p:nvSpPr>
        <p:spPr/>
        <p:txBody>
          <a:bodyPr/>
          <a:lstStyle/>
          <a:p>
            <a:pPr marL="0" indent="0">
              <a:buNone/>
            </a:pPr>
            <a:endParaRPr lang="en-US" dirty="0"/>
          </a:p>
          <a:p>
            <a:r>
              <a:rPr lang="en-US" dirty="0"/>
              <a:t>Python for data acquisition, data cleaning, &amp; machine learning modeling</a:t>
            </a:r>
          </a:p>
          <a:p>
            <a:r>
              <a:rPr lang="en-US" dirty="0" err="1"/>
              <a:t>Keras</a:t>
            </a:r>
            <a:r>
              <a:rPr lang="en-US" dirty="0"/>
              <a:t> for Neural Network</a:t>
            </a:r>
          </a:p>
          <a:p>
            <a:r>
              <a:rPr lang="en-US" dirty="0"/>
              <a:t>HTML/CSS to create webpage</a:t>
            </a:r>
          </a:p>
          <a:p>
            <a:r>
              <a:rPr lang="en-US" dirty="0"/>
              <a:t>JavaScript</a:t>
            </a:r>
          </a:p>
          <a:p>
            <a:r>
              <a:rPr lang="en-US" dirty="0"/>
              <a:t>Flask Server</a:t>
            </a:r>
          </a:p>
        </p:txBody>
      </p:sp>
    </p:spTree>
    <p:extLst>
      <p:ext uri="{BB962C8B-B14F-4D97-AF65-F5344CB8AC3E}">
        <p14:creationId xmlns:p14="http://schemas.microsoft.com/office/powerpoint/2010/main" val="3161513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4C71C39-1122-CA45-A1B7-6E593F68677B}"/>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Our Dataset</a:t>
            </a:r>
          </a:p>
        </p:txBody>
      </p:sp>
      <p:sp>
        <p:nvSpPr>
          <p:cNvPr id="3" name="Content Placeholder 2">
            <a:extLst>
              <a:ext uri="{FF2B5EF4-FFF2-40B4-BE49-F238E27FC236}">
                <a16:creationId xmlns:a16="http://schemas.microsoft.com/office/drawing/2014/main" id="{99155E43-FA5A-A94E-918E-EA621E23A983}"/>
              </a:ext>
            </a:extLst>
          </p:cNvPr>
          <p:cNvSpPr>
            <a:spLocks noGrp="1"/>
          </p:cNvSpPr>
          <p:nvPr>
            <p:ph sz="half" idx="1"/>
          </p:nvPr>
        </p:nvSpPr>
        <p:spPr>
          <a:xfrm>
            <a:off x="818713" y="2413000"/>
            <a:ext cx="3835583" cy="3632200"/>
          </a:xfrm>
        </p:spPr>
        <p:txBody>
          <a:bodyPr vert="horz" lIns="91440" tIns="45720" rIns="91440" bIns="45720" rtlCol="0" anchor="ctr">
            <a:normAutofit/>
          </a:bodyPr>
          <a:lstStyle/>
          <a:p>
            <a:pPr>
              <a:lnSpc>
                <a:spcPct val="90000"/>
              </a:lnSpc>
            </a:pPr>
            <a:r>
              <a:rPr lang="en-US" sz="1600" dirty="0"/>
              <a:t>Data is extracted from a csv file provided by Kaggle</a:t>
            </a:r>
            <a:endParaRPr lang="en-US" sz="1600"/>
          </a:p>
          <a:p>
            <a:pPr>
              <a:lnSpc>
                <a:spcPct val="90000"/>
              </a:lnSpc>
            </a:pPr>
            <a:r>
              <a:rPr lang="en-US" sz="1600" dirty="0"/>
              <a:t>Roughly 280,000 transactions</a:t>
            </a:r>
            <a:endParaRPr lang="en-US" sz="1600"/>
          </a:p>
          <a:p>
            <a:pPr>
              <a:lnSpc>
                <a:spcPct val="90000"/>
              </a:lnSpc>
            </a:pPr>
            <a:r>
              <a:rPr lang="en-US" sz="1600" dirty="0"/>
              <a:t>Cut into snippets of equal cases of fraud &amp; not fraud transactions</a:t>
            </a:r>
            <a:endParaRPr lang="en-US" sz="1600"/>
          </a:p>
          <a:p>
            <a:pPr>
              <a:lnSpc>
                <a:spcPct val="90000"/>
              </a:lnSpc>
            </a:pPr>
            <a:r>
              <a:rPr lang="en-US" sz="1600" dirty="0"/>
              <a:t>V1-V28 were produced through an obfuscation process. For security reasons, we cannot backtrack these numbers to any values that would make sense to us, so our model will only be specific to the non-sensitive data here.</a:t>
            </a:r>
            <a:endParaRPr lang="en-US" sz="1600"/>
          </a:p>
        </p:txBody>
      </p:sp>
      <p:pic>
        <p:nvPicPr>
          <p:cNvPr id="6" name="Content Placeholder 5" descr="A screenshot of a cell phone&#10;&#10;Description automatically generated">
            <a:extLst>
              <a:ext uri="{FF2B5EF4-FFF2-40B4-BE49-F238E27FC236}">
                <a16:creationId xmlns:a16="http://schemas.microsoft.com/office/drawing/2014/main" id="{D5D38D6A-04E3-0C4C-B6A5-412CACA66E48}"/>
              </a:ext>
            </a:extLst>
          </p:cNvPr>
          <p:cNvPicPr>
            <a:picLocks noGrp="1" noChangeAspect="1"/>
          </p:cNvPicPr>
          <p:nvPr>
            <p:ph sz="half" idx="2"/>
          </p:nvPr>
        </p:nvPicPr>
        <p:blipFill>
          <a:blip r:embed="rId2"/>
          <a:stretch>
            <a:fillRect/>
          </a:stretch>
        </p:blipFill>
        <p:spPr>
          <a:xfrm>
            <a:off x="5101851" y="2905846"/>
            <a:ext cx="6277349" cy="273064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508570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D703BD-4EF0-4C41-9DF8-D5BB4E4DCEA6}"/>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a:t>K Nearest Neighbor</a:t>
            </a:r>
          </a:p>
        </p:txBody>
      </p:sp>
      <p:sp>
        <p:nvSpPr>
          <p:cNvPr id="12" name="Content Placeholder 11">
            <a:extLst>
              <a:ext uri="{FF2B5EF4-FFF2-40B4-BE49-F238E27FC236}">
                <a16:creationId xmlns:a16="http://schemas.microsoft.com/office/drawing/2014/main" id="{32A026D1-174F-4BF9-A202-16A823FECE78}"/>
              </a:ext>
            </a:extLst>
          </p:cNvPr>
          <p:cNvSpPr>
            <a:spLocks noGrp="1"/>
          </p:cNvSpPr>
          <p:nvPr>
            <p:ph sz="half" idx="1"/>
          </p:nvPr>
        </p:nvSpPr>
        <p:spPr>
          <a:xfrm>
            <a:off x="818713" y="2413000"/>
            <a:ext cx="3404372" cy="3632200"/>
          </a:xfrm>
        </p:spPr>
        <p:txBody>
          <a:bodyPr vert="horz" lIns="91440" tIns="45720" rIns="91440" bIns="45720" rtlCol="0" anchor="ctr">
            <a:normAutofit/>
          </a:bodyPr>
          <a:lstStyle/>
          <a:p>
            <a:endParaRPr lang="en-US" sz="1600"/>
          </a:p>
        </p:txBody>
      </p:sp>
      <p:sp>
        <p:nvSpPr>
          <p:cNvPr id="21"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social media post&#10;&#10;Description automatically generated">
            <a:extLst>
              <a:ext uri="{FF2B5EF4-FFF2-40B4-BE49-F238E27FC236}">
                <a16:creationId xmlns:a16="http://schemas.microsoft.com/office/drawing/2014/main" id="{7ABAFC6B-09E4-7049-9070-A9FB78633915}"/>
              </a:ext>
            </a:extLst>
          </p:cNvPr>
          <p:cNvPicPr>
            <a:picLocks noChangeAspect="1"/>
          </p:cNvPicPr>
          <p:nvPr/>
        </p:nvPicPr>
        <p:blipFill>
          <a:blip r:embed="rId2"/>
          <a:stretch>
            <a:fillRect/>
          </a:stretch>
        </p:blipFill>
        <p:spPr>
          <a:xfrm>
            <a:off x="5611035" y="1848580"/>
            <a:ext cx="2724939" cy="3159349"/>
          </a:xfrm>
          <a:prstGeom prst="rect">
            <a:avLst/>
          </a:prstGeom>
        </p:spPr>
      </p:pic>
      <p:pic>
        <p:nvPicPr>
          <p:cNvPr id="6" name="Content Placeholder 5" descr="A close up of a map&#10;&#10;Description automatically generated">
            <a:extLst>
              <a:ext uri="{FF2B5EF4-FFF2-40B4-BE49-F238E27FC236}">
                <a16:creationId xmlns:a16="http://schemas.microsoft.com/office/drawing/2014/main" id="{02251A04-79C5-3B43-84A6-9CA1F11BE87E}"/>
              </a:ext>
            </a:extLst>
          </p:cNvPr>
          <p:cNvPicPr>
            <a:picLocks noGrp="1" noChangeAspect="1"/>
          </p:cNvPicPr>
          <p:nvPr>
            <p:ph sz="half" idx="2"/>
          </p:nvPr>
        </p:nvPicPr>
        <p:blipFill>
          <a:blip r:embed="rId3"/>
          <a:stretch>
            <a:fillRect/>
          </a:stretch>
        </p:blipFill>
        <p:spPr>
          <a:xfrm>
            <a:off x="8501865" y="2610448"/>
            <a:ext cx="2726022" cy="1635613"/>
          </a:xfrm>
          <a:prstGeom prst="rect">
            <a:avLst/>
          </a:prstGeom>
        </p:spPr>
      </p:pic>
    </p:spTree>
    <p:extLst>
      <p:ext uri="{BB962C8B-B14F-4D97-AF65-F5344CB8AC3E}">
        <p14:creationId xmlns:p14="http://schemas.microsoft.com/office/powerpoint/2010/main" val="3955814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D6A617-608B-A548-9AB8-CC939F4A8205}"/>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a:t>SVM</a:t>
            </a:r>
          </a:p>
        </p:txBody>
      </p:sp>
      <p:sp>
        <p:nvSpPr>
          <p:cNvPr id="14" name="Content Placeholder 13">
            <a:extLst>
              <a:ext uri="{FF2B5EF4-FFF2-40B4-BE49-F238E27FC236}">
                <a16:creationId xmlns:a16="http://schemas.microsoft.com/office/drawing/2014/main" id="{86B54E83-B279-484C-9DFB-58353493980A}"/>
              </a:ext>
            </a:extLst>
          </p:cNvPr>
          <p:cNvSpPr>
            <a:spLocks noGrp="1"/>
          </p:cNvSpPr>
          <p:nvPr>
            <p:ph sz="half" idx="1"/>
          </p:nvPr>
        </p:nvSpPr>
        <p:spPr>
          <a:xfrm>
            <a:off x="818713" y="2413000"/>
            <a:ext cx="3404372" cy="3632200"/>
          </a:xfrm>
        </p:spPr>
        <p:txBody>
          <a:bodyPr vert="horz" lIns="91440" tIns="45720" rIns="91440" bIns="45720" rtlCol="0" anchor="ctr">
            <a:normAutofit/>
          </a:bodyPr>
          <a:lstStyle/>
          <a:p>
            <a:endParaRPr lang="en-US" sz="1600"/>
          </a:p>
        </p:txBody>
      </p:sp>
      <p:sp>
        <p:nvSpPr>
          <p:cNvPr id="30"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screenshot of a social media post&#10;&#10;Description automatically generated">
            <a:extLst>
              <a:ext uri="{FF2B5EF4-FFF2-40B4-BE49-F238E27FC236}">
                <a16:creationId xmlns:a16="http://schemas.microsoft.com/office/drawing/2014/main" id="{351F0B50-6E38-AB4A-A690-B7E4B630A1BB}"/>
              </a:ext>
            </a:extLst>
          </p:cNvPr>
          <p:cNvPicPr>
            <a:picLocks noChangeAspect="1"/>
          </p:cNvPicPr>
          <p:nvPr/>
        </p:nvPicPr>
        <p:blipFill>
          <a:blip r:embed="rId2"/>
          <a:stretch>
            <a:fillRect/>
          </a:stretch>
        </p:blipFill>
        <p:spPr>
          <a:xfrm>
            <a:off x="5611035" y="1853145"/>
            <a:ext cx="2724939" cy="3150218"/>
          </a:xfrm>
          <a:prstGeom prst="rect">
            <a:avLst/>
          </a:prstGeom>
        </p:spPr>
      </p:pic>
      <p:pic>
        <p:nvPicPr>
          <p:cNvPr id="6" name="Content Placeholder 5" descr="A close up of a map&#10;&#10;Description automatically generated">
            <a:extLst>
              <a:ext uri="{FF2B5EF4-FFF2-40B4-BE49-F238E27FC236}">
                <a16:creationId xmlns:a16="http://schemas.microsoft.com/office/drawing/2014/main" id="{3DB59171-2B55-214D-A121-F5BC72308DB9}"/>
              </a:ext>
            </a:extLst>
          </p:cNvPr>
          <p:cNvPicPr>
            <a:picLocks noGrp="1" noChangeAspect="1"/>
          </p:cNvPicPr>
          <p:nvPr>
            <p:ph sz="half" idx="2"/>
          </p:nvPr>
        </p:nvPicPr>
        <p:blipFill>
          <a:blip r:embed="rId3"/>
          <a:stretch>
            <a:fillRect/>
          </a:stretch>
        </p:blipFill>
        <p:spPr>
          <a:xfrm>
            <a:off x="8501865" y="2519581"/>
            <a:ext cx="2726022" cy="1817347"/>
          </a:xfrm>
          <a:prstGeom prst="rect">
            <a:avLst/>
          </a:prstGeom>
        </p:spPr>
      </p:pic>
    </p:spTree>
    <p:extLst>
      <p:ext uri="{BB962C8B-B14F-4D97-AF65-F5344CB8AC3E}">
        <p14:creationId xmlns:p14="http://schemas.microsoft.com/office/powerpoint/2010/main" val="1029427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7E4CA8E-5CC0-4B96-8E67-040FB5673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9">
            <a:extLst>
              <a:ext uri="{FF2B5EF4-FFF2-40B4-BE49-F238E27FC236}">
                <a16:creationId xmlns:a16="http://schemas.microsoft.com/office/drawing/2014/main" id="{E9E16A42-F4F8-425E-9DA6-3237A0CBD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C0AD1E-BE1E-9D42-A0CD-B238CED92A1F}"/>
              </a:ext>
            </a:extLst>
          </p:cNvPr>
          <p:cNvSpPr>
            <a:spLocks noGrp="1"/>
          </p:cNvSpPr>
          <p:nvPr>
            <p:ph type="title"/>
          </p:nvPr>
        </p:nvSpPr>
        <p:spPr>
          <a:xfrm>
            <a:off x="810000" y="447188"/>
            <a:ext cx="5039035" cy="1559412"/>
          </a:xfrm>
        </p:spPr>
        <p:txBody>
          <a:bodyPr vert="horz" lIns="91440" tIns="45720" rIns="91440" bIns="45720" rtlCol="0" anchor="b">
            <a:normAutofit/>
          </a:bodyPr>
          <a:lstStyle/>
          <a:p>
            <a:r>
              <a:rPr lang="en-US" dirty="0"/>
              <a:t>Logistic Regression</a:t>
            </a:r>
          </a:p>
        </p:txBody>
      </p:sp>
      <p:sp>
        <p:nvSpPr>
          <p:cNvPr id="12" name="Content Placeholder 11">
            <a:extLst>
              <a:ext uri="{FF2B5EF4-FFF2-40B4-BE49-F238E27FC236}">
                <a16:creationId xmlns:a16="http://schemas.microsoft.com/office/drawing/2014/main" id="{5AB30B9B-BEDB-40DE-92A6-F7E6FA79C495}"/>
              </a:ext>
            </a:extLst>
          </p:cNvPr>
          <p:cNvSpPr>
            <a:spLocks noGrp="1"/>
          </p:cNvSpPr>
          <p:nvPr>
            <p:ph sz="half" idx="1"/>
          </p:nvPr>
        </p:nvSpPr>
        <p:spPr>
          <a:xfrm>
            <a:off x="818712" y="2413000"/>
            <a:ext cx="5016259" cy="3632200"/>
          </a:xfrm>
        </p:spPr>
        <p:txBody>
          <a:bodyPr vert="horz" lIns="91440" tIns="45720" rIns="91440" bIns="45720" rtlCol="0" anchor="ctr">
            <a:normAutofit/>
          </a:bodyPr>
          <a:lstStyle/>
          <a:p>
            <a:endParaRPr lang="en-US"/>
          </a:p>
        </p:txBody>
      </p:sp>
      <p:sp>
        <p:nvSpPr>
          <p:cNvPr id="21" name="Rounded Rectangle 17">
            <a:extLst>
              <a:ext uri="{FF2B5EF4-FFF2-40B4-BE49-F238E27FC236}">
                <a16:creationId xmlns:a16="http://schemas.microsoft.com/office/drawing/2014/main" id="{15285B77-8322-4381-BE3F-F6FE0271B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social media post&#10;&#10;Description automatically generated">
            <a:extLst>
              <a:ext uri="{FF2B5EF4-FFF2-40B4-BE49-F238E27FC236}">
                <a16:creationId xmlns:a16="http://schemas.microsoft.com/office/drawing/2014/main" id="{68445591-F119-9B4A-B98D-ECD1DD289230}"/>
              </a:ext>
            </a:extLst>
          </p:cNvPr>
          <p:cNvPicPr>
            <a:picLocks noChangeAspect="1"/>
          </p:cNvPicPr>
          <p:nvPr/>
        </p:nvPicPr>
        <p:blipFill>
          <a:blip r:embed="rId2"/>
          <a:stretch>
            <a:fillRect/>
          </a:stretch>
        </p:blipFill>
        <p:spPr>
          <a:xfrm>
            <a:off x="7679960" y="1274970"/>
            <a:ext cx="3317547" cy="2056879"/>
          </a:xfrm>
          <a:prstGeom prst="rect">
            <a:avLst/>
          </a:prstGeom>
        </p:spPr>
      </p:pic>
      <p:pic>
        <p:nvPicPr>
          <p:cNvPr id="6" name="Content Placeholder 5" descr="A screenshot of a cell phone&#10;&#10;Description automatically generated">
            <a:extLst>
              <a:ext uri="{FF2B5EF4-FFF2-40B4-BE49-F238E27FC236}">
                <a16:creationId xmlns:a16="http://schemas.microsoft.com/office/drawing/2014/main" id="{D62960FD-8EB1-F64E-8C2B-2F79A1498294}"/>
              </a:ext>
            </a:extLst>
          </p:cNvPr>
          <p:cNvPicPr>
            <a:picLocks noGrp="1" noChangeAspect="1"/>
          </p:cNvPicPr>
          <p:nvPr>
            <p:ph sz="half" idx="2"/>
          </p:nvPr>
        </p:nvPicPr>
        <p:blipFill>
          <a:blip r:embed="rId3"/>
          <a:stretch>
            <a:fillRect/>
          </a:stretch>
        </p:blipFill>
        <p:spPr>
          <a:xfrm>
            <a:off x="8058361" y="3496441"/>
            <a:ext cx="2560745" cy="2093408"/>
          </a:xfrm>
          <a:prstGeom prst="rect">
            <a:avLst/>
          </a:prstGeom>
        </p:spPr>
      </p:pic>
    </p:spTree>
    <p:extLst>
      <p:ext uri="{BB962C8B-B14F-4D97-AF65-F5344CB8AC3E}">
        <p14:creationId xmlns:p14="http://schemas.microsoft.com/office/powerpoint/2010/main" val="1261629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3" name="Rectangle 25">
            <a:extLst>
              <a:ext uri="{FF2B5EF4-FFF2-40B4-BE49-F238E27FC236}">
                <a16:creationId xmlns:a16="http://schemas.microsoft.com/office/drawing/2014/main" id="{27E4CA8E-5CC0-4B96-8E67-040FB5673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9">
            <a:extLst>
              <a:ext uri="{FF2B5EF4-FFF2-40B4-BE49-F238E27FC236}">
                <a16:creationId xmlns:a16="http://schemas.microsoft.com/office/drawing/2014/main" id="{E9E16A42-F4F8-425E-9DA6-3237A0CBD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DDFEF0-9EFF-D746-8DBC-FF21B944A40D}"/>
              </a:ext>
            </a:extLst>
          </p:cNvPr>
          <p:cNvSpPr>
            <a:spLocks noGrp="1"/>
          </p:cNvSpPr>
          <p:nvPr>
            <p:ph type="title"/>
          </p:nvPr>
        </p:nvSpPr>
        <p:spPr>
          <a:xfrm>
            <a:off x="810000" y="447188"/>
            <a:ext cx="5039035" cy="1559412"/>
          </a:xfrm>
        </p:spPr>
        <p:txBody>
          <a:bodyPr vert="horz" lIns="91440" tIns="45720" rIns="91440" bIns="45720" rtlCol="0" anchor="b">
            <a:normAutofit/>
          </a:bodyPr>
          <a:lstStyle/>
          <a:p>
            <a:r>
              <a:rPr lang="en-US"/>
              <a:t>Neural Network</a:t>
            </a:r>
          </a:p>
        </p:txBody>
      </p:sp>
      <p:sp>
        <p:nvSpPr>
          <p:cNvPr id="35" name="Content Placeholder 20">
            <a:extLst>
              <a:ext uri="{FF2B5EF4-FFF2-40B4-BE49-F238E27FC236}">
                <a16:creationId xmlns:a16="http://schemas.microsoft.com/office/drawing/2014/main" id="{4C864DAF-6630-4C94-AC47-3F49F5B74566}"/>
              </a:ext>
            </a:extLst>
          </p:cNvPr>
          <p:cNvSpPr>
            <a:spLocks noGrp="1"/>
          </p:cNvSpPr>
          <p:nvPr>
            <p:ph sz="half" idx="1"/>
          </p:nvPr>
        </p:nvSpPr>
        <p:spPr>
          <a:xfrm>
            <a:off x="818712" y="2413000"/>
            <a:ext cx="5016259" cy="3632200"/>
          </a:xfrm>
        </p:spPr>
        <p:txBody>
          <a:bodyPr vert="horz" lIns="91440" tIns="45720" rIns="91440" bIns="45720" rtlCol="0" anchor="ctr">
            <a:normAutofit/>
          </a:bodyPr>
          <a:lstStyle/>
          <a:p>
            <a:r>
              <a:rPr lang="en-US" dirty="0"/>
              <a:t>Our first Neural Model has a single hidden layer.</a:t>
            </a:r>
          </a:p>
          <a:p>
            <a:r>
              <a:rPr lang="en-US" dirty="0"/>
              <a:t>We used all 28 V values in our data and the Amount column.</a:t>
            </a:r>
          </a:p>
          <a:p>
            <a:r>
              <a:rPr lang="en-US" dirty="0"/>
              <a:t>The model’s predictive accuracy rounded out to 94.7%.</a:t>
            </a:r>
          </a:p>
          <a:p>
            <a:r>
              <a:rPr lang="en-US" dirty="0"/>
              <a:t>Compared to the actual values, the model returned 3 False Positive values and missed 10 cases of fraud out of 246 points of data.</a:t>
            </a:r>
          </a:p>
        </p:txBody>
      </p:sp>
      <p:sp>
        <p:nvSpPr>
          <p:cNvPr id="36" name="Rounded Rectangle 17">
            <a:extLst>
              <a:ext uri="{FF2B5EF4-FFF2-40B4-BE49-F238E27FC236}">
                <a16:creationId xmlns:a16="http://schemas.microsoft.com/office/drawing/2014/main" id="{15285B77-8322-4381-BE3F-F6FE0271B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3">
            <a:extLst>
              <a:ext uri="{FF2B5EF4-FFF2-40B4-BE49-F238E27FC236}">
                <a16:creationId xmlns:a16="http://schemas.microsoft.com/office/drawing/2014/main" id="{D40ED0DE-A141-48F6-B217-9904A0729940}"/>
              </a:ext>
            </a:extLst>
          </p:cNvPr>
          <p:cNvPicPr>
            <a:picLocks noGrp="1" noChangeAspect="1"/>
          </p:cNvPicPr>
          <p:nvPr>
            <p:ph sz="half" idx="2"/>
          </p:nvPr>
        </p:nvPicPr>
        <p:blipFill>
          <a:blip r:embed="rId2"/>
          <a:stretch>
            <a:fillRect/>
          </a:stretch>
        </p:blipFill>
        <p:spPr>
          <a:xfrm>
            <a:off x="7448056" y="3757371"/>
            <a:ext cx="3778306" cy="1832478"/>
          </a:xfrm>
          <a:prstGeom prst="rect">
            <a:avLst/>
          </a:prstGeom>
        </p:spPr>
      </p:pic>
      <p:pic>
        <p:nvPicPr>
          <p:cNvPr id="5" name="Content Placeholder 4" descr="A screenshot of a cell phone&#10;&#10;Description automatically generated">
            <a:extLst>
              <a:ext uri="{FF2B5EF4-FFF2-40B4-BE49-F238E27FC236}">
                <a16:creationId xmlns:a16="http://schemas.microsoft.com/office/drawing/2014/main" id="{2B4A19D0-DC70-8541-A1B4-829B097476E7}"/>
              </a:ext>
            </a:extLst>
          </p:cNvPr>
          <p:cNvPicPr>
            <a:picLocks noChangeAspect="1"/>
          </p:cNvPicPr>
          <p:nvPr/>
        </p:nvPicPr>
        <p:blipFill>
          <a:blip r:embed="rId3"/>
          <a:stretch>
            <a:fillRect/>
          </a:stretch>
        </p:blipFill>
        <p:spPr>
          <a:xfrm>
            <a:off x="8095280" y="1268151"/>
            <a:ext cx="2483858" cy="2175185"/>
          </a:xfrm>
          <a:prstGeom prst="rect">
            <a:avLst/>
          </a:prstGeom>
        </p:spPr>
      </p:pic>
    </p:spTree>
    <p:extLst>
      <p:ext uri="{BB962C8B-B14F-4D97-AF65-F5344CB8AC3E}">
        <p14:creationId xmlns:p14="http://schemas.microsoft.com/office/powerpoint/2010/main" val="1163529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27E4CA8E-5CC0-4B96-8E67-040FB5673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9">
            <a:extLst>
              <a:ext uri="{FF2B5EF4-FFF2-40B4-BE49-F238E27FC236}">
                <a16:creationId xmlns:a16="http://schemas.microsoft.com/office/drawing/2014/main" id="{E9E16A42-F4F8-425E-9DA6-3237A0CBD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F0C450-C043-493E-B842-86F876D0E592}"/>
              </a:ext>
            </a:extLst>
          </p:cNvPr>
          <p:cNvSpPr>
            <a:spLocks noGrp="1"/>
          </p:cNvSpPr>
          <p:nvPr>
            <p:ph type="title"/>
          </p:nvPr>
        </p:nvSpPr>
        <p:spPr>
          <a:xfrm>
            <a:off x="810000" y="447188"/>
            <a:ext cx="5039035" cy="1559412"/>
          </a:xfrm>
        </p:spPr>
        <p:txBody>
          <a:bodyPr vert="horz" lIns="91440" tIns="45720" rIns="91440" bIns="45720" rtlCol="0" anchor="b">
            <a:normAutofit/>
          </a:bodyPr>
          <a:lstStyle/>
          <a:p>
            <a:r>
              <a:rPr lang="en-US"/>
              <a:t>Deep Neural Network</a:t>
            </a:r>
          </a:p>
        </p:txBody>
      </p:sp>
      <p:sp>
        <p:nvSpPr>
          <p:cNvPr id="37" name="Content Placeholder 22">
            <a:extLst>
              <a:ext uri="{FF2B5EF4-FFF2-40B4-BE49-F238E27FC236}">
                <a16:creationId xmlns:a16="http://schemas.microsoft.com/office/drawing/2014/main" id="{BB036B6C-8527-4A78-A345-DF7D3CBD38DE}"/>
              </a:ext>
            </a:extLst>
          </p:cNvPr>
          <p:cNvSpPr>
            <a:spLocks noGrp="1"/>
          </p:cNvSpPr>
          <p:nvPr>
            <p:ph sz="half" idx="1"/>
          </p:nvPr>
        </p:nvSpPr>
        <p:spPr>
          <a:xfrm>
            <a:off x="818712" y="2413000"/>
            <a:ext cx="5016259" cy="3632200"/>
          </a:xfrm>
        </p:spPr>
        <p:txBody>
          <a:bodyPr vert="horz" lIns="91440" tIns="45720" rIns="91440" bIns="45720" rtlCol="0" anchor="ctr">
            <a:normAutofit lnSpcReduction="10000"/>
          </a:bodyPr>
          <a:lstStyle/>
          <a:p>
            <a:r>
              <a:rPr lang="en-US" dirty="0"/>
              <a:t>Our second Neural Model has 2 hidden layers.</a:t>
            </a:r>
          </a:p>
          <a:p>
            <a:r>
              <a:rPr lang="en-US" dirty="0"/>
              <a:t>We used the same distribution of data for both models. </a:t>
            </a:r>
          </a:p>
          <a:p>
            <a:r>
              <a:rPr lang="en-US" dirty="0"/>
              <a:t>The Deep Model’s predictive accuracy rounded out to 95.1%.</a:t>
            </a:r>
          </a:p>
          <a:p>
            <a:r>
              <a:rPr lang="en-US" dirty="0"/>
              <a:t>Compared to the actual values, the Deep Model did not return any False Positives and missed 12 cases of fraud.</a:t>
            </a:r>
          </a:p>
          <a:p>
            <a:r>
              <a:rPr lang="en-US" dirty="0"/>
              <a:t>Despite higher accuracy than the first model, this model missed more cases of </a:t>
            </a:r>
            <a:r>
              <a:rPr lang="en-US"/>
              <a:t>actual fraud.</a:t>
            </a:r>
            <a:endParaRPr lang="en-US" dirty="0"/>
          </a:p>
        </p:txBody>
      </p:sp>
      <p:sp>
        <p:nvSpPr>
          <p:cNvPr id="38" name="Rounded Rectangle 17">
            <a:extLst>
              <a:ext uri="{FF2B5EF4-FFF2-40B4-BE49-F238E27FC236}">
                <a16:creationId xmlns:a16="http://schemas.microsoft.com/office/drawing/2014/main" id="{15285B77-8322-4381-BE3F-F6FE0271B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ell phone&#10;&#10;Description automatically generated">
            <a:extLst>
              <a:ext uri="{FF2B5EF4-FFF2-40B4-BE49-F238E27FC236}">
                <a16:creationId xmlns:a16="http://schemas.microsoft.com/office/drawing/2014/main" id="{DE3F69BA-3BB1-3C41-9928-BE8096AAB0F2}"/>
              </a:ext>
            </a:extLst>
          </p:cNvPr>
          <p:cNvPicPr>
            <a:picLocks noGrp="1" noChangeAspect="1"/>
          </p:cNvPicPr>
          <p:nvPr>
            <p:ph sz="half" idx="2"/>
          </p:nvPr>
        </p:nvPicPr>
        <p:blipFill>
          <a:blip r:embed="rId2"/>
          <a:stretch>
            <a:fillRect/>
          </a:stretch>
        </p:blipFill>
        <p:spPr>
          <a:xfrm>
            <a:off x="7448056" y="3649334"/>
            <a:ext cx="3778306" cy="1936381"/>
          </a:xfrm>
          <a:prstGeom prst="rect">
            <a:avLst/>
          </a:prstGeom>
        </p:spPr>
      </p:pic>
      <p:pic>
        <p:nvPicPr>
          <p:cNvPr id="6" name="Content Placeholder 5" descr="A screenshot of a cell phone&#10;&#10;Description automatically generated">
            <a:extLst>
              <a:ext uri="{FF2B5EF4-FFF2-40B4-BE49-F238E27FC236}">
                <a16:creationId xmlns:a16="http://schemas.microsoft.com/office/drawing/2014/main" id="{33DA14DE-3334-9C41-BB1F-2F5378BBC0CC}"/>
              </a:ext>
            </a:extLst>
          </p:cNvPr>
          <p:cNvPicPr>
            <a:picLocks noChangeAspect="1"/>
          </p:cNvPicPr>
          <p:nvPr/>
        </p:nvPicPr>
        <p:blipFill>
          <a:blip r:embed="rId3"/>
          <a:stretch>
            <a:fillRect/>
          </a:stretch>
        </p:blipFill>
        <p:spPr>
          <a:xfrm>
            <a:off x="8211924" y="1272285"/>
            <a:ext cx="2262993" cy="2058880"/>
          </a:xfrm>
          <a:prstGeom prst="rect">
            <a:avLst/>
          </a:prstGeom>
        </p:spPr>
      </p:pic>
    </p:spTree>
    <p:extLst>
      <p:ext uri="{BB962C8B-B14F-4D97-AF65-F5344CB8AC3E}">
        <p14:creationId xmlns:p14="http://schemas.microsoft.com/office/powerpoint/2010/main" val="32072584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12</TotalTime>
  <Words>279</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Wingdings 2</vt:lpstr>
      <vt:lpstr>Quotable</vt:lpstr>
      <vt:lpstr>Credit Card Fraud Detection</vt:lpstr>
      <vt:lpstr>Project Proposal</vt:lpstr>
      <vt:lpstr>Tools</vt:lpstr>
      <vt:lpstr>Our Dataset</vt:lpstr>
      <vt:lpstr>K Nearest Neighbor</vt:lpstr>
      <vt:lpstr>SVM</vt:lpstr>
      <vt:lpstr>Logistic Regression</vt:lpstr>
      <vt:lpstr>Neural Network</vt:lpstr>
      <vt:lpstr>Deep Neural Network</vt:lpstr>
      <vt:lpstr>Project Demonstration</vt:lpstr>
      <vt:lpstr>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jakehollander1997@gmail.com</dc:creator>
  <cp:lastModifiedBy>Jacob Avchen</cp:lastModifiedBy>
  <cp:revision>3</cp:revision>
  <dcterms:created xsi:type="dcterms:W3CDTF">2020-07-22T01:50:10Z</dcterms:created>
  <dcterms:modified xsi:type="dcterms:W3CDTF">2020-07-23T22:17:52Z</dcterms:modified>
</cp:coreProperties>
</file>