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71" r:id="rId7"/>
    <p:sldId id="262" r:id="rId8"/>
    <p:sldId id="264" r:id="rId9"/>
    <p:sldId id="265" r:id="rId10"/>
    <p:sldId id="268" r:id="rId11"/>
    <p:sldId id="270"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16"/>
    <p:restoredTop sz="94694"/>
  </p:normalViewPr>
  <p:slideViewPr>
    <p:cSldViewPr snapToGrid="0" snapToObjects="1">
      <p:cViewPr varScale="1">
        <p:scale>
          <a:sx n="109" d="100"/>
          <a:sy n="109" d="100"/>
        </p:scale>
        <p:origin x="14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0C450-C043-493E-B842-86F876D0E592}"/>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Deep Neural Network</a:t>
            </a:r>
          </a:p>
        </p:txBody>
      </p:sp>
      <p:sp>
        <p:nvSpPr>
          <p:cNvPr id="37" name="Content Placeholder 22">
            <a:extLst>
              <a:ext uri="{FF2B5EF4-FFF2-40B4-BE49-F238E27FC236}">
                <a16:creationId xmlns:a16="http://schemas.microsoft.com/office/drawing/2014/main" id="{BB036B6C-8527-4A78-A345-DF7D3CBD38DE}"/>
              </a:ext>
            </a:extLst>
          </p:cNvPr>
          <p:cNvSpPr>
            <a:spLocks noGrp="1"/>
          </p:cNvSpPr>
          <p:nvPr>
            <p:ph sz="half" idx="1"/>
          </p:nvPr>
        </p:nvSpPr>
        <p:spPr>
          <a:xfrm>
            <a:off x="818712" y="2413000"/>
            <a:ext cx="5016259" cy="3632200"/>
          </a:xfrm>
        </p:spPr>
        <p:txBody>
          <a:bodyPr vert="horz" lIns="91440" tIns="45720" rIns="91440" bIns="45720" rtlCol="0" anchor="ctr">
            <a:normAutofit lnSpcReduction="10000"/>
          </a:bodyPr>
          <a:lstStyle/>
          <a:p>
            <a:r>
              <a:rPr lang="en-US" dirty="0"/>
              <a:t>Our second Neural Model has 2 hidden layers</a:t>
            </a:r>
          </a:p>
          <a:p>
            <a:r>
              <a:rPr lang="en-US" dirty="0"/>
              <a:t>We used the same distribution of data for both models </a:t>
            </a:r>
          </a:p>
          <a:p>
            <a:r>
              <a:rPr lang="en-US" dirty="0"/>
              <a:t>The Deep Model’s predictive accuracy rounded out to 95.1%</a:t>
            </a:r>
          </a:p>
          <a:p>
            <a:r>
              <a:rPr lang="en-US" dirty="0"/>
              <a:t>Compared to the actual values, the Deep Model did not return any False Positives and missed 12 cases of fraud</a:t>
            </a:r>
          </a:p>
          <a:p>
            <a:r>
              <a:rPr lang="en-US" dirty="0"/>
              <a:t>Despite higher accuracy than the first model, this model missed more cases of actual fraud</a:t>
            </a:r>
          </a:p>
        </p:txBody>
      </p:sp>
      <p:sp>
        <p:nvSpPr>
          <p:cNvPr id="38"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DE3F69BA-3BB1-3C41-9928-BE8096AAB0F2}"/>
              </a:ext>
            </a:extLst>
          </p:cNvPr>
          <p:cNvPicPr>
            <a:picLocks noGrp="1" noChangeAspect="1"/>
          </p:cNvPicPr>
          <p:nvPr>
            <p:ph sz="half" idx="2"/>
          </p:nvPr>
        </p:nvPicPr>
        <p:blipFill>
          <a:blip r:embed="rId2"/>
          <a:stretch>
            <a:fillRect/>
          </a:stretch>
        </p:blipFill>
        <p:spPr>
          <a:xfrm>
            <a:off x="7448056" y="3649334"/>
            <a:ext cx="3778306" cy="1936381"/>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33DA14DE-3334-9C41-BB1F-2F5378BBC0CC}"/>
              </a:ext>
            </a:extLst>
          </p:cNvPr>
          <p:cNvPicPr>
            <a:picLocks noChangeAspect="1"/>
          </p:cNvPicPr>
          <p:nvPr/>
        </p:nvPicPr>
        <p:blipFill>
          <a:blip r:embed="rId3"/>
          <a:stretch>
            <a:fillRect/>
          </a:stretch>
        </p:blipFill>
        <p:spPr>
          <a:xfrm>
            <a:off x="8211924" y="1272285"/>
            <a:ext cx="2262993" cy="2058880"/>
          </a:xfrm>
          <a:prstGeom prst="rect">
            <a:avLst/>
          </a:prstGeom>
        </p:spPr>
      </p:pic>
    </p:spTree>
    <p:extLst>
      <p:ext uri="{BB962C8B-B14F-4D97-AF65-F5344CB8AC3E}">
        <p14:creationId xmlns:p14="http://schemas.microsoft.com/office/powerpoint/2010/main" val="320725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46C8-CE0E-A449-A4E1-A18A54AA9A9C}"/>
              </a:ext>
            </a:extLst>
          </p:cNvPr>
          <p:cNvSpPr>
            <a:spLocks noGrp="1"/>
          </p:cNvSpPr>
          <p:nvPr>
            <p:ph type="title"/>
          </p:nvPr>
        </p:nvSpPr>
        <p:spPr/>
        <p:txBody>
          <a:bodyPr/>
          <a:lstStyle/>
          <a:p>
            <a:r>
              <a:rPr lang="en-US" dirty="0"/>
              <a:t>Comparison of Model Accuracies</a:t>
            </a:r>
          </a:p>
        </p:txBody>
      </p:sp>
      <p:graphicFrame>
        <p:nvGraphicFramePr>
          <p:cNvPr id="5" name="Table 4">
            <a:extLst>
              <a:ext uri="{FF2B5EF4-FFF2-40B4-BE49-F238E27FC236}">
                <a16:creationId xmlns:a16="http://schemas.microsoft.com/office/drawing/2014/main" id="{07567000-2419-8C46-953E-6E1EEDE45309}"/>
              </a:ext>
            </a:extLst>
          </p:cNvPr>
          <p:cNvGraphicFramePr>
            <a:graphicFrameLocks noGrp="1"/>
          </p:cNvGraphicFramePr>
          <p:nvPr>
            <p:extLst>
              <p:ext uri="{D42A27DB-BD31-4B8C-83A1-F6EECF244321}">
                <p14:modId xmlns:p14="http://schemas.microsoft.com/office/powerpoint/2010/main" val="1586622494"/>
              </p:ext>
            </p:extLst>
          </p:nvPr>
        </p:nvGraphicFramePr>
        <p:xfrm>
          <a:off x="1141412" y="3443287"/>
          <a:ext cx="9909173" cy="1225031"/>
        </p:xfrm>
        <a:graphic>
          <a:graphicData uri="http://schemas.openxmlformats.org/drawingml/2006/table">
            <a:tbl>
              <a:tblPr firstRow="1" bandRow="1">
                <a:tableStyleId>{5C22544A-7EE6-4342-B048-85BDC9FD1C3A}</a:tableStyleId>
              </a:tblPr>
              <a:tblGrid>
                <a:gridCol w="1385886">
                  <a:extLst>
                    <a:ext uri="{9D8B030D-6E8A-4147-A177-3AD203B41FA5}">
                      <a16:colId xmlns:a16="http://schemas.microsoft.com/office/drawing/2014/main" val="1537926376"/>
                    </a:ext>
                  </a:extLst>
                </a:gridCol>
                <a:gridCol w="1439119">
                  <a:extLst>
                    <a:ext uri="{9D8B030D-6E8A-4147-A177-3AD203B41FA5}">
                      <a16:colId xmlns:a16="http://schemas.microsoft.com/office/drawing/2014/main" val="289090238"/>
                    </a:ext>
                  </a:extLst>
                </a:gridCol>
                <a:gridCol w="1771042">
                  <a:extLst>
                    <a:ext uri="{9D8B030D-6E8A-4147-A177-3AD203B41FA5}">
                      <a16:colId xmlns:a16="http://schemas.microsoft.com/office/drawing/2014/main" val="2628097267"/>
                    </a:ext>
                  </a:extLst>
                </a:gridCol>
                <a:gridCol w="1771042">
                  <a:extLst>
                    <a:ext uri="{9D8B030D-6E8A-4147-A177-3AD203B41FA5}">
                      <a16:colId xmlns:a16="http://schemas.microsoft.com/office/drawing/2014/main" val="3388743988"/>
                    </a:ext>
                  </a:extLst>
                </a:gridCol>
                <a:gridCol w="1771042">
                  <a:extLst>
                    <a:ext uri="{9D8B030D-6E8A-4147-A177-3AD203B41FA5}">
                      <a16:colId xmlns:a16="http://schemas.microsoft.com/office/drawing/2014/main" val="2170388826"/>
                    </a:ext>
                  </a:extLst>
                </a:gridCol>
                <a:gridCol w="1771042">
                  <a:extLst>
                    <a:ext uri="{9D8B030D-6E8A-4147-A177-3AD203B41FA5}">
                      <a16:colId xmlns:a16="http://schemas.microsoft.com/office/drawing/2014/main" val="462321652"/>
                    </a:ext>
                  </a:extLst>
                </a:gridCol>
              </a:tblGrid>
              <a:tr h="685800">
                <a:tc>
                  <a:txBody>
                    <a:bodyPr/>
                    <a:lstStyle/>
                    <a:p>
                      <a:pPr algn="ctr"/>
                      <a:endParaRPr lang="en-US" dirty="0"/>
                    </a:p>
                  </a:txBody>
                  <a:tcPr/>
                </a:tc>
                <a:tc>
                  <a:txBody>
                    <a:bodyPr/>
                    <a:lstStyle/>
                    <a:p>
                      <a:pPr algn="ctr"/>
                      <a:r>
                        <a:rPr lang="en-US" dirty="0"/>
                        <a:t>SVM</a:t>
                      </a:r>
                    </a:p>
                  </a:txBody>
                  <a:tcPr/>
                </a:tc>
                <a:tc>
                  <a:txBody>
                    <a:bodyPr/>
                    <a:lstStyle/>
                    <a:p>
                      <a:pPr algn="ctr"/>
                      <a:r>
                        <a:rPr lang="en-US" dirty="0"/>
                        <a:t>K Nearest Neighbors</a:t>
                      </a:r>
                    </a:p>
                  </a:txBody>
                  <a:tcPr/>
                </a:tc>
                <a:tc>
                  <a:txBody>
                    <a:bodyPr/>
                    <a:lstStyle/>
                    <a:p>
                      <a:pPr algn="ctr"/>
                      <a:r>
                        <a:rPr lang="en-US" dirty="0"/>
                        <a:t>Logistic Regression</a:t>
                      </a:r>
                    </a:p>
                  </a:txBody>
                  <a:tcPr/>
                </a:tc>
                <a:tc>
                  <a:txBody>
                    <a:bodyPr/>
                    <a:lstStyle/>
                    <a:p>
                      <a:pPr algn="ctr"/>
                      <a:r>
                        <a:rPr lang="en-US" dirty="0"/>
                        <a:t>Neural Network</a:t>
                      </a:r>
                    </a:p>
                  </a:txBody>
                  <a:tcPr/>
                </a:tc>
                <a:tc>
                  <a:txBody>
                    <a:bodyPr/>
                    <a:lstStyle/>
                    <a:p>
                      <a:pPr algn="ctr"/>
                      <a:r>
                        <a:rPr lang="en-US" dirty="0"/>
                        <a:t>Deep Neural Network</a:t>
                      </a:r>
                    </a:p>
                  </a:txBody>
                  <a:tcPr/>
                </a:tc>
                <a:extLst>
                  <a:ext uri="{0D108BD9-81ED-4DB2-BD59-A6C34878D82A}">
                    <a16:rowId xmlns:a16="http://schemas.microsoft.com/office/drawing/2014/main" val="4162868522"/>
                  </a:ext>
                </a:extLst>
              </a:tr>
              <a:tr h="539231">
                <a:tc>
                  <a:txBody>
                    <a:bodyPr/>
                    <a:lstStyle/>
                    <a:p>
                      <a:pPr algn="ctr"/>
                      <a:r>
                        <a:rPr lang="en-US" dirty="0"/>
                        <a:t>Accuracy</a:t>
                      </a:r>
                    </a:p>
                  </a:txBody>
                  <a:tcPr/>
                </a:tc>
                <a:tc>
                  <a:txBody>
                    <a:bodyPr/>
                    <a:lstStyle/>
                    <a:p>
                      <a:pPr algn="ctr"/>
                      <a:r>
                        <a:rPr lang="en-US" dirty="0"/>
                        <a:t>0.919</a:t>
                      </a:r>
                    </a:p>
                  </a:txBody>
                  <a:tcPr/>
                </a:tc>
                <a:tc>
                  <a:txBody>
                    <a:bodyPr/>
                    <a:lstStyle/>
                    <a:p>
                      <a:pPr algn="ctr"/>
                      <a:r>
                        <a:rPr lang="en-US" dirty="0"/>
                        <a:t>0.951</a:t>
                      </a:r>
                    </a:p>
                  </a:txBody>
                  <a:tcPr/>
                </a:tc>
                <a:tc>
                  <a:txBody>
                    <a:bodyPr/>
                    <a:lstStyle/>
                    <a:p>
                      <a:pPr algn="ctr"/>
                      <a:r>
                        <a:rPr lang="en-US" dirty="0"/>
                        <a:t>0.934</a:t>
                      </a:r>
                    </a:p>
                  </a:txBody>
                  <a:tcPr/>
                </a:tc>
                <a:tc>
                  <a:txBody>
                    <a:bodyPr/>
                    <a:lstStyle/>
                    <a:p>
                      <a:pPr algn="ctr"/>
                      <a:r>
                        <a:rPr lang="en-US" dirty="0"/>
                        <a:t>0.947</a:t>
                      </a:r>
                    </a:p>
                  </a:txBody>
                  <a:tcPr/>
                </a:tc>
                <a:tc>
                  <a:txBody>
                    <a:bodyPr/>
                    <a:lstStyle/>
                    <a:p>
                      <a:pPr algn="ctr"/>
                      <a:r>
                        <a:rPr lang="en-US" dirty="0"/>
                        <a:t>0.951</a:t>
                      </a:r>
                    </a:p>
                  </a:txBody>
                  <a:tcPr/>
                </a:tc>
                <a:extLst>
                  <a:ext uri="{0D108BD9-81ED-4DB2-BD59-A6C34878D82A}">
                    <a16:rowId xmlns:a16="http://schemas.microsoft.com/office/drawing/2014/main" val="2598976169"/>
                  </a:ext>
                </a:extLst>
              </a:tr>
            </a:tbl>
          </a:graphicData>
        </a:graphic>
      </p:graphicFrame>
    </p:spTree>
    <p:extLst>
      <p:ext uri="{BB962C8B-B14F-4D97-AF65-F5344CB8AC3E}">
        <p14:creationId xmlns:p14="http://schemas.microsoft.com/office/powerpoint/2010/main" val="3723301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991B-5FDC-7C4A-9F13-6B93B27A1E91}"/>
              </a:ext>
            </a:extLst>
          </p:cNvPr>
          <p:cNvSpPr>
            <a:spLocks noGrp="1"/>
          </p:cNvSpPr>
          <p:nvPr>
            <p:ph type="title"/>
          </p:nvPr>
        </p:nvSpPr>
        <p:spPr/>
        <p:txBody>
          <a:bodyPr/>
          <a:lstStyle/>
          <a:p>
            <a:r>
              <a:rPr lang="en-US" dirty="0"/>
              <a:t>Improvements/Limitations</a:t>
            </a:r>
          </a:p>
        </p:txBody>
      </p:sp>
      <p:sp>
        <p:nvSpPr>
          <p:cNvPr id="3" name="Text Placeholder 2">
            <a:extLst>
              <a:ext uri="{FF2B5EF4-FFF2-40B4-BE49-F238E27FC236}">
                <a16:creationId xmlns:a16="http://schemas.microsoft.com/office/drawing/2014/main" id="{C1481C42-266C-F24B-88BB-E1F8E34CB871}"/>
              </a:ext>
            </a:extLst>
          </p:cNvPr>
          <p:cNvSpPr>
            <a:spLocks noGrp="1"/>
          </p:cNvSpPr>
          <p:nvPr>
            <p:ph type="body" idx="1"/>
          </p:nvPr>
        </p:nvSpPr>
        <p:spPr/>
        <p:txBody>
          <a:bodyPr/>
          <a:lstStyle/>
          <a:p>
            <a:r>
              <a:rPr lang="en-US" dirty="0"/>
              <a:t>Improvements</a:t>
            </a:r>
          </a:p>
        </p:txBody>
      </p:sp>
      <p:sp>
        <p:nvSpPr>
          <p:cNvPr id="4" name="Content Placeholder 3">
            <a:extLst>
              <a:ext uri="{FF2B5EF4-FFF2-40B4-BE49-F238E27FC236}">
                <a16:creationId xmlns:a16="http://schemas.microsoft.com/office/drawing/2014/main" id="{66FE1A43-AD60-CE40-B184-B83EEFA9FC99}"/>
              </a:ext>
            </a:extLst>
          </p:cNvPr>
          <p:cNvSpPr>
            <a:spLocks noGrp="1"/>
          </p:cNvSpPr>
          <p:nvPr>
            <p:ph sz="half" idx="2"/>
          </p:nvPr>
        </p:nvSpPr>
        <p:spPr/>
        <p:txBody>
          <a:bodyPr/>
          <a:lstStyle/>
          <a:p>
            <a:pPr marL="0" indent="0">
              <a:buNone/>
            </a:pPr>
            <a:endParaRPr lang="en-US" dirty="0"/>
          </a:p>
          <a:p>
            <a:pPr marL="0" indent="0">
              <a:buNone/>
            </a:pPr>
            <a:endParaRPr lang="en-US" dirty="0"/>
          </a:p>
          <a:p>
            <a:r>
              <a:rPr lang="en-US" dirty="0"/>
              <a:t>Create a user interactive webpage to demonstrate our model</a:t>
            </a:r>
          </a:p>
          <a:p>
            <a:r>
              <a:rPr lang="en-US" dirty="0"/>
              <a:t>Apply &amp; train our models with datasets that contain more fraudulent transactions</a:t>
            </a:r>
          </a:p>
          <a:p>
            <a:endParaRPr lang="en-US" dirty="0"/>
          </a:p>
        </p:txBody>
      </p:sp>
      <p:sp>
        <p:nvSpPr>
          <p:cNvPr id="5" name="Text Placeholder 4">
            <a:extLst>
              <a:ext uri="{FF2B5EF4-FFF2-40B4-BE49-F238E27FC236}">
                <a16:creationId xmlns:a16="http://schemas.microsoft.com/office/drawing/2014/main" id="{AF89962B-6076-0846-9329-4F616D2C7FEC}"/>
              </a:ext>
            </a:extLst>
          </p:cNvPr>
          <p:cNvSpPr>
            <a:spLocks noGrp="1"/>
          </p:cNvSpPr>
          <p:nvPr>
            <p:ph type="body" sz="quarter" idx="3"/>
          </p:nvPr>
        </p:nvSpPr>
        <p:spPr/>
        <p:txBody>
          <a:bodyPr/>
          <a:lstStyle/>
          <a:p>
            <a:r>
              <a:rPr lang="en-US" dirty="0"/>
              <a:t>Limitations</a:t>
            </a:r>
          </a:p>
        </p:txBody>
      </p:sp>
      <p:sp>
        <p:nvSpPr>
          <p:cNvPr id="6" name="Content Placeholder 5">
            <a:extLst>
              <a:ext uri="{FF2B5EF4-FFF2-40B4-BE49-F238E27FC236}">
                <a16:creationId xmlns:a16="http://schemas.microsoft.com/office/drawing/2014/main" id="{1BC2AB5E-E5AD-9A40-93E5-E1B1B2E965C6}"/>
              </a:ext>
            </a:extLst>
          </p:cNvPr>
          <p:cNvSpPr>
            <a:spLocks noGrp="1"/>
          </p:cNvSpPr>
          <p:nvPr>
            <p:ph sz="quarter" idx="4"/>
          </p:nvPr>
        </p:nvSpPr>
        <p:spPr/>
        <p:txBody>
          <a:bodyPr/>
          <a:lstStyle/>
          <a:p>
            <a:endParaRPr lang="en-US" dirty="0"/>
          </a:p>
          <a:p>
            <a:endParaRPr lang="en-US" dirty="0"/>
          </a:p>
          <a:p>
            <a:r>
              <a:rPr lang="en-US" dirty="0"/>
              <a:t>Our features (V’s) came from sensitive information and therefore could not be backtracked to any values that would make sense to us</a:t>
            </a:r>
          </a:p>
          <a:p>
            <a:r>
              <a:rPr lang="en-US" dirty="0"/>
              <a:t>Original data was unbalanced &amp; had to be trimmed down to be worked with</a:t>
            </a:r>
          </a:p>
          <a:p>
            <a:endParaRPr lang="en-US" dirty="0"/>
          </a:p>
        </p:txBody>
      </p:sp>
    </p:spTree>
    <p:extLst>
      <p:ext uri="{BB962C8B-B14F-4D97-AF65-F5344CB8AC3E}">
        <p14:creationId xmlns:p14="http://schemas.microsoft.com/office/powerpoint/2010/main" val="336747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Utilize multiple machine learning modeling techniques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Pandas for data acquisition &amp; data cleaning</a:t>
            </a:r>
          </a:p>
          <a:p>
            <a:r>
              <a:rPr lang="en-US" dirty="0"/>
              <a:t>Matplotlib &amp; Seaborn for data visualization</a:t>
            </a:r>
          </a:p>
          <a:p>
            <a:r>
              <a:rPr lang="en-US" dirty="0" err="1"/>
              <a:t>SciKit</a:t>
            </a:r>
            <a:r>
              <a:rPr lang="en-US" dirty="0"/>
              <a:t> learn for machine learning modeling &amp; scaling</a:t>
            </a:r>
          </a:p>
          <a:p>
            <a:r>
              <a:rPr lang="en-US" dirty="0" err="1"/>
              <a:t>Keras</a:t>
            </a:r>
            <a:r>
              <a:rPr lang="en-US" dirty="0"/>
              <a:t> for Neural Network</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p>
          <a:p>
            <a:pPr>
              <a:lnSpc>
                <a:spcPct val="90000"/>
              </a:lnSpc>
            </a:pPr>
            <a:r>
              <a:rPr lang="en-US" sz="1600" dirty="0"/>
              <a:t>Roughly 280,000 transactions</a:t>
            </a:r>
          </a:p>
          <a:p>
            <a:pPr>
              <a:lnSpc>
                <a:spcPct val="90000"/>
              </a:lnSpc>
            </a:pPr>
            <a:r>
              <a:rPr lang="en-US" sz="1600" dirty="0"/>
              <a:t>Cut into snippets of equal cases of fraud &amp; not fraud transactions</a:t>
            </a:r>
          </a:p>
          <a:p>
            <a:pPr>
              <a:lnSpc>
                <a:spcPct val="90000"/>
              </a:lnSpc>
            </a:pPr>
            <a:r>
              <a:rPr lang="en-US" sz="1600" dirty="0"/>
              <a:t>V1-V28 were produced through an obfuscation process. For security reasons, we cannot backtrack these numbers to any values that would make sense to us, so our model will only be specific to the non-sensitive data here</a:t>
            </a:r>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3000"/>
            <a:ext cx="3404372" cy="3632200"/>
          </a:xfrm>
        </p:spPr>
        <p:txBody>
          <a:bodyPr vert="horz" lIns="91440" tIns="45720" rIns="91440" bIns="45720" rtlCol="0" anchor="ctr">
            <a:normAutofit lnSpcReduction="10000"/>
          </a:bodyPr>
          <a:lstStyle/>
          <a:p>
            <a:r>
              <a:rPr lang="en-US" sz="1600" dirty="0"/>
              <a:t>Tested a 75/25 train/test split of balanced fraud to not fraud transactions</a:t>
            </a:r>
          </a:p>
          <a:p>
            <a:r>
              <a:rPr lang="en-US" sz="1600" dirty="0"/>
              <a:t>Plotted X1 &amp; X2 (2 features)</a:t>
            </a:r>
          </a:p>
          <a:p>
            <a:r>
              <a:rPr lang="en-US" sz="1600" dirty="0"/>
              <a:t>Plotted X1, X2 &amp; X3 (3 Features)</a:t>
            </a:r>
          </a:p>
          <a:p>
            <a:r>
              <a:rPr lang="en-US" sz="1600" dirty="0"/>
              <a:t>Because our dataset has 29 Features, we are not able to see the separation in a 2D Graph or a 3D Graph</a:t>
            </a:r>
          </a:p>
          <a:p>
            <a:r>
              <a:rPr lang="en-US" sz="1600" dirty="0"/>
              <a:t>Achieved a .919 Test Accuracy with the SVM Model</a:t>
            </a:r>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social media post&#10;&#10;Description automatically generated">
            <a:extLst>
              <a:ext uri="{FF2B5EF4-FFF2-40B4-BE49-F238E27FC236}">
                <a16:creationId xmlns:a16="http://schemas.microsoft.com/office/drawing/2014/main" id="{351F0B50-6E38-AB4A-A690-B7E4B630A1BB}"/>
              </a:ext>
            </a:extLst>
          </p:cNvPr>
          <p:cNvPicPr>
            <a:picLocks noChangeAspect="1"/>
          </p:cNvPicPr>
          <p:nvPr/>
        </p:nvPicPr>
        <p:blipFill>
          <a:blip r:embed="rId2"/>
          <a:stretch>
            <a:fillRect/>
          </a:stretch>
        </p:blipFill>
        <p:spPr>
          <a:xfrm>
            <a:off x="5611035" y="1853145"/>
            <a:ext cx="2724939" cy="3150218"/>
          </a:xfrm>
          <a:prstGeom prst="rect">
            <a:avLst/>
          </a:prstGeom>
        </p:spPr>
      </p:pic>
      <p:pic>
        <p:nvPicPr>
          <p:cNvPr id="9" name="Content Placeholder 8">
            <a:extLst>
              <a:ext uri="{FF2B5EF4-FFF2-40B4-BE49-F238E27FC236}">
                <a16:creationId xmlns:a16="http://schemas.microsoft.com/office/drawing/2014/main" id="{92910953-36A2-4994-9F73-A59242EDC298}"/>
              </a:ext>
            </a:extLst>
          </p:cNvPr>
          <p:cNvPicPr>
            <a:picLocks noGrp="1" noChangeAspect="1"/>
          </p:cNvPicPr>
          <p:nvPr>
            <p:ph sz="half" idx="2"/>
          </p:nvPr>
        </p:nvPicPr>
        <p:blipFill>
          <a:blip r:embed="rId3"/>
          <a:stretch>
            <a:fillRect/>
          </a:stretch>
        </p:blipFill>
        <p:spPr>
          <a:xfrm>
            <a:off x="8668064" y="1853146"/>
            <a:ext cx="2724939" cy="1816626"/>
          </a:xfrm>
        </p:spPr>
      </p:pic>
      <p:pic>
        <p:nvPicPr>
          <p:cNvPr id="12" name="Picture 11">
            <a:extLst>
              <a:ext uri="{FF2B5EF4-FFF2-40B4-BE49-F238E27FC236}">
                <a16:creationId xmlns:a16="http://schemas.microsoft.com/office/drawing/2014/main" id="{FEF7A9C2-5F31-496E-B90E-4A118CD0FF1C}"/>
              </a:ext>
            </a:extLst>
          </p:cNvPr>
          <p:cNvPicPr>
            <a:picLocks noChangeAspect="1"/>
          </p:cNvPicPr>
          <p:nvPr/>
        </p:nvPicPr>
        <p:blipFill>
          <a:blip r:embed="rId4"/>
          <a:stretch>
            <a:fillRect/>
          </a:stretch>
        </p:blipFill>
        <p:spPr>
          <a:xfrm>
            <a:off x="8668064" y="3669772"/>
            <a:ext cx="2724939" cy="1816626"/>
          </a:xfrm>
          <a:prstGeom prst="rect">
            <a:avLst/>
          </a:prstGeom>
        </p:spPr>
      </p:pic>
    </p:spTree>
    <p:extLst>
      <p:ext uri="{BB962C8B-B14F-4D97-AF65-F5344CB8AC3E}">
        <p14:creationId xmlns:p14="http://schemas.microsoft.com/office/powerpoint/2010/main" val="10294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Achieved a .919 Test Accuracy with the SVM Model</a:t>
            </a:r>
          </a:p>
          <a:p>
            <a:r>
              <a:rPr lang="en-US" sz="1600" dirty="0"/>
              <a:t>All of our errors were “true negative” which means the model failed to catch 20 cases of fraud</a:t>
            </a:r>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3F8891D-DF7C-4478-A12A-EA3888E4B04B}"/>
              </a:ext>
            </a:extLst>
          </p:cNvPr>
          <p:cNvPicPr>
            <a:picLocks noGrp="1" noChangeAspect="1"/>
          </p:cNvPicPr>
          <p:nvPr>
            <p:ph sz="half" idx="2"/>
          </p:nvPr>
        </p:nvPicPr>
        <p:blipFill>
          <a:blip r:embed="rId2"/>
          <a:stretch>
            <a:fillRect/>
          </a:stretch>
        </p:blipFill>
        <p:spPr>
          <a:xfrm>
            <a:off x="5873262" y="3206409"/>
            <a:ext cx="5173379" cy="2586690"/>
          </a:xfrm>
        </p:spPr>
      </p:pic>
      <p:pic>
        <p:nvPicPr>
          <p:cNvPr id="8" name="Picture 7">
            <a:extLst>
              <a:ext uri="{FF2B5EF4-FFF2-40B4-BE49-F238E27FC236}">
                <a16:creationId xmlns:a16="http://schemas.microsoft.com/office/drawing/2014/main" id="{120636A8-2D7F-4DDC-A7CA-7618ABE01BD8}"/>
              </a:ext>
            </a:extLst>
          </p:cNvPr>
          <p:cNvPicPr>
            <a:picLocks noChangeAspect="1"/>
          </p:cNvPicPr>
          <p:nvPr/>
        </p:nvPicPr>
        <p:blipFill>
          <a:blip r:embed="rId3"/>
          <a:stretch>
            <a:fillRect/>
          </a:stretch>
        </p:blipFill>
        <p:spPr>
          <a:xfrm>
            <a:off x="5779316" y="1276350"/>
            <a:ext cx="5267325" cy="1819275"/>
          </a:xfrm>
          <a:prstGeom prst="rect">
            <a:avLst/>
          </a:prstGeom>
        </p:spPr>
      </p:pic>
    </p:spTree>
    <p:extLst>
      <p:ext uri="{BB962C8B-B14F-4D97-AF65-F5344CB8AC3E}">
        <p14:creationId xmlns:p14="http://schemas.microsoft.com/office/powerpoint/2010/main" val="179523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K Nearest Neighbors</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K1-K19</a:t>
            </a:r>
          </a:p>
          <a:p>
            <a:r>
              <a:rPr lang="en-US" sz="1600" dirty="0"/>
              <a:t>Closest accuracy was using K=3 at 0.944/0.947</a:t>
            </a:r>
          </a:p>
          <a:p>
            <a:r>
              <a:rPr lang="en-US" sz="1600" dirty="0"/>
              <a:t>Highest test accuracy was at K=5 with an accuracy of 0.951</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7ABAFC6B-09E4-7049-9070-A9FB78633915}"/>
              </a:ext>
            </a:extLst>
          </p:cNvPr>
          <p:cNvPicPr>
            <a:picLocks noChangeAspect="1"/>
          </p:cNvPicPr>
          <p:nvPr/>
        </p:nvPicPr>
        <p:blipFill>
          <a:blip r:embed="rId2"/>
          <a:stretch>
            <a:fillRect/>
          </a:stretch>
        </p:blipFill>
        <p:spPr>
          <a:xfrm>
            <a:off x="5611035" y="1848580"/>
            <a:ext cx="2724939" cy="3159349"/>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8501865" y="2610448"/>
            <a:ext cx="2726022" cy="1635613"/>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a:t>Logistic Regression</a:t>
            </a:r>
          </a:p>
        </p:txBody>
      </p:sp>
      <p:sp>
        <p:nvSpPr>
          <p:cNvPr id="12" name="Content Placeholder 11">
            <a:extLst>
              <a:ext uri="{FF2B5EF4-FFF2-40B4-BE49-F238E27FC236}">
                <a16:creationId xmlns:a16="http://schemas.microsoft.com/office/drawing/2014/main" id="{5AB30B9B-BEDB-40DE-92A6-F7E6FA79C495}"/>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r>
              <a:rPr lang="en-US" dirty="0"/>
              <a:t>Used a balanced snippet of our dataset</a:t>
            </a:r>
          </a:p>
          <a:p>
            <a:r>
              <a:rPr lang="en-US" dirty="0"/>
              <a:t>Confusion Matrix shows 8 false positives</a:t>
            </a:r>
          </a:p>
          <a:p>
            <a:r>
              <a:rPr lang="en-US" dirty="0"/>
              <a:t>Achieved an accuracy of 0.934 with a standard deviation of 0.012</a:t>
            </a:r>
          </a:p>
          <a:p>
            <a:r>
              <a:rPr lang="en-US" dirty="0"/>
              <a:t>Heat map shows strong correlations between features 1 thru 20 but drops off after </a:t>
            </a:r>
          </a:p>
        </p:txBody>
      </p:sp>
      <p:sp>
        <p:nvSpPr>
          <p:cNvPr id="21"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68445591-F119-9B4A-B98D-ECD1DD289230}"/>
              </a:ext>
            </a:extLst>
          </p:cNvPr>
          <p:cNvPicPr>
            <a:picLocks noChangeAspect="1"/>
          </p:cNvPicPr>
          <p:nvPr/>
        </p:nvPicPr>
        <p:blipFill>
          <a:blip r:embed="rId2"/>
          <a:stretch>
            <a:fillRect/>
          </a:stretch>
        </p:blipFill>
        <p:spPr>
          <a:xfrm>
            <a:off x="7679960" y="1274970"/>
            <a:ext cx="3317547" cy="205687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3"/>
          <a:stretch>
            <a:fillRect/>
          </a:stretch>
        </p:blipFill>
        <p:spPr>
          <a:xfrm>
            <a:off x="8058361" y="3496441"/>
            <a:ext cx="2560745" cy="2093408"/>
          </a:xfrm>
          <a:prstGeom prst="rect">
            <a:avLst/>
          </a:prstGeom>
        </p:spPr>
      </p:pic>
    </p:spTree>
    <p:extLst>
      <p:ext uri="{BB962C8B-B14F-4D97-AF65-F5344CB8AC3E}">
        <p14:creationId xmlns:p14="http://schemas.microsoft.com/office/powerpoint/2010/main" val="126162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Neural Network</a:t>
            </a:r>
          </a:p>
        </p:txBody>
      </p:sp>
      <p:sp>
        <p:nvSpPr>
          <p:cNvPr id="35" name="Content Placeholder 20">
            <a:extLst>
              <a:ext uri="{FF2B5EF4-FFF2-40B4-BE49-F238E27FC236}">
                <a16:creationId xmlns:a16="http://schemas.microsoft.com/office/drawing/2014/main" id="{4C864DAF-6630-4C94-AC47-3F49F5B74566}"/>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r>
              <a:rPr lang="en-US" dirty="0"/>
              <a:t>Our first Neural Model has a single hidden layer</a:t>
            </a:r>
          </a:p>
          <a:p>
            <a:r>
              <a:rPr lang="en-US" dirty="0"/>
              <a:t>We used all 28 V values in our data and the Amount column</a:t>
            </a:r>
          </a:p>
          <a:p>
            <a:r>
              <a:rPr lang="en-US" dirty="0"/>
              <a:t>The model’s predictive accuracy rounded out to 94.7%</a:t>
            </a:r>
          </a:p>
          <a:p>
            <a:r>
              <a:rPr lang="en-US" dirty="0"/>
              <a:t>Compared to the actual values, the model returned 3 False Positive values and missed 10 cases of fraud out of 246 points of data</a:t>
            </a:r>
          </a:p>
        </p:txBody>
      </p:sp>
      <p:sp>
        <p:nvSpPr>
          <p:cNvPr id="36"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D40ED0DE-A141-48F6-B217-9904A0729940}"/>
              </a:ext>
            </a:extLst>
          </p:cNvPr>
          <p:cNvPicPr>
            <a:picLocks noGrp="1" noChangeAspect="1"/>
          </p:cNvPicPr>
          <p:nvPr>
            <p:ph sz="half" idx="2"/>
          </p:nvPr>
        </p:nvPicPr>
        <p:blipFill>
          <a:blip r:embed="rId2"/>
          <a:stretch>
            <a:fillRect/>
          </a:stretch>
        </p:blipFill>
        <p:spPr>
          <a:xfrm>
            <a:off x="7448056" y="3757371"/>
            <a:ext cx="3778306" cy="1832478"/>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2B4A19D0-DC70-8541-A1B4-829B097476E7}"/>
              </a:ext>
            </a:extLst>
          </p:cNvPr>
          <p:cNvPicPr>
            <a:picLocks noChangeAspect="1"/>
          </p:cNvPicPr>
          <p:nvPr/>
        </p:nvPicPr>
        <p:blipFill>
          <a:blip r:embed="rId3"/>
          <a:stretch>
            <a:fillRect/>
          </a:stretch>
        </p:blipFill>
        <p:spPr>
          <a:xfrm>
            <a:off x="8095280" y="1268151"/>
            <a:ext cx="2483858" cy="2175185"/>
          </a:xfrm>
          <a:prstGeom prst="rect">
            <a:avLst/>
          </a:prstGeom>
        </p:spPr>
      </p:pic>
    </p:spTree>
    <p:extLst>
      <p:ext uri="{BB962C8B-B14F-4D97-AF65-F5344CB8AC3E}">
        <p14:creationId xmlns:p14="http://schemas.microsoft.com/office/powerpoint/2010/main" val="1163529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110</TotalTime>
  <Words>536</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2</vt:lpstr>
      <vt:lpstr>Quotable</vt:lpstr>
      <vt:lpstr>Credit Card Fraud Detection</vt:lpstr>
      <vt:lpstr>Project Proposal</vt:lpstr>
      <vt:lpstr>Tools</vt:lpstr>
      <vt:lpstr>Our Dataset</vt:lpstr>
      <vt:lpstr>SVM</vt:lpstr>
      <vt:lpstr>SVM</vt:lpstr>
      <vt:lpstr>K Nearest Neighbors</vt:lpstr>
      <vt:lpstr>Logistic Regression</vt:lpstr>
      <vt:lpstr>Neural Network</vt:lpstr>
      <vt:lpstr>Deep Neural Network</vt:lpstr>
      <vt:lpstr>Comparison of Model Accuracies</vt:lpstr>
      <vt:lpstr>Improvements/Limitations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Salvatore Russo</cp:lastModifiedBy>
  <cp:revision>11</cp:revision>
  <dcterms:created xsi:type="dcterms:W3CDTF">2020-07-22T01:50:10Z</dcterms:created>
  <dcterms:modified xsi:type="dcterms:W3CDTF">2020-07-24T01:47:34Z</dcterms:modified>
</cp:coreProperties>
</file>