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71" r:id="rId8"/>
    <p:sldId id="272" r:id="rId9"/>
    <p:sldId id="273" r:id="rId10"/>
    <p:sldId id="270"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16"/>
    <p:restoredTop sz="94694"/>
  </p:normalViewPr>
  <p:slideViewPr>
    <p:cSldViewPr snapToGrid="0" snapToObjects="1">
      <p:cViewPr varScale="1">
        <p:scale>
          <a:sx n="109" d="100"/>
          <a:sy n="109" d="100"/>
        </p:scale>
        <p:origin x="14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6C8-CE0E-A449-A4E1-A18A54AA9A9C}"/>
              </a:ext>
            </a:extLst>
          </p:cNvPr>
          <p:cNvSpPr>
            <a:spLocks noGrp="1"/>
          </p:cNvSpPr>
          <p:nvPr>
            <p:ph type="title"/>
          </p:nvPr>
        </p:nvSpPr>
        <p:spPr/>
        <p:txBody>
          <a:bodyPr/>
          <a:lstStyle/>
          <a:p>
            <a:r>
              <a:rPr lang="en-US" dirty="0"/>
              <a:t>Comparison of Model Accuracies</a:t>
            </a:r>
          </a:p>
        </p:txBody>
      </p:sp>
      <p:graphicFrame>
        <p:nvGraphicFramePr>
          <p:cNvPr id="5" name="Table 4">
            <a:extLst>
              <a:ext uri="{FF2B5EF4-FFF2-40B4-BE49-F238E27FC236}">
                <a16:creationId xmlns:a16="http://schemas.microsoft.com/office/drawing/2014/main" id="{07567000-2419-8C46-953E-6E1EEDE45309}"/>
              </a:ext>
            </a:extLst>
          </p:cNvPr>
          <p:cNvGraphicFramePr>
            <a:graphicFrameLocks noGrp="1"/>
          </p:cNvGraphicFramePr>
          <p:nvPr>
            <p:extLst>
              <p:ext uri="{D42A27DB-BD31-4B8C-83A1-F6EECF244321}">
                <p14:modId xmlns:p14="http://schemas.microsoft.com/office/powerpoint/2010/main" val="1586622494"/>
              </p:ext>
            </p:extLst>
          </p:nvPr>
        </p:nvGraphicFramePr>
        <p:xfrm>
          <a:off x="1141412" y="3443287"/>
          <a:ext cx="9909173" cy="1225031"/>
        </p:xfrm>
        <a:graphic>
          <a:graphicData uri="http://schemas.openxmlformats.org/drawingml/2006/table">
            <a:tbl>
              <a:tblPr firstRow="1" bandRow="1">
                <a:tableStyleId>{5C22544A-7EE6-4342-B048-85BDC9FD1C3A}</a:tableStyleId>
              </a:tblPr>
              <a:tblGrid>
                <a:gridCol w="1385886">
                  <a:extLst>
                    <a:ext uri="{9D8B030D-6E8A-4147-A177-3AD203B41FA5}">
                      <a16:colId xmlns:a16="http://schemas.microsoft.com/office/drawing/2014/main" val="1537926376"/>
                    </a:ext>
                  </a:extLst>
                </a:gridCol>
                <a:gridCol w="1439119">
                  <a:extLst>
                    <a:ext uri="{9D8B030D-6E8A-4147-A177-3AD203B41FA5}">
                      <a16:colId xmlns:a16="http://schemas.microsoft.com/office/drawing/2014/main" val="289090238"/>
                    </a:ext>
                  </a:extLst>
                </a:gridCol>
                <a:gridCol w="1771042">
                  <a:extLst>
                    <a:ext uri="{9D8B030D-6E8A-4147-A177-3AD203B41FA5}">
                      <a16:colId xmlns:a16="http://schemas.microsoft.com/office/drawing/2014/main" val="2628097267"/>
                    </a:ext>
                  </a:extLst>
                </a:gridCol>
                <a:gridCol w="1771042">
                  <a:extLst>
                    <a:ext uri="{9D8B030D-6E8A-4147-A177-3AD203B41FA5}">
                      <a16:colId xmlns:a16="http://schemas.microsoft.com/office/drawing/2014/main" val="3388743988"/>
                    </a:ext>
                  </a:extLst>
                </a:gridCol>
                <a:gridCol w="1771042">
                  <a:extLst>
                    <a:ext uri="{9D8B030D-6E8A-4147-A177-3AD203B41FA5}">
                      <a16:colId xmlns:a16="http://schemas.microsoft.com/office/drawing/2014/main" val="2170388826"/>
                    </a:ext>
                  </a:extLst>
                </a:gridCol>
                <a:gridCol w="1771042">
                  <a:extLst>
                    <a:ext uri="{9D8B030D-6E8A-4147-A177-3AD203B41FA5}">
                      <a16:colId xmlns:a16="http://schemas.microsoft.com/office/drawing/2014/main" val="462321652"/>
                    </a:ext>
                  </a:extLst>
                </a:gridCol>
              </a:tblGrid>
              <a:tr h="685800">
                <a:tc>
                  <a:txBody>
                    <a:bodyPr/>
                    <a:lstStyle/>
                    <a:p>
                      <a:pPr algn="ctr"/>
                      <a:endParaRPr lang="en-US" dirty="0"/>
                    </a:p>
                  </a:txBody>
                  <a:tcPr/>
                </a:tc>
                <a:tc>
                  <a:txBody>
                    <a:bodyPr/>
                    <a:lstStyle/>
                    <a:p>
                      <a:pPr algn="ctr"/>
                      <a:r>
                        <a:rPr lang="en-US" dirty="0"/>
                        <a:t>SVM</a:t>
                      </a:r>
                    </a:p>
                  </a:txBody>
                  <a:tcPr/>
                </a:tc>
                <a:tc>
                  <a:txBody>
                    <a:bodyPr/>
                    <a:lstStyle/>
                    <a:p>
                      <a:pPr algn="ctr"/>
                      <a:r>
                        <a:rPr lang="en-US" dirty="0"/>
                        <a:t>K Nearest Neighbors</a:t>
                      </a:r>
                    </a:p>
                  </a:txBody>
                  <a:tcPr/>
                </a:tc>
                <a:tc>
                  <a:txBody>
                    <a:bodyPr/>
                    <a:lstStyle/>
                    <a:p>
                      <a:pPr algn="ctr"/>
                      <a:r>
                        <a:rPr lang="en-US" dirty="0"/>
                        <a:t>Logistic Regression</a:t>
                      </a:r>
                    </a:p>
                  </a:txBody>
                  <a:tcPr/>
                </a:tc>
                <a:tc>
                  <a:txBody>
                    <a:bodyPr/>
                    <a:lstStyle/>
                    <a:p>
                      <a:pPr algn="ctr"/>
                      <a:r>
                        <a:rPr lang="en-US" dirty="0"/>
                        <a:t>Neural Network</a:t>
                      </a:r>
                    </a:p>
                  </a:txBody>
                  <a:tcPr/>
                </a:tc>
                <a:tc>
                  <a:txBody>
                    <a:bodyPr/>
                    <a:lstStyle/>
                    <a:p>
                      <a:pPr algn="ctr"/>
                      <a:r>
                        <a:rPr lang="en-US" dirty="0"/>
                        <a:t>Deep Neural Network</a:t>
                      </a:r>
                    </a:p>
                  </a:txBody>
                  <a:tcPr/>
                </a:tc>
                <a:extLst>
                  <a:ext uri="{0D108BD9-81ED-4DB2-BD59-A6C34878D82A}">
                    <a16:rowId xmlns:a16="http://schemas.microsoft.com/office/drawing/2014/main" val="4162868522"/>
                  </a:ext>
                </a:extLst>
              </a:tr>
              <a:tr h="539231">
                <a:tc>
                  <a:txBody>
                    <a:bodyPr/>
                    <a:lstStyle/>
                    <a:p>
                      <a:pPr algn="ctr"/>
                      <a:r>
                        <a:rPr lang="en-US" dirty="0"/>
                        <a:t>Accuracy</a:t>
                      </a:r>
                    </a:p>
                  </a:txBody>
                  <a:tcPr/>
                </a:tc>
                <a:tc>
                  <a:txBody>
                    <a:bodyPr/>
                    <a:lstStyle/>
                    <a:p>
                      <a:pPr algn="ctr"/>
                      <a:r>
                        <a:rPr lang="en-US" dirty="0"/>
                        <a:t>0.919</a:t>
                      </a:r>
                    </a:p>
                  </a:txBody>
                  <a:tcPr/>
                </a:tc>
                <a:tc>
                  <a:txBody>
                    <a:bodyPr/>
                    <a:lstStyle/>
                    <a:p>
                      <a:pPr algn="ctr"/>
                      <a:r>
                        <a:rPr lang="en-US" dirty="0"/>
                        <a:t>0.951</a:t>
                      </a:r>
                    </a:p>
                  </a:txBody>
                  <a:tcPr/>
                </a:tc>
                <a:tc>
                  <a:txBody>
                    <a:bodyPr/>
                    <a:lstStyle/>
                    <a:p>
                      <a:pPr algn="ctr"/>
                      <a:r>
                        <a:rPr lang="en-US" dirty="0"/>
                        <a:t>0.934</a:t>
                      </a:r>
                    </a:p>
                  </a:txBody>
                  <a:tcPr/>
                </a:tc>
                <a:tc>
                  <a:txBody>
                    <a:bodyPr/>
                    <a:lstStyle/>
                    <a:p>
                      <a:pPr algn="ctr"/>
                      <a:r>
                        <a:rPr lang="en-US" dirty="0"/>
                        <a:t>0.947</a:t>
                      </a:r>
                    </a:p>
                  </a:txBody>
                  <a:tcPr/>
                </a:tc>
                <a:tc>
                  <a:txBody>
                    <a:bodyPr/>
                    <a:lstStyle/>
                    <a:p>
                      <a:pPr algn="ctr"/>
                      <a:r>
                        <a:rPr lang="en-US" dirty="0"/>
                        <a:t>0.951</a:t>
                      </a:r>
                    </a:p>
                  </a:txBody>
                  <a:tcPr/>
                </a:tc>
                <a:extLst>
                  <a:ext uri="{0D108BD9-81ED-4DB2-BD59-A6C34878D82A}">
                    <a16:rowId xmlns:a16="http://schemas.microsoft.com/office/drawing/2014/main" val="2598976169"/>
                  </a:ext>
                </a:extLst>
              </a:tr>
            </a:tbl>
          </a:graphicData>
        </a:graphic>
      </p:graphicFrame>
    </p:spTree>
    <p:extLst>
      <p:ext uri="{BB962C8B-B14F-4D97-AF65-F5344CB8AC3E}">
        <p14:creationId xmlns:p14="http://schemas.microsoft.com/office/powerpoint/2010/main" val="37233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a:xfrm>
            <a:off x="814729" y="2751138"/>
            <a:ext cx="5189856" cy="4106862"/>
          </a:xfrm>
        </p:spPr>
        <p:txBody>
          <a:bodyPr>
            <a:normAutofit/>
          </a:bodyPr>
          <a:lstStyle/>
          <a:p>
            <a:pPr marL="0" indent="0">
              <a:buNone/>
            </a:pPr>
            <a:endParaRPr lang="en-US" dirty="0"/>
          </a:p>
          <a:p>
            <a:pPr marL="0" indent="0">
              <a:buNone/>
            </a:pPr>
            <a:endParaRPr lang="en-US" dirty="0"/>
          </a:p>
          <a:p>
            <a:r>
              <a:rPr lang="en-US" dirty="0"/>
              <a:t>Create a user interactive webpage to demonstrate our model</a:t>
            </a:r>
          </a:p>
          <a:p>
            <a:r>
              <a:rPr lang="en-US" dirty="0"/>
              <a:t>Better train our models to prioritize errors being false positives rather than true negatives</a:t>
            </a:r>
          </a:p>
          <a:p>
            <a:r>
              <a:rPr lang="en-US" dirty="0"/>
              <a:t>More effectively deal with an unbalanced dataset</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a:xfrm>
            <a:off x="6187415" y="2751138"/>
            <a:ext cx="5194583" cy="4106862"/>
          </a:xfrm>
        </p:spPr>
        <p:txBody>
          <a:bodyPr>
            <a:normAutofit/>
          </a:bodyPr>
          <a:lstStyle/>
          <a:p>
            <a:endParaRPr lang="en-US" dirty="0"/>
          </a:p>
          <a:p>
            <a:endParaRPr lang="en-US" dirty="0"/>
          </a:p>
          <a:p>
            <a:r>
              <a:rPr lang="en-US" dirty="0"/>
              <a:t>Our features (V’s) came from sensitive information and therefore could not be backtracked to any values that would make sense to us</a:t>
            </a:r>
          </a:p>
        </p:txBody>
      </p:sp>
    </p:spTree>
    <p:extLst>
      <p:ext uri="{BB962C8B-B14F-4D97-AF65-F5344CB8AC3E}">
        <p14:creationId xmlns:p14="http://schemas.microsoft.com/office/powerpoint/2010/main" val="336747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2999"/>
            <a:ext cx="3404372" cy="4444999"/>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X1 &amp; X2 (2 features)</a:t>
            </a:r>
          </a:p>
          <a:p>
            <a:r>
              <a:rPr lang="en-US" sz="1600" dirty="0"/>
              <a:t>Achieved a .919 Test Accuracy with the SVM Model</a:t>
            </a:r>
          </a:p>
          <a:p>
            <a:r>
              <a:rPr lang="en-US" sz="1600" dirty="0"/>
              <a:t>All of our errors were “true negative” which means the model failed to catch 20 cases of fraud</a:t>
            </a:r>
          </a:p>
          <a:p>
            <a:endParaRPr lang="en-US" sz="1600" dirty="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924CE6-C9E1-4FE3-B45A-A02F0D81BB0A}"/>
              </a:ext>
            </a:extLst>
          </p:cNvPr>
          <p:cNvPicPr>
            <a:picLocks noChangeAspect="1"/>
          </p:cNvPicPr>
          <p:nvPr/>
        </p:nvPicPr>
        <p:blipFill>
          <a:blip r:embed="rId2"/>
          <a:stretch>
            <a:fillRect/>
          </a:stretch>
        </p:blipFill>
        <p:spPr>
          <a:xfrm>
            <a:off x="4637005" y="3144627"/>
            <a:ext cx="7551946" cy="3713373"/>
          </a:xfrm>
          <a:prstGeom prst="rect">
            <a:avLst/>
          </a:prstGeom>
        </p:spPr>
      </p:pic>
      <p:pic>
        <p:nvPicPr>
          <p:cNvPr id="9" name="Content Placeholder 8">
            <a:extLst>
              <a:ext uri="{FF2B5EF4-FFF2-40B4-BE49-F238E27FC236}">
                <a16:creationId xmlns:a16="http://schemas.microsoft.com/office/drawing/2014/main" id="{92910953-36A2-4994-9F73-A59242EDC298}"/>
              </a:ext>
            </a:extLst>
          </p:cNvPr>
          <p:cNvPicPr>
            <a:picLocks noGrp="1" noChangeAspect="1"/>
          </p:cNvPicPr>
          <p:nvPr>
            <p:ph sz="half" idx="2"/>
          </p:nvPr>
        </p:nvPicPr>
        <p:blipFill>
          <a:blip r:embed="rId3"/>
          <a:stretch>
            <a:fillRect/>
          </a:stretch>
        </p:blipFill>
        <p:spPr>
          <a:xfrm>
            <a:off x="4637004" y="1"/>
            <a:ext cx="7551947" cy="3429000"/>
          </a:xfr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K=3 at 0.944/0.947</a:t>
            </a:r>
          </a:p>
          <a:p>
            <a:r>
              <a:rPr lang="en-US" sz="1600" dirty="0"/>
              <a:t>Highest test accuracy was at K=5 with an accuracy of 0.951</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D25BAF-3607-48C3-BE26-F4B0A61EBD01}"/>
              </a:ext>
            </a:extLst>
          </p:cNvPr>
          <p:cNvPicPr>
            <a:picLocks noChangeAspect="1"/>
          </p:cNvPicPr>
          <p:nvPr/>
        </p:nvPicPr>
        <p:blipFill>
          <a:blip r:embed="rId2"/>
          <a:stretch>
            <a:fillRect/>
          </a:stretch>
        </p:blipFill>
        <p:spPr>
          <a:xfrm>
            <a:off x="4637006" y="2984101"/>
            <a:ext cx="7554994" cy="3873900"/>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4637005" y="0"/>
            <a:ext cx="7554995" cy="3429000"/>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Logistic Regression</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Used a balanced snippet of our dataset</a:t>
            </a:r>
          </a:p>
          <a:p>
            <a:r>
              <a:rPr lang="en-US" sz="1600" dirty="0"/>
              <a:t>Confusion Matrix shows 8 false positives</a:t>
            </a:r>
          </a:p>
          <a:p>
            <a:r>
              <a:rPr lang="en-US" sz="1600" dirty="0"/>
              <a:t>Achieved an accuracy of 0.934 with a standard deviation of 0.012</a:t>
            </a:r>
          </a:p>
          <a:p>
            <a:r>
              <a:rPr lang="en-US" sz="1600" dirty="0"/>
              <a:t>Heat map shows strong correlations between features 1 thru 20 but drops off after </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5" descr="A screenshot of a cell phone&#10;&#10;Description automatically generated">
            <a:extLst>
              <a:ext uri="{FF2B5EF4-FFF2-40B4-BE49-F238E27FC236}">
                <a16:creationId xmlns:a16="http://schemas.microsoft.com/office/drawing/2014/main" id="{2E0B35AD-63C3-446E-B24D-59A90F155DF0}"/>
              </a:ext>
            </a:extLst>
          </p:cNvPr>
          <p:cNvPicPr>
            <a:picLocks noGrp="1" noChangeAspect="1"/>
          </p:cNvPicPr>
          <p:nvPr>
            <p:ph sz="half" idx="2"/>
          </p:nvPr>
        </p:nvPicPr>
        <p:blipFill>
          <a:blip r:embed="rId2"/>
          <a:stretch>
            <a:fillRect/>
          </a:stretch>
        </p:blipFill>
        <p:spPr>
          <a:xfrm>
            <a:off x="4637004" y="2681654"/>
            <a:ext cx="7563465" cy="4176346"/>
          </a:xfrm>
          <a:prstGeom prst="rect">
            <a:avLst/>
          </a:prstGeom>
        </p:spPr>
      </p:pic>
      <p:pic>
        <p:nvPicPr>
          <p:cNvPr id="3" name="Picture 2">
            <a:extLst>
              <a:ext uri="{FF2B5EF4-FFF2-40B4-BE49-F238E27FC236}">
                <a16:creationId xmlns:a16="http://schemas.microsoft.com/office/drawing/2014/main" id="{AE6D07EA-10FB-4D4B-90C9-B58C11F2F3FC}"/>
              </a:ext>
            </a:extLst>
          </p:cNvPr>
          <p:cNvPicPr>
            <a:picLocks noChangeAspect="1"/>
          </p:cNvPicPr>
          <p:nvPr/>
        </p:nvPicPr>
        <p:blipFill>
          <a:blip r:embed="rId3"/>
          <a:stretch>
            <a:fillRect/>
          </a:stretch>
        </p:blipFill>
        <p:spPr>
          <a:xfrm>
            <a:off x="4637005" y="-1"/>
            <a:ext cx="7563464" cy="3193461"/>
          </a:xfrm>
          <a:prstGeom prst="rect">
            <a:avLst/>
          </a:prstGeom>
        </p:spPr>
      </p:pic>
    </p:spTree>
    <p:extLst>
      <p:ext uri="{BB962C8B-B14F-4D97-AF65-F5344CB8AC3E}">
        <p14:creationId xmlns:p14="http://schemas.microsoft.com/office/powerpoint/2010/main" val="41955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lnSpcReduction="10000"/>
          </a:bodyPr>
          <a:lstStyle/>
          <a:p>
            <a:r>
              <a:rPr lang="en-US" sz="1600" dirty="0"/>
              <a:t>Our first Neural Model has a single hidden layer</a:t>
            </a:r>
          </a:p>
          <a:p>
            <a:r>
              <a:rPr lang="en-US" sz="1600" dirty="0"/>
              <a:t>We used all 28 V values in our data and the Amount column</a:t>
            </a:r>
          </a:p>
          <a:p>
            <a:r>
              <a:rPr lang="en-US" sz="1600" dirty="0"/>
              <a:t>The model’s predictive accuracy rounded out to 94.7%</a:t>
            </a:r>
          </a:p>
          <a:p>
            <a:r>
              <a:rPr lang="en-US" sz="1600" dirty="0"/>
              <a:t>Compared to the actual values, the model returned 3 False Positive values and missed 10 cases of fraud out of 246 points of data</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7">
            <a:extLst>
              <a:ext uri="{FF2B5EF4-FFF2-40B4-BE49-F238E27FC236}">
                <a16:creationId xmlns:a16="http://schemas.microsoft.com/office/drawing/2014/main" id="{38557810-8260-4B5C-B487-8B67B7BB776D}"/>
              </a:ext>
            </a:extLst>
          </p:cNvPr>
          <p:cNvPicPr>
            <a:picLocks noChangeAspect="1"/>
          </p:cNvPicPr>
          <p:nvPr/>
        </p:nvPicPr>
        <p:blipFill>
          <a:blip r:embed="rId2"/>
          <a:stretch>
            <a:fillRect/>
          </a:stretch>
        </p:blipFill>
        <p:spPr>
          <a:xfrm>
            <a:off x="4635285" y="2224949"/>
            <a:ext cx="7559363" cy="848743"/>
          </a:xfrm>
          <a:prstGeom prst="rect">
            <a:avLst/>
          </a:prstGeom>
          <a:effectLst>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33AA20F-372B-4576-8C79-C4EFF2C3FBAA}"/>
              </a:ext>
            </a:extLst>
          </p:cNvPr>
          <p:cNvPicPr>
            <a:picLocks noGrp="1" noChangeAspect="1"/>
          </p:cNvPicPr>
          <p:nvPr>
            <p:ph sz="half" idx="2"/>
          </p:nvPr>
        </p:nvPicPr>
        <p:blipFill>
          <a:blip r:embed="rId3"/>
          <a:stretch>
            <a:fillRect/>
          </a:stretch>
        </p:blipFill>
        <p:spPr>
          <a:xfrm>
            <a:off x="4650848" y="3073692"/>
            <a:ext cx="7543800" cy="3771900"/>
          </a:xfrm>
          <a:prstGeom prst="rect">
            <a:avLst/>
          </a:prstGeom>
        </p:spPr>
      </p:pic>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4"/>
          <a:stretch>
            <a:fillRect/>
          </a:stretch>
        </p:blipFill>
        <p:spPr>
          <a:xfrm>
            <a:off x="4648396" y="12408"/>
            <a:ext cx="7528969" cy="2200133"/>
          </a:xfrm>
          <a:prstGeom prst="rect">
            <a:avLst/>
          </a:prstGeom>
        </p:spPr>
      </p:pic>
    </p:spTree>
    <p:extLst>
      <p:ext uri="{BB962C8B-B14F-4D97-AF65-F5344CB8AC3E}">
        <p14:creationId xmlns:p14="http://schemas.microsoft.com/office/powerpoint/2010/main" val="262277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Deep 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fontScale="92500" lnSpcReduction="20000"/>
          </a:bodyPr>
          <a:lstStyle/>
          <a:p>
            <a:r>
              <a:rPr lang="en-US" sz="1600" dirty="0"/>
              <a:t>Our second Neural Model has 2 hidden layers</a:t>
            </a:r>
          </a:p>
          <a:p>
            <a:r>
              <a:rPr lang="en-US" sz="1600" dirty="0"/>
              <a:t>We used the same distribution of data for both models </a:t>
            </a:r>
          </a:p>
          <a:p>
            <a:r>
              <a:rPr lang="en-US" sz="1600" dirty="0"/>
              <a:t>The Deep Model’s predictive accuracy rounded out to 95.1%</a:t>
            </a:r>
          </a:p>
          <a:p>
            <a:r>
              <a:rPr lang="en-US" sz="1600" dirty="0"/>
              <a:t>Compared to the actual values, the Deep Model did not return any False Positives and missed 12 cases of fraud</a:t>
            </a:r>
          </a:p>
          <a:p>
            <a:r>
              <a:rPr lang="en-US" sz="1600" dirty="0"/>
              <a:t>Despite higher accuracy than the first model, this model missed more cases of actual fraud</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2"/>
          <a:stretch>
            <a:fillRect/>
          </a:stretch>
        </p:blipFill>
        <p:spPr>
          <a:xfrm>
            <a:off x="4648396" y="12408"/>
            <a:ext cx="7528969" cy="2269588"/>
          </a:xfrm>
          <a:prstGeom prst="rect">
            <a:avLst/>
          </a:prstGeom>
        </p:spPr>
      </p:pic>
      <p:pic>
        <p:nvPicPr>
          <p:cNvPr id="7" name="Content Placeholder 6">
            <a:extLst>
              <a:ext uri="{FF2B5EF4-FFF2-40B4-BE49-F238E27FC236}">
                <a16:creationId xmlns:a16="http://schemas.microsoft.com/office/drawing/2014/main" id="{19C2E2A4-487E-4772-9B99-51B61F63B6F8}"/>
              </a:ext>
            </a:extLst>
          </p:cNvPr>
          <p:cNvPicPr>
            <a:picLocks noGrp="1" noChangeAspect="1"/>
          </p:cNvPicPr>
          <p:nvPr>
            <p:ph sz="half" idx="2"/>
          </p:nvPr>
        </p:nvPicPr>
        <p:blipFill>
          <a:blip r:embed="rId3"/>
          <a:stretch>
            <a:fillRect/>
          </a:stretch>
        </p:blipFill>
        <p:spPr>
          <a:xfrm>
            <a:off x="4648395" y="2283477"/>
            <a:ext cx="7528969" cy="801240"/>
          </a:xfrm>
        </p:spPr>
      </p:pic>
      <p:pic>
        <p:nvPicPr>
          <p:cNvPr id="11" name="Picture 10">
            <a:extLst>
              <a:ext uri="{FF2B5EF4-FFF2-40B4-BE49-F238E27FC236}">
                <a16:creationId xmlns:a16="http://schemas.microsoft.com/office/drawing/2014/main" id="{E471CEA6-4360-4329-85ED-D1C117554537}"/>
              </a:ext>
            </a:extLst>
          </p:cNvPr>
          <p:cNvPicPr>
            <a:picLocks noChangeAspect="1"/>
          </p:cNvPicPr>
          <p:nvPr/>
        </p:nvPicPr>
        <p:blipFill>
          <a:blip r:embed="rId4"/>
          <a:stretch>
            <a:fillRect/>
          </a:stretch>
        </p:blipFill>
        <p:spPr>
          <a:xfrm>
            <a:off x="4648396" y="3084717"/>
            <a:ext cx="7543604" cy="3771802"/>
          </a:xfrm>
          <a:prstGeom prst="rect">
            <a:avLst/>
          </a:prstGeom>
        </p:spPr>
      </p:pic>
    </p:spTree>
    <p:extLst>
      <p:ext uri="{BB962C8B-B14F-4D97-AF65-F5344CB8AC3E}">
        <p14:creationId xmlns:p14="http://schemas.microsoft.com/office/powerpoint/2010/main" val="978301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157</TotalTime>
  <Words>473</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2</vt:lpstr>
      <vt:lpstr>Quotable</vt:lpstr>
      <vt:lpstr>Credit Card Fraud Detection</vt:lpstr>
      <vt:lpstr>Project Proposal</vt:lpstr>
      <vt:lpstr>Tools</vt:lpstr>
      <vt:lpstr>Our Dataset</vt:lpstr>
      <vt:lpstr>SVM</vt:lpstr>
      <vt:lpstr>K Nearest Neighbors</vt:lpstr>
      <vt:lpstr>Logistic Regression</vt:lpstr>
      <vt:lpstr>Neural Network</vt:lpstr>
      <vt:lpstr>Deep Neural Network</vt:lpstr>
      <vt:lpstr>Comparison of Model Accuracies</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Salvatore Russo</cp:lastModifiedBy>
  <cp:revision>15</cp:revision>
  <dcterms:created xsi:type="dcterms:W3CDTF">2020-07-22T01:50:10Z</dcterms:created>
  <dcterms:modified xsi:type="dcterms:W3CDTF">2020-07-25T01:20:34Z</dcterms:modified>
</cp:coreProperties>
</file>