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71" r:id="rId8"/>
    <p:sldId id="272" r:id="rId9"/>
    <p:sldId id="273"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01"/>
    <p:restoredTop sz="94694"/>
  </p:normalViewPr>
  <p:slideViewPr>
    <p:cSldViewPr snapToGrid="0" snapToObjects="1">
      <p:cViewPr varScale="1">
        <p:scale>
          <a:sx n="105" d="100"/>
          <a:sy n="105" d="100"/>
        </p:scale>
        <p:origin x="19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7/25/20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7/25/20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690288082"/>
              </p:ext>
            </p:extLst>
          </p:nvPr>
        </p:nvGraphicFramePr>
        <p:xfrm>
          <a:off x="1141412" y="3443287"/>
          <a:ext cx="9909173" cy="1225031"/>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85800">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9231">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0.943</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a:xfrm>
            <a:off x="814729" y="2751138"/>
            <a:ext cx="5189856" cy="4106862"/>
          </a:xfrm>
        </p:spPr>
        <p:txBody>
          <a:bodyPr>
            <a:normAutofit/>
          </a:bodyPr>
          <a:lstStyle/>
          <a:p>
            <a:pPr marL="0" indent="0">
              <a:buNone/>
            </a:pPr>
            <a:endParaRPr lang="en-US" dirty="0"/>
          </a:p>
          <a:p>
            <a:pPr marL="0" indent="0">
              <a:buNone/>
            </a:pPr>
            <a:endParaRPr lang="en-US" dirty="0"/>
          </a:p>
          <a:p>
            <a:r>
              <a:rPr lang="en-US" dirty="0"/>
              <a:t>Create a user interactive webpage to demonstrate our model</a:t>
            </a:r>
          </a:p>
          <a:p>
            <a:r>
              <a:rPr lang="en-US" dirty="0"/>
              <a:t>Better train our models to prioritize errors being false positives rather than true negatives</a:t>
            </a:r>
          </a:p>
          <a:p>
            <a:r>
              <a:rPr lang="en-US" dirty="0"/>
              <a:t>More effectively deal with an unbalanced dataset</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a:xfrm>
            <a:off x="6187415" y="2751138"/>
            <a:ext cx="5194583" cy="4106862"/>
          </a:xfrm>
        </p:spPr>
        <p:txBody>
          <a:bodyPr>
            <a:normAutofit/>
          </a:bodyPr>
          <a:lstStyle/>
          <a:p>
            <a:endParaRPr lang="en-US" dirty="0"/>
          </a:p>
          <a:p>
            <a:endParaRPr lang="en-US" dirty="0"/>
          </a:p>
          <a:p>
            <a:r>
              <a:rPr lang="en-US" dirty="0"/>
              <a:t>Our features (V’s) came from sensitive information and therefore could not be backtracked to any values that would make sense to us</a:t>
            </a:r>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called Principal Component Analysis (PCA).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2999"/>
            <a:ext cx="3404372" cy="4444999"/>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X1 &amp; X2 (2 features)</a:t>
            </a:r>
          </a:p>
          <a:p>
            <a:r>
              <a:rPr lang="en-US" sz="1600" dirty="0"/>
              <a:t>Achieved a .919 Test Accuracy with the SVM Model</a:t>
            </a:r>
          </a:p>
          <a:p>
            <a:r>
              <a:rPr lang="en-US" sz="1600" dirty="0"/>
              <a:t>All of our errors were “true negative” which means the model failed to catch 20 cases of fraud</a:t>
            </a:r>
          </a:p>
          <a:p>
            <a:endParaRPr lang="en-US" sz="1600" dirty="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24CE6-C9E1-4FE3-B45A-A02F0D81BB0A}"/>
              </a:ext>
            </a:extLst>
          </p:cNvPr>
          <p:cNvPicPr>
            <a:picLocks noChangeAspect="1"/>
          </p:cNvPicPr>
          <p:nvPr/>
        </p:nvPicPr>
        <p:blipFill>
          <a:blip r:embed="rId2"/>
          <a:stretch>
            <a:fillRect/>
          </a:stretch>
        </p:blipFill>
        <p:spPr>
          <a:xfrm>
            <a:off x="4637005" y="3144627"/>
            <a:ext cx="7551946" cy="3713373"/>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4637004" y="1"/>
            <a:ext cx="7551947" cy="3429000"/>
          </a:xfr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K=5 at 0.936/0.935</a:t>
            </a:r>
          </a:p>
          <a:p>
            <a:r>
              <a:rPr lang="en-US" sz="1600" dirty="0"/>
              <a:t>Highest test accuracy was at K=13 with an accuracy of 0.943</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25BAF-3607-48C3-BE26-F4B0A61EBD01}"/>
              </a:ext>
            </a:extLst>
          </p:cNvPr>
          <p:cNvPicPr>
            <a:picLocks noChangeAspect="1"/>
          </p:cNvPicPr>
          <p:nvPr/>
        </p:nvPicPr>
        <p:blipFill>
          <a:blip r:embed="rId2"/>
          <a:stretch>
            <a:fillRect/>
          </a:stretch>
        </p:blipFill>
        <p:spPr>
          <a:xfrm>
            <a:off x="4637006" y="2984101"/>
            <a:ext cx="7554994" cy="3873900"/>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4637005" y="0"/>
            <a:ext cx="7554995" cy="3429000"/>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Logistic Regression</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Used a balanced snippet of our dataset</a:t>
            </a:r>
          </a:p>
          <a:p>
            <a:r>
              <a:rPr lang="en-US" sz="1600" dirty="0"/>
              <a:t>Confusion Matrix shows 8 false positives</a:t>
            </a:r>
          </a:p>
          <a:p>
            <a:r>
              <a:rPr lang="en-US" sz="1600" dirty="0"/>
              <a:t>Achieved an accuracy of 0.934 with a standard deviation of 0.012</a:t>
            </a:r>
          </a:p>
          <a:p>
            <a:r>
              <a:rPr lang="en-US" sz="1600"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5" descr="A screenshot of a cell phone&#10;&#10;Description automatically generated">
            <a:extLst>
              <a:ext uri="{FF2B5EF4-FFF2-40B4-BE49-F238E27FC236}">
                <a16:creationId xmlns:a16="http://schemas.microsoft.com/office/drawing/2014/main" id="{2E0B35AD-63C3-446E-B24D-59A90F155DF0}"/>
              </a:ext>
            </a:extLst>
          </p:cNvPr>
          <p:cNvPicPr>
            <a:picLocks noGrp="1" noChangeAspect="1"/>
          </p:cNvPicPr>
          <p:nvPr>
            <p:ph sz="half" idx="2"/>
          </p:nvPr>
        </p:nvPicPr>
        <p:blipFill>
          <a:blip r:embed="rId2"/>
          <a:stretch>
            <a:fillRect/>
          </a:stretch>
        </p:blipFill>
        <p:spPr>
          <a:xfrm>
            <a:off x="4637004" y="2681654"/>
            <a:ext cx="7563465" cy="4176346"/>
          </a:xfrm>
          <a:prstGeom prst="rect">
            <a:avLst/>
          </a:prstGeom>
        </p:spPr>
      </p:pic>
      <p:pic>
        <p:nvPicPr>
          <p:cNvPr id="3" name="Picture 2">
            <a:extLst>
              <a:ext uri="{FF2B5EF4-FFF2-40B4-BE49-F238E27FC236}">
                <a16:creationId xmlns:a16="http://schemas.microsoft.com/office/drawing/2014/main" id="{AE6D07EA-10FB-4D4B-90C9-B58C11F2F3FC}"/>
              </a:ext>
            </a:extLst>
          </p:cNvPr>
          <p:cNvPicPr>
            <a:picLocks noChangeAspect="1"/>
          </p:cNvPicPr>
          <p:nvPr/>
        </p:nvPicPr>
        <p:blipFill>
          <a:blip r:embed="rId3"/>
          <a:stretch>
            <a:fillRect/>
          </a:stretch>
        </p:blipFill>
        <p:spPr>
          <a:xfrm>
            <a:off x="4637005" y="-1"/>
            <a:ext cx="7563464" cy="3193461"/>
          </a:xfrm>
          <a:prstGeom prst="rect">
            <a:avLst/>
          </a:prstGeom>
        </p:spPr>
      </p:pic>
    </p:spTree>
    <p:extLst>
      <p:ext uri="{BB962C8B-B14F-4D97-AF65-F5344CB8AC3E}">
        <p14:creationId xmlns:p14="http://schemas.microsoft.com/office/powerpoint/2010/main" val="41955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Our first Neural Model has a single hidden layer</a:t>
            </a:r>
          </a:p>
          <a:p>
            <a:r>
              <a:rPr lang="en-US" sz="1600" dirty="0"/>
              <a:t>We used all 28 V values in our data and the Amount column</a:t>
            </a:r>
          </a:p>
          <a:p>
            <a:r>
              <a:rPr lang="en-US" sz="1600" dirty="0"/>
              <a:t>The model’s predictive accuracy rounded out to 94.7%</a:t>
            </a:r>
          </a:p>
          <a:p>
            <a:r>
              <a:rPr lang="en-US" sz="1600" dirty="0"/>
              <a:t>Compared to the actual values, the model returned 3 False Positive values and missed 10 cases of fraud out of 246 points of data</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7">
            <a:extLst>
              <a:ext uri="{FF2B5EF4-FFF2-40B4-BE49-F238E27FC236}">
                <a16:creationId xmlns:a16="http://schemas.microsoft.com/office/drawing/2014/main" id="{38557810-8260-4B5C-B487-8B67B7BB776D}"/>
              </a:ext>
            </a:extLst>
          </p:cNvPr>
          <p:cNvPicPr>
            <a:picLocks noChangeAspect="1"/>
          </p:cNvPicPr>
          <p:nvPr/>
        </p:nvPicPr>
        <p:blipFill>
          <a:blip r:embed="rId2"/>
          <a:stretch>
            <a:fillRect/>
          </a:stretch>
        </p:blipFill>
        <p:spPr>
          <a:xfrm>
            <a:off x="4635285" y="2224949"/>
            <a:ext cx="7559363" cy="848743"/>
          </a:xfrm>
          <a:prstGeom prst="rect">
            <a:avLst/>
          </a:prstGeom>
          <a:effectLst>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33AA20F-372B-4576-8C79-C4EFF2C3FBAA}"/>
              </a:ext>
            </a:extLst>
          </p:cNvPr>
          <p:cNvPicPr>
            <a:picLocks noGrp="1" noChangeAspect="1"/>
          </p:cNvPicPr>
          <p:nvPr>
            <p:ph sz="half" idx="2"/>
          </p:nvPr>
        </p:nvPicPr>
        <p:blipFill>
          <a:blip r:embed="rId3"/>
          <a:stretch>
            <a:fillRect/>
          </a:stretch>
        </p:blipFill>
        <p:spPr>
          <a:xfrm>
            <a:off x="4650848" y="3073692"/>
            <a:ext cx="7543800" cy="3771900"/>
          </a:xfrm>
          <a:prstGeom prst="rect">
            <a:avLst/>
          </a:prstGeom>
        </p:spPr>
      </p:pic>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4"/>
          <a:stretch>
            <a:fillRect/>
          </a:stretch>
        </p:blipFill>
        <p:spPr>
          <a:xfrm>
            <a:off x="4648396" y="12408"/>
            <a:ext cx="7528969" cy="2200133"/>
          </a:xfrm>
          <a:prstGeom prst="rect">
            <a:avLst/>
          </a:prstGeom>
        </p:spPr>
      </p:pic>
    </p:spTree>
    <p:extLst>
      <p:ext uri="{BB962C8B-B14F-4D97-AF65-F5344CB8AC3E}">
        <p14:creationId xmlns:p14="http://schemas.microsoft.com/office/powerpoint/2010/main" val="26227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Deep 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fontScale="92500" lnSpcReduction="20000"/>
          </a:bodyPr>
          <a:lstStyle/>
          <a:p>
            <a:r>
              <a:rPr lang="en-US" sz="1600" dirty="0"/>
              <a:t>Our second Neural Model has 2 hidden layers</a:t>
            </a:r>
          </a:p>
          <a:p>
            <a:r>
              <a:rPr lang="en-US" sz="1600" dirty="0"/>
              <a:t>We used the same distribution of data for both models </a:t>
            </a:r>
          </a:p>
          <a:p>
            <a:r>
              <a:rPr lang="en-US" sz="1600" dirty="0"/>
              <a:t>The Deep Model’s predictive accuracy rounded out to 95.1%</a:t>
            </a:r>
          </a:p>
          <a:p>
            <a:r>
              <a:rPr lang="en-US" sz="1600" dirty="0"/>
              <a:t>Compared to the actual values, the Deep Model did not return any False Positives and missed 12 cases of fraud</a:t>
            </a:r>
          </a:p>
          <a:p>
            <a:r>
              <a:rPr lang="en-US" sz="1600" dirty="0"/>
              <a:t>Despite higher accuracy than the first model, this model missed more cases of actual fraud</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2"/>
          <a:stretch>
            <a:fillRect/>
          </a:stretch>
        </p:blipFill>
        <p:spPr>
          <a:xfrm>
            <a:off x="4648396" y="12408"/>
            <a:ext cx="7528969" cy="2269588"/>
          </a:xfrm>
          <a:prstGeom prst="rect">
            <a:avLst/>
          </a:prstGeom>
        </p:spPr>
      </p:pic>
      <p:pic>
        <p:nvPicPr>
          <p:cNvPr id="7" name="Content Placeholder 6">
            <a:extLst>
              <a:ext uri="{FF2B5EF4-FFF2-40B4-BE49-F238E27FC236}">
                <a16:creationId xmlns:a16="http://schemas.microsoft.com/office/drawing/2014/main" id="{19C2E2A4-487E-4772-9B99-51B61F63B6F8}"/>
              </a:ext>
            </a:extLst>
          </p:cNvPr>
          <p:cNvPicPr>
            <a:picLocks noGrp="1" noChangeAspect="1"/>
          </p:cNvPicPr>
          <p:nvPr>
            <p:ph sz="half" idx="2"/>
          </p:nvPr>
        </p:nvPicPr>
        <p:blipFill>
          <a:blip r:embed="rId3"/>
          <a:stretch>
            <a:fillRect/>
          </a:stretch>
        </p:blipFill>
        <p:spPr>
          <a:xfrm>
            <a:off x="4648395" y="2283477"/>
            <a:ext cx="7528969" cy="801240"/>
          </a:xfrm>
        </p:spPr>
      </p:pic>
      <p:pic>
        <p:nvPicPr>
          <p:cNvPr id="11" name="Picture 10">
            <a:extLst>
              <a:ext uri="{FF2B5EF4-FFF2-40B4-BE49-F238E27FC236}">
                <a16:creationId xmlns:a16="http://schemas.microsoft.com/office/drawing/2014/main" id="{E471CEA6-4360-4329-85ED-D1C117554537}"/>
              </a:ext>
            </a:extLst>
          </p:cNvPr>
          <p:cNvPicPr>
            <a:picLocks noChangeAspect="1"/>
          </p:cNvPicPr>
          <p:nvPr/>
        </p:nvPicPr>
        <p:blipFill>
          <a:blip r:embed="rId4"/>
          <a:stretch>
            <a:fillRect/>
          </a:stretch>
        </p:blipFill>
        <p:spPr>
          <a:xfrm>
            <a:off x="4648396" y="3084717"/>
            <a:ext cx="7543604" cy="3771802"/>
          </a:xfrm>
          <a:prstGeom prst="rect">
            <a:avLst/>
          </a:prstGeom>
        </p:spPr>
      </p:pic>
    </p:spTree>
    <p:extLst>
      <p:ext uri="{BB962C8B-B14F-4D97-AF65-F5344CB8AC3E}">
        <p14:creationId xmlns:p14="http://schemas.microsoft.com/office/powerpoint/2010/main" val="9783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162</TotalTime>
  <Words>479</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16</cp:revision>
  <dcterms:created xsi:type="dcterms:W3CDTF">2020-07-22T01:50:10Z</dcterms:created>
  <dcterms:modified xsi:type="dcterms:W3CDTF">2020-07-25T14:19:52Z</dcterms:modified>
</cp:coreProperties>
</file>