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2" r:id="rId7"/>
    <p:sldId id="264" r:id="rId8"/>
    <p:sldId id="265" r:id="rId9"/>
    <p:sldId id="268" r:id="rId10"/>
    <p:sldId id="269"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16"/>
    <p:restoredTop sz="94694"/>
  </p:normalViewPr>
  <p:slideViewPr>
    <p:cSldViewPr snapToGrid="0" snapToObjects="1">
      <p:cViewPr varScale="1">
        <p:scale>
          <a:sx n="121" d="100"/>
          <a:sy n="121" d="100"/>
        </p:scale>
        <p:origin x="192"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7/23/20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7/23/20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Jacob </a:t>
            </a:r>
            <a:r>
              <a:rPr lang="en-US" dirty="0" err="1"/>
              <a:t>Avchen</a:t>
            </a:r>
            <a:r>
              <a:rPr lang="en-US" dirty="0"/>
              <a:t>, Sal Russo, &amp; Jacob Hollander</a:t>
            </a:r>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991B-5FDC-7C4A-9F13-6B93B27A1E91}"/>
              </a:ext>
            </a:extLst>
          </p:cNvPr>
          <p:cNvSpPr>
            <a:spLocks noGrp="1"/>
          </p:cNvSpPr>
          <p:nvPr>
            <p:ph type="title"/>
          </p:nvPr>
        </p:nvSpPr>
        <p:spPr/>
        <p:txBody>
          <a:bodyPr/>
          <a:lstStyle/>
          <a:p>
            <a:r>
              <a:rPr lang="en-US" dirty="0"/>
              <a:t>Improvements/Limitations</a:t>
            </a:r>
          </a:p>
        </p:txBody>
      </p:sp>
      <p:sp>
        <p:nvSpPr>
          <p:cNvPr id="3" name="Text Placeholder 2">
            <a:extLst>
              <a:ext uri="{FF2B5EF4-FFF2-40B4-BE49-F238E27FC236}">
                <a16:creationId xmlns:a16="http://schemas.microsoft.com/office/drawing/2014/main" id="{C1481C42-266C-F24B-88BB-E1F8E34CB871}"/>
              </a:ext>
            </a:extLst>
          </p:cNvPr>
          <p:cNvSpPr>
            <a:spLocks noGrp="1"/>
          </p:cNvSpPr>
          <p:nvPr>
            <p:ph type="body" idx="1"/>
          </p:nvPr>
        </p:nvSpPr>
        <p:spPr/>
        <p:txBody>
          <a:bodyPr/>
          <a:lstStyle/>
          <a:p>
            <a:r>
              <a:rPr lang="en-US" dirty="0"/>
              <a:t>Improvements</a:t>
            </a:r>
          </a:p>
        </p:txBody>
      </p:sp>
      <p:sp>
        <p:nvSpPr>
          <p:cNvPr id="4" name="Content Placeholder 3">
            <a:extLst>
              <a:ext uri="{FF2B5EF4-FFF2-40B4-BE49-F238E27FC236}">
                <a16:creationId xmlns:a16="http://schemas.microsoft.com/office/drawing/2014/main" id="{66FE1A43-AD60-CE40-B184-B83EEFA9FC99}"/>
              </a:ext>
            </a:extLst>
          </p:cNvPr>
          <p:cNvSpPr>
            <a:spLocks noGrp="1"/>
          </p:cNvSpPr>
          <p:nvPr>
            <p:ph sz="half" idx="2"/>
          </p:nvPr>
        </p:nvSpPr>
        <p:spPr/>
        <p:txBody>
          <a:bodyPr/>
          <a:lstStyle/>
          <a:p>
            <a:pPr marL="0" indent="0">
              <a:buNone/>
            </a:pPr>
            <a:endParaRPr lang="en-US" dirty="0"/>
          </a:p>
          <a:p>
            <a:pPr marL="0" indent="0">
              <a:buNone/>
            </a:pPr>
            <a:endParaRPr lang="en-US" dirty="0"/>
          </a:p>
          <a:p>
            <a:r>
              <a:rPr lang="en-US" dirty="0"/>
              <a:t>Create a user interactive webpage to demonstrate our model</a:t>
            </a:r>
          </a:p>
          <a:p>
            <a:r>
              <a:rPr lang="en-US" dirty="0"/>
              <a:t>Apply &amp; train our models with datasets that contain more fraudulent transactions</a:t>
            </a:r>
          </a:p>
          <a:p>
            <a:endParaRPr lang="en-US" dirty="0"/>
          </a:p>
        </p:txBody>
      </p:sp>
      <p:sp>
        <p:nvSpPr>
          <p:cNvPr id="5" name="Text Placeholder 4">
            <a:extLst>
              <a:ext uri="{FF2B5EF4-FFF2-40B4-BE49-F238E27FC236}">
                <a16:creationId xmlns:a16="http://schemas.microsoft.com/office/drawing/2014/main" id="{AF89962B-6076-0846-9329-4F616D2C7FEC}"/>
              </a:ext>
            </a:extLst>
          </p:cNvPr>
          <p:cNvSpPr>
            <a:spLocks noGrp="1"/>
          </p:cNvSpPr>
          <p:nvPr>
            <p:ph type="body" sz="quarter" idx="3"/>
          </p:nvPr>
        </p:nvSpPr>
        <p:spPr/>
        <p:txBody>
          <a:bodyPr/>
          <a:lstStyle/>
          <a:p>
            <a:r>
              <a:rPr lang="en-US" dirty="0"/>
              <a:t>Limitations</a:t>
            </a:r>
          </a:p>
        </p:txBody>
      </p:sp>
      <p:sp>
        <p:nvSpPr>
          <p:cNvPr id="6" name="Content Placeholder 5">
            <a:extLst>
              <a:ext uri="{FF2B5EF4-FFF2-40B4-BE49-F238E27FC236}">
                <a16:creationId xmlns:a16="http://schemas.microsoft.com/office/drawing/2014/main" id="{1BC2AB5E-E5AD-9A40-93E5-E1B1B2E965C6}"/>
              </a:ext>
            </a:extLst>
          </p:cNvPr>
          <p:cNvSpPr>
            <a:spLocks noGrp="1"/>
          </p:cNvSpPr>
          <p:nvPr>
            <p:ph sz="quarter" idx="4"/>
          </p:nvPr>
        </p:nvSpPr>
        <p:spPr/>
        <p:txBody>
          <a:bodyPr/>
          <a:lstStyle/>
          <a:p>
            <a:endParaRPr lang="en-US" dirty="0"/>
          </a:p>
          <a:p>
            <a:endParaRPr lang="en-US" dirty="0"/>
          </a:p>
          <a:p>
            <a:r>
              <a:rPr lang="en-US" dirty="0"/>
              <a:t>Our features (V’s) came from sensitive information and therefore could not be backtracked to any values that would make sense to us</a:t>
            </a:r>
          </a:p>
          <a:p>
            <a:r>
              <a:rPr lang="en-US" dirty="0"/>
              <a:t>Original data was unbalanced &amp; had to be trimmed down to be worked with</a:t>
            </a:r>
          </a:p>
          <a:p>
            <a:endParaRPr lang="en-US" dirty="0"/>
          </a:p>
        </p:txBody>
      </p:sp>
    </p:spTree>
    <p:extLst>
      <p:ext uri="{BB962C8B-B14F-4D97-AF65-F5344CB8AC3E}">
        <p14:creationId xmlns:p14="http://schemas.microsoft.com/office/powerpoint/2010/main" val="3367471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 Utilize multiple machine learning modeling techniques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Pandas for data acquisition &amp; data cleaning</a:t>
            </a:r>
          </a:p>
          <a:p>
            <a:r>
              <a:rPr lang="en-US" dirty="0"/>
              <a:t>Matplotlib &amp; Seaborn for data visualization</a:t>
            </a:r>
          </a:p>
          <a:p>
            <a:r>
              <a:rPr lang="en-US" dirty="0" err="1"/>
              <a:t>SciKit</a:t>
            </a:r>
            <a:r>
              <a:rPr lang="en-US" dirty="0"/>
              <a:t> learn for machine learning modeling &amp; scaling</a:t>
            </a:r>
          </a:p>
          <a:p>
            <a:r>
              <a:rPr lang="en-US" dirty="0" err="1"/>
              <a:t>Keras</a:t>
            </a:r>
            <a:r>
              <a:rPr lang="en-US" dirty="0"/>
              <a:t> for Neural Network</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a:lnSpc>
                <a:spcPct val="90000"/>
              </a:lnSpc>
            </a:pPr>
            <a:r>
              <a:rPr lang="en-US" sz="1600" dirty="0"/>
              <a:t>Data is extracted from a csv file provided by Kaggle</a:t>
            </a:r>
          </a:p>
          <a:p>
            <a:pPr>
              <a:lnSpc>
                <a:spcPct val="90000"/>
              </a:lnSpc>
            </a:pPr>
            <a:r>
              <a:rPr lang="en-US" sz="1600" dirty="0"/>
              <a:t>Roughly 280,000 transactions</a:t>
            </a:r>
          </a:p>
          <a:p>
            <a:pPr>
              <a:lnSpc>
                <a:spcPct val="90000"/>
              </a:lnSpc>
            </a:pPr>
            <a:r>
              <a:rPr lang="en-US" sz="1600" dirty="0"/>
              <a:t>Cut into snippets of equal cases of fraud &amp; not fraud transactions</a:t>
            </a:r>
          </a:p>
          <a:p>
            <a:pPr>
              <a:lnSpc>
                <a:spcPct val="90000"/>
              </a:lnSpc>
            </a:pPr>
            <a:r>
              <a:rPr lang="en-US" sz="1600" dirty="0"/>
              <a:t>V1-V28 were produced through an obfuscation process. For security reasons, we cannot backtrack these numbers to any values that would make sense to us, so our model will only be specific to the non-sensitive data here</a:t>
            </a:r>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5101851" y="2905846"/>
            <a:ext cx="6277349" cy="2730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SVM</a:t>
            </a:r>
          </a:p>
        </p:txBody>
      </p:sp>
      <p:sp>
        <p:nvSpPr>
          <p:cNvPr id="14" name="Content Placeholder 13">
            <a:extLst>
              <a:ext uri="{FF2B5EF4-FFF2-40B4-BE49-F238E27FC236}">
                <a16:creationId xmlns:a16="http://schemas.microsoft.com/office/drawing/2014/main" id="{86B54E83-B279-484C-9DFB-58353493980A}"/>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p>
        </p:txBody>
      </p:sp>
      <p:sp>
        <p:nvSpPr>
          <p:cNvPr id="30"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social media post&#10;&#10;Description automatically generated">
            <a:extLst>
              <a:ext uri="{FF2B5EF4-FFF2-40B4-BE49-F238E27FC236}">
                <a16:creationId xmlns:a16="http://schemas.microsoft.com/office/drawing/2014/main" id="{351F0B50-6E38-AB4A-A690-B7E4B630A1BB}"/>
              </a:ext>
            </a:extLst>
          </p:cNvPr>
          <p:cNvPicPr>
            <a:picLocks noChangeAspect="1"/>
          </p:cNvPicPr>
          <p:nvPr/>
        </p:nvPicPr>
        <p:blipFill>
          <a:blip r:embed="rId2"/>
          <a:stretch>
            <a:fillRect/>
          </a:stretch>
        </p:blipFill>
        <p:spPr>
          <a:xfrm>
            <a:off x="5611035" y="1853145"/>
            <a:ext cx="2724939" cy="3150218"/>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3DB59171-2B55-214D-A121-F5BC72308DB9}"/>
              </a:ext>
            </a:extLst>
          </p:cNvPr>
          <p:cNvPicPr>
            <a:picLocks noGrp="1" noChangeAspect="1"/>
          </p:cNvPicPr>
          <p:nvPr>
            <p:ph sz="half" idx="2"/>
          </p:nvPr>
        </p:nvPicPr>
        <p:blipFill>
          <a:blip r:embed="rId3"/>
          <a:stretch>
            <a:fillRect/>
          </a:stretch>
        </p:blipFill>
        <p:spPr>
          <a:xfrm>
            <a:off x="8501865" y="2519581"/>
            <a:ext cx="2726022" cy="1817347"/>
          </a:xfrm>
          <a:prstGeom prst="rect">
            <a:avLst/>
          </a:prstGeom>
        </p:spPr>
      </p:pic>
    </p:spTree>
    <p:extLst>
      <p:ext uri="{BB962C8B-B14F-4D97-AF65-F5344CB8AC3E}">
        <p14:creationId xmlns:p14="http://schemas.microsoft.com/office/powerpoint/2010/main" val="10294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K Nearest Neighbor</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7ABAFC6B-09E4-7049-9070-A9FB78633915}"/>
              </a:ext>
            </a:extLst>
          </p:cNvPr>
          <p:cNvPicPr>
            <a:picLocks noChangeAspect="1"/>
          </p:cNvPicPr>
          <p:nvPr/>
        </p:nvPicPr>
        <p:blipFill>
          <a:blip r:embed="rId2"/>
          <a:stretch>
            <a:fillRect/>
          </a:stretch>
        </p:blipFill>
        <p:spPr>
          <a:xfrm>
            <a:off x="5611035" y="1848580"/>
            <a:ext cx="2724939" cy="3159349"/>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8501865" y="2610448"/>
            <a:ext cx="2726022" cy="1635613"/>
          </a:xfrm>
          <a:prstGeom prst="rect">
            <a:avLst/>
          </a:prstGeom>
        </p:spPr>
      </p:pic>
    </p:spTree>
    <p:extLst>
      <p:ext uri="{BB962C8B-B14F-4D97-AF65-F5344CB8AC3E}">
        <p14:creationId xmlns:p14="http://schemas.microsoft.com/office/powerpoint/2010/main" val="395581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0AD1E-BE1E-9D42-A0CD-B238CED92A1F}"/>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dirty="0"/>
              <a:t>Logistic Regression</a:t>
            </a:r>
          </a:p>
        </p:txBody>
      </p:sp>
      <p:sp>
        <p:nvSpPr>
          <p:cNvPr id="12" name="Content Placeholder 11">
            <a:extLst>
              <a:ext uri="{FF2B5EF4-FFF2-40B4-BE49-F238E27FC236}">
                <a16:creationId xmlns:a16="http://schemas.microsoft.com/office/drawing/2014/main" id="{5AB30B9B-BEDB-40DE-92A6-F7E6FA79C495}"/>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endParaRPr lang="en-US"/>
          </a:p>
        </p:txBody>
      </p:sp>
      <p:sp>
        <p:nvSpPr>
          <p:cNvPr id="21"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68445591-F119-9B4A-B98D-ECD1DD289230}"/>
              </a:ext>
            </a:extLst>
          </p:cNvPr>
          <p:cNvPicPr>
            <a:picLocks noChangeAspect="1"/>
          </p:cNvPicPr>
          <p:nvPr/>
        </p:nvPicPr>
        <p:blipFill>
          <a:blip r:embed="rId2"/>
          <a:stretch>
            <a:fillRect/>
          </a:stretch>
        </p:blipFill>
        <p:spPr>
          <a:xfrm>
            <a:off x="7679960" y="1274970"/>
            <a:ext cx="3317547" cy="2056879"/>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D62960FD-8EB1-F64E-8C2B-2F79A1498294}"/>
              </a:ext>
            </a:extLst>
          </p:cNvPr>
          <p:cNvPicPr>
            <a:picLocks noGrp="1" noChangeAspect="1"/>
          </p:cNvPicPr>
          <p:nvPr>
            <p:ph sz="half" idx="2"/>
          </p:nvPr>
        </p:nvPicPr>
        <p:blipFill>
          <a:blip r:embed="rId3"/>
          <a:stretch>
            <a:fillRect/>
          </a:stretch>
        </p:blipFill>
        <p:spPr>
          <a:xfrm>
            <a:off x="8058361" y="3496441"/>
            <a:ext cx="2560745" cy="2093408"/>
          </a:xfrm>
          <a:prstGeom prst="rect">
            <a:avLst/>
          </a:prstGeom>
        </p:spPr>
      </p:pic>
    </p:spTree>
    <p:extLst>
      <p:ext uri="{BB962C8B-B14F-4D97-AF65-F5344CB8AC3E}">
        <p14:creationId xmlns:p14="http://schemas.microsoft.com/office/powerpoint/2010/main" val="126162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DFEF0-9EFF-D746-8DBC-FF21B944A40D}"/>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a:t>Neural Network</a:t>
            </a:r>
          </a:p>
        </p:txBody>
      </p:sp>
      <p:sp>
        <p:nvSpPr>
          <p:cNvPr id="35" name="Content Placeholder 20">
            <a:extLst>
              <a:ext uri="{FF2B5EF4-FFF2-40B4-BE49-F238E27FC236}">
                <a16:creationId xmlns:a16="http://schemas.microsoft.com/office/drawing/2014/main" id="{4C864DAF-6630-4C94-AC47-3F49F5B74566}"/>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r>
              <a:rPr lang="en-US" dirty="0"/>
              <a:t>Our first Neural Model has a single hidden layer</a:t>
            </a:r>
          </a:p>
          <a:p>
            <a:r>
              <a:rPr lang="en-US" dirty="0"/>
              <a:t>We used all 28 V values in our data and the Amount column</a:t>
            </a:r>
          </a:p>
          <a:p>
            <a:r>
              <a:rPr lang="en-US" dirty="0"/>
              <a:t>The model’s predictive accuracy rounded out to 94.7%</a:t>
            </a:r>
          </a:p>
          <a:p>
            <a:r>
              <a:rPr lang="en-US" dirty="0"/>
              <a:t>Compared to the actual values, the model returned 3 False Positive values and missed 10 cases of fraud out of 246 points of data</a:t>
            </a:r>
          </a:p>
        </p:txBody>
      </p:sp>
      <p:sp>
        <p:nvSpPr>
          <p:cNvPr id="36"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D40ED0DE-A141-48F6-B217-9904A0729940}"/>
              </a:ext>
            </a:extLst>
          </p:cNvPr>
          <p:cNvPicPr>
            <a:picLocks noGrp="1" noChangeAspect="1"/>
          </p:cNvPicPr>
          <p:nvPr>
            <p:ph sz="half" idx="2"/>
          </p:nvPr>
        </p:nvPicPr>
        <p:blipFill>
          <a:blip r:embed="rId2"/>
          <a:stretch>
            <a:fillRect/>
          </a:stretch>
        </p:blipFill>
        <p:spPr>
          <a:xfrm>
            <a:off x="7448056" y="3757371"/>
            <a:ext cx="3778306" cy="1832478"/>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2B4A19D0-DC70-8541-A1B4-829B097476E7}"/>
              </a:ext>
            </a:extLst>
          </p:cNvPr>
          <p:cNvPicPr>
            <a:picLocks noChangeAspect="1"/>
          </p:cNvPicPr>
          <p:nvPr/>
        </p:nvPicPr>
        <p:blipFill>
          <a:blip r:embed="rId3"/>
          <a:stretch>
            <a:fillRect/>
          </a:stretch>
        </p:blipFill>
        <p:spPr>
          <a:xfrm>
            <a:off x="8095280" y="1268151"/>
            <a:ext cx="2483858" cy="2175185"/>
          </a:xfrm>
          <a:prstGeom prst="rect">
            <a:avLst/>
          </a:prstGeom>
        </p:spPr>
      </p:pic>
    </p:spTree>
    <p:extLst>
      <p:ext uri="{BB962C8B-B14F-4D97-AF65-F5344CB8AC3E}">
        <p14:creationId xmlns:p14="http://schemas.microsoft.com/office/powerpoint/2010/main" val="116352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0C450-C043-493E-B842-86F876D0E592}"/>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a:t>Deep Neural Network</a:t>
            </a:r>
          </a:p>
        </p:txBody>
      </p:sp>
      <p:sp>
        <p:nvSpPr>
          <p:cNvPr id="37" name="Content Placeholder 22">
            <a:extLst>
              <a:ext uri="{FF2B5EF4-FFF2-40B4-BE49-F238E27FC236}">
                <a16:creationId xmlns:a16="http://schemas.microsoft.com/office/drawing/2014/main" id="{BB036B6C-8527-4A78-A345-DF7D3CBD38DE}"/>
              </a:ext>
            </a:extLst>
          </p:cNvPr>
          <p:cNvSpPr>
            <a:spLocks noGrp="1"/>
          </p:cNvSpPr>
          <p:nvPr>
            <p:ph sz="half" idx="1"/>
          </p:nvPr>
        </p:nvSpPr>
        <p:spPr>
          <a:xfrm>
            <a:off x="818712" y="2413000"/>
            <a:ext cx="5016259" cy="3632200"/>
          </a:xfrm>
        </p:spPr>
        <p:txBody>
          <a:bodyPr vert="horz" lIns="91440" tIns="45720" rIns="91440" bIns="45720" rtlCol="0" anchor="ctr">
            <a:normAutofit lnSpcReduction="10000"/>
          </a:bodyPr>
          <a:lstStyle/>
          <a:p>
            <a:r>
              <a:rPr lang="en-US" dirty="0"/>
              <a:t>Our second Neural Model has 2 hidden layers</a:t>
            </a:r>
          </a:p>
          <a:p>
            <a:r>
              <a:rPr lang="en-US" dirty="0"/>
              <a:t>We used the same distribution of data for both models </a:t>
            </a:r>
          </a:p>
          <a:p>
            <a:r>
              <a:rPr lang="en-US" dirty="0"/>
              <a:t>The Deep Model’s predictive accuracy rounded out to 95.1%</a:t>
            </a:r>
          </a:p>
          <a:p>
            <a:r>
              <a:rPr lang="en-US" dirty="0"/>
              <a:t>Compared to the actual values, the Deep Model did not return any False Positives and missed 12 cases of fraud</a:t>
            </a:r>
          </a:p>
          <a:p>
            <a:r>
              <a:rPr lang="en-US" dirty="0"/>
              <a:t>Despite higher accuracy than the first model, this model missed more cases of actual fraud</a:t>
            </a:r>
          </a:p>
        </p:txBody>
      </p:sp>
      <p:sp>
        <p:nvSpPr>
          <p:cNvPr id="38"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DE3F69BA-3BB1-3C41-9928-BE8096AAB0F2}"/>
              </a:ext>
            </a:extLst>
          </p:cNvPr>
          <p:cNvPicPr>
            <a:picLocks noGrp="1" noChangeAspect="1"/>
          </p:cNvPicPr>
          <p:nvPr>
            <p:ph sz="half" idx="2"/>
          </p:nvPr>
        </p:nvPicPr>
        <p:blipFill>
          <a:blip r:embed="rId2"/>
          <a:stretch>
            <a:fillRect/>
          </a:stretch>
        </p:blipFill>
        <p:spPr>
          <a:xfrm>
            <a:off x="7448056" y="3649334"/>
            <a:ext cx="3778306" cy="1936381"/>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33DA14DE-3334-9C41-BB1F-2F5378BBC0CC}"/>
              </a:ext>
            </a:extLst>
          </p:cNvPr>
          <p:cNvPicPr>
            <a:picLocks noChangeAspect="1"/>
          </p:cNvPicPr>
          <p:nvPr/>
        </p:nvPicPr>
        <p:blipFill>
          <a:blip r:embed="rId3"/>
          <a:stretch>
            <a:fillRect/>
          </a:stretch>
        </p:blipFill>
        <p:spPr>
          <a:xfrm>
            <a:off x="8211924" y="1272285"/>
            <a:ext cx="2262993" cy="2058880"/>
          </a:xfrm>
          <a:prstGeom prst="rect">
            <a:avLst/>
          </a:prstGeom>
        </p:spPr>
      </p:pic>
    </p:spTree>
    <p:extLst>
      <p:ext uri="{BB962C8B-B14F-4D97-AF65-F5344CB8AC3E}">
        <p14:creationId xmlns:p14="http://schemas.microsoft.com/office/powerpoint/2010/main" val="3207258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33</TotalTime>
  <Words>329</Words>
  <Application>Microsoft Macintosh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Credit Card Fraud Detection</vt:lpstr>
      <vt:lpstr>Project Proposal</vt:lpstr>
      <vt:lpstr>Tools</vt:lpstr>
      <vt:lpstr>Our Dataset</vt:lpstr>
      <vt:lpstr>SVM</vt:lpstr>
      <vt:lpstr>K Nearest Neighbor</vt:lpstr>
      <vt:lpstr>Logistic Regression</vt:lpstr>
      <vt:lpstr>Neural Network</vt:lpstr>
      <vt:lpstr>Deep Neural Network</vt:lpstr>
      <vt:lpstr>Improvements/Limitations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jakehollander1997@gmail.com</cp:lastModifiedBy>
  <cp:revision>6</cp:revision>
  <dcterms:created xsi:type="dcterms:W3CDTF">2020-07-22T01:50:10Z</dcterms:created>
  <dcterms:modified xsi:type="dcterms:W3CDTF">2020-07-23T23:29:24Z</dcterms:modified>
</cp:coreProperties>
</file>