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66" r:id="rId3"/>
    <p:sldId id="257" r:id="rId4"/>
    <p:sldId id="273" r:id="rId5"/>
    <p:sldId id="274" r:id="rId6"/>
    <p:sldId id="258" r:id="rId7"/>
    <p:sldId id="259" r:id="rId8"/>
    <p:sldId id="260" r:id="rId9"/>
    <p:sldId id="261" r:id="rId10"/>
    <p:sldId id="272" r:id="rId11"/>
    <p:sldId id="262" r:id="rId12"/>
    <p:sldId id="271" r:id="rId13"/>
    <p:sldId id="263" r:id="rId14"/>
    <p:sldId id="267" r:id="rId15"/>
    <p:sldId id="276" r:id="rId16"/>
    <p:sldId id="278" r:id="rId17"/>
    <p:sldId id="279" r:id="rId18"/>
    <p:sldId id="277" r:id="rId19"/>
    <p:sldId id="280" r:id="rId20"/>
    <p:sldId id="281" r:id="rId21"/>
    <p:sldId id="282" r:id="rId22"/>
    <p:sldId id="284" r:id="rId23"/>
    <p:sldId id="283" r:id="rId24"/>
    <p:sldId id="268" r:id="rId25"/>
    <p:sldId id="286" r:id="rId26"/>
    <p:sldId id="264" r:id="rId27"/>
    <p:sldId id="265" r:id="rId28"/>
    <p:sldId id="269" r:id="rId29"/>
    <p:sldId id="270" r:id="rId30"/>
  </p:sldIdLst>
  <p:sldSz cx="12192000" cy="6858000"/>
  <p:notesSz cx="6858000" cy="9144000"/>
  <p:embeddedFontLst>
    <p:embeddedFont>
      <p:font typeface="Cambria Math" panose="02040503050406030204" pitchFamily="18" charset="0"/>
      <p:regular r:id="rId32"/>
    </p:embeddedFont>
    <p:embeddedFont>
      <p:font typeface="Libre Franklin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Google Shape;19;p2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4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ctrTitle"/>
          </p:nvPr>
        </p:nvSpPr>
        <p:spPr>
          <a:xfrm>
            <a:off x="1139686" y="1206795"/>
            <a:ext cx="5378071" cy="344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Libre Franklin"/>
              <a:buNone/>
            </a:pPr>
            <a:r>
              <a:rPr lang="en-US" sz="4600"/>
              <a:t>PREDICTING SURVIVAL TIMES USING AUTOENCODER AND AFT MODEL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"/>
          </p:nvPr>
        </p:nvSpPr>
        <p:spPr>
          <a:xfrm>
            <a:off x="871870" y="4651745"/>
            <a:ext cx="4890977" cy="999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en-US"/>
              <a:t>G. M. Nazmus salehin</a:t>
            </a:r>
            <a:endParaRPr/>
          </a:p>
        </p:txBody>
      </p:sp>
      <p:pic>
        <p:nvPicPr>
          <p:cNvPr id="95" name="Google Shape;95;p13"/>
          <p:cNvPicPr preferRelativeResize="0"/>
          <p:nvPr/>
        </p:nvPicPr>
        <p:blipFill rotWithShape="1">
          <a:blip r:embed="rId3">
            <a:alphaModFix/>
          </a:blip>
          <a:srcRect r="8178" b="1"/>
          <a:stretch/>
        </p:blipFill>
        <p:spPr>
          <a:xfrm>
            <a:off x="5950143" y="0"/>
            <a:ext cx="6312196" cy="6502220"/>
          </a:xfrm>
          <a:custGeom>
            <a:avLst/>
            <a:gdLst/>
            <a:ahLst/>
            <a:cxnLst/>
            <a:rect l="l" t="t" r="r" b="b"/>
            <a:pathLst>
              <a:path w="6312196" h="6874330" extrusionOk="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56DF1-7BD7-4E79-A829-DA6EFE4C5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304800"/>
          </a:xfrm>
        </p:spPr>
        <p:txBody>
          <a:bodyPr>
            <a:normAutofit fontScale="90000"/>
          </a:bodyPr>
          <a:lstStyle/>
          <a:p>
            <a:r>
              <a:rPr lang="en-US" dirty="0"/>
              <a:t>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97586-209B-4355-A8FF-423167108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67618"/>
            <a:ext cx="9601200" cy="4699782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18DCC26-94B4-4D2C-931E-DF47EC6F0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66446"/>
            <a:ext cx="9601200" cy="487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67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1385582" y="400574"/>
            <a:ext cx="9601200" cy="59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en-US"/>
              <a:t>Variational Autoencoder continued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1371600" y="990600"/>
            <a:ext cx="9601200" cy="4876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570" t="-112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dirty="0"/>
              <a:t> </a:t>
            </a:r>
            <a:endParaRPr dirty="0"/>
          </a:p>
        </p:txBody>
      </p:sp>
      <p:pic>
        <p:nvPicPr>
          <p:cNvPr id="134" name="Google Shape;13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78575" y="2785845"/>
            <a:ext cx="3617781" cy="211879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1150690" y="4999838"/>
            <a:ext cx="9690683" cy="96276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565" t="-316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1385582" y="6165908"/>
            <a:ext cx="10439140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466" t="-8196" r="-233" b="-2458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3C27-2509-41A3-A4B7-4500A0FC7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22495"/>
          </a:xfrm>
        </p:spPr>
        <p:txBody>
          <a:bodyPr>
            <a:normAutofit fontScale="90000"/>
          </a:bodyPr>
          <a:lstStyle/>
          <a:p>
            <a:r>
              <a:rPr lang="en-US" dirty="0"/>
              <a:t>Assumptions in VAE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1F0CD73-9A18-4351-989B-5A891F85550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71600" y="1406769"/>
                <a:ext cx="9601200" cy="4460631"/>
              </a:xfrm>
            </p:spPr>
            <p:txBody>
              <a:bodyPr/>
              <a:lstStyle/>
              <a:p>
                <a:r>
                  <a:rPr lang="en-US" b="0" i="1" dirty="0">
                    <a:solidFill>
                      <a:srgbClr val="292929"/>
                    </a:solidFill>
                    <a:effectLst/>
                    <a:latin typeface="Libre Franklin" panose="020B0604020202020204" charset="0"/>
                  </a:rPr>
                  <a:t>any distribution in d dimensions can be generated by taking a set of d variables that are normally distributed and mapping them through a sufficiently complicated function.</a:t>
                </a:r>
              </a:p>
              <a:p>
                <a:r>
                  <a:rPr lang="en-US" b="0" i="1" dirty="0">
                    <a:solidFill>
                      <a:srgbClr val="292929"/>
                    </a:solidFill>
                    <a:effectLst/>
                    <a:latin typeface="Libre Franklin" panose="020B0604020202020204" charset="0"/>
                  </a:rPr>
                  <a:t>VAE assumes that samples of z can be drawn from a simple distribution. We consider this as the prior distribution, and it is a standard normal distribution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b="0" i="1" dirty="0">
                    <a:solidFill>
                      <a:srgbClr val="292929"/>
                    </a:solidFill>
                    <a:effectLst/>
                    <a:latin typeface="Libre Franklin" panose="020B0604020202020204" charset="0"/>
                  </a:rPr>
                  <a:t>).</a:t>
                </a:r>
              </a:p>
              <a:p>
                <a:endParaRPr lang="en-US" b="0" i="1" dirty="0">
                  <a:solidFill>
                    <a:srgbClr val="292929"/>
                  </a:solidFill>
                  <a:effectLst/>
                  <a:latin typeface="charter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1F0CD73-9A18-4351-989B-5A891F855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1600" y="1406769"/>
                <a:ext cx="9601200" cy="4460631"/>
              </a:xfrm>
              <a:blipFill>
                <a:blip r:embed="rId2"/>
                <a:stretch>
                  <a:fillRect r="-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38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614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en-US"/>
              <a:t>KL divergence</a:t>
            </a: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1"/>
          </p:nvPr>
        </p:nvSpPr>
        <p:spPr>
          <a:xfrm>
            <a:off x="1371600" y="1367406"/>
            <a:ext cx="9601200" cy="449999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569" t="-1082" r="-18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dirty="0"/>
              <a:t> 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597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en-US"/>
              <a:t>Training results from Autoencoder</a:t>
            </a:r>
            <a:endParaRPr/>
          </a:p>
        </p:txBody>
      </p:sp>
      <p:pic>
        <p:nvPicPr>
          <p:cNvPr id="166" name="Google Shape;166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17083" y="1369122"/>
            <a:ext cx="4578917" cy="2145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1802" y="1369122"/>
            <a:ext cx="4420998" cy="214586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/>
          <p:nvPr/>
        </p:nvSpPr>
        <p:spPr>
          <a:xfrm>
            <a:off x="2097248" y="3600593"/>
            <a:ext cx="74997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Training and validation loss curve for Standard and Denoised Autoencoder 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07977" y="3969925"/>
            <a:ext cx="5487650" cy="205508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/>
        </p:nvSpPr>
        <p:spPr>
          <a:xfrm>
            <a:off x="2659311" y="6157357"/>
            <a:ext cx="616514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Training and validation loss curve for Variational Autoencoder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03C4-B11A-4F03-BF6B-C2079FFE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2834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79695-BAB7-4ADD-B800-5EC110932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209822"/>
            <a:ext cx="9601200" cy="4657578"/>
          </a:xfrm>
        </p:spPr>
        <p:txBody>
          <a:bodyPr/>
          <a:lstStyle/>
          <a:p>
            <a:r>
              <a:rPr lang="en-US" dirty="0"/>
              <a:t>Reduced gene expression data from Autoencoder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50BFBCB1-0A93-4A57-9D83-8B277131F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763" y="1733844"/>
            <a:ext cx="6583680" cy="46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83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9403-4AF6-423A-8904-07D541D7E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8766"/>
          </a:xfrm>
        </p:spPr>
        <p:txBody>
          <a:bodyPr>
            <a:normAutofit fontScale="90000"/>
          </a:bodyPr>
          <a:lstStyle/>
          <a:p>
            <a:r>
              <a:rPr lang="en-US" dirty="0"/>
              <a:t>Dealing with Missing values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81068-4986-447C-9D76-2203FB513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223889"/>
            <a:ext cx="9601200" cy="4643511"/>
          </a:xfrm>
        </p:spPr>
        <p:txBody>
          <a:bodyPr/>
          <a:lstStyle/>
          <a:p>
            <a:r>
              <a:rPr lang="en-US" dirty="0"/>
              <a:t>Percentage of missing data 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425202D-FAC0-4BBF-BB56-13BDBBB07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252" y="1686877"/>
            <a:ext cx="6091311" cy="405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4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66A8-CCDE-49B9-93BA-7823F356D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8766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328DE-1655-4E28-BC1D-526CB0CBD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364566"/>
            <a:ext cx="9601200" cy="450283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8EC66845-B9CB-41FA-A583-9143C9054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64567"/>
            <a:ext cx="9830972" cy="480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4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E55B5-E699-4086-8842-E1B477EC1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09954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exploration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44668-FF65-408D-B7CC-C5A233D31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786597"/>
            <a:ext cx="9601200" cy="4080803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BAFF2E5-9F7D-4E34-87A3-3C9FC5297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315134"/>
              </p:ext>
            </p:extLst>
          </p:nvPr>
        </p:nvGraphicFramePr>
        <p:xfrm>
          <a:off x="1371600" y="1803465"/>
          <a:ext cx="3088640" cy="1887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320">
                  <a:extLst>
                    <a:ext uri="{9D8B030D-6E8A-4147-A177-3AD203B41FA5}">
                      <a16:colId xmlns:a16="http://schemas.microsoft.com/office/drawing/2014/main" val="187154912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1822761615"/>
                    </a:ext>
                  </a:extLst>
                </a:gridCol>
              </a:tblGrid>
              <a:tr h="456500">
                <a:tc>
                  <a:txBody>
                    <a:bodyPr/>
                    <a:lstStyle/>
                    <a:p>
                      <a:r>
                        <a:rPr lang="en-US" dirty="0"/>
                        <a:t>Histological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Overall Survival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048892"/>
                  </a:ext>
                </a:extLst>
              </a:tr>
              <a:tr h="4565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586.20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20582"/>
                  </a:ext>
                </a:extLst>
              </a:tr>
              <a:tr h="4565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1069.70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864907"/>
                  </a:ext>
                </a:extLst>
              </a:tr>
              <a:tr h="4565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509.88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46106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A98D246-2F9A-4F96-BDE3-011A54974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176063"/>
              </p:ext>
            </p:extLst>
          </p:nvPr>
        </p:nvGraphicFramePr>
        <p:xfrm>
          <a:off x="4460240" y="1786597"/>
          <a:ext cx="3088640" cy="1904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320">
                  <a:extLst>
                    <a:ext uri="{9D8B030D-6E8A-4147-A177-3AD203B41FA5}">
                      <a16:colId xmlns:a16="http://schemas.microsoft.com/office/drawing/2014/main" val="1057061576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221245237"/>
                    </a:ext>
                  </a:extLst>
                </a:gridCol>
              </a:tblGrid>
              <a:tr h="634843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Overall survival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233337"/>
                  </a:ext>
                </a:extLst>
              </a:tr>
              <a:tr h="63484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557.392857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809650"/>
                  </a:ext>
                </a:extLst>
              </a:tr>
              <a:tr h="63484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517.332237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178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864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B405-C7F7-4C90-945E-61A637B0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6902"/>
          </a:xfrm>
        </p:spPr>
        <p:txBody>
          <a:bodyPr/>
          <a:lstStyle/>
          <a:p>
            <a:r>
              <a:rPr lang="en-US" dirty="0"/>
              <a:t>Exploring categorical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15E04-D825-4976-A51F-7853F6677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252025"/>
            <a:ext cx="9601200" cy="4615375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3AD1597A-AAD2-4028-80FC-2C8562059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52024"/>
            <a:ext cx="4571428" cy="4615375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A3A1F617-69BB-4407-8C15-748E52C16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52024"/>
            <a:ext cx="4876800" cy="463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0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782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dirty="0"/>
              <a:t>Objective and Challenges</a:t>
            </a:r>
            <a:br>
              <a:rPr lang="en-US" dirty="0"/>
            </a:br>
            <a:endParaRPr dirty="0"/>
          </a:p>
        </p:txBody>
      </p:sp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>
            <a:off x="1371600" y="1697372"/>
            <a:ext cx="9601200" cy="4474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dirty="0"/>
              <a:t>Collect gene expression data and clinical data from The cancer genome atlas portal.</a:t>
            </a: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dirty="0"/>
              <a:t>Use these data to predict overall survival times of glioblastoma patients.</a:t>
            </a:r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dirty="0"/>
              <a:t>Challenges:</a:t>
            </a: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dirty="0"/>
              <a:t>Gene expression data has very high dimension (4570 dimensional, 595 samples). Can we reduce features so that they can preserve the most important gene information ?</a:t>
            </a:r>
            <a:endParaRPr dirty="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dirty="0"/>
              <a:t>Selection of features that are the important predictor of overall survival as well as discarding insignificant features </a:t>
            </a: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dirty="0"/>
              <a:t>Select a prediction model and an evaluation metric.</a:t>
            </a: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dirty="0"/>
              <a:t>How can we improve accuracy of the predictions ?</a:t>
            </a:r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dirty="0"/>
              <a:t> </a:t>
            </a:r>
            <a:endParaRPr dirty="0"/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D950F-F9B2-45AA-B121-F11F1DDFC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94360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76708-5997-4D9B-BCC6-5AA9993D5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7532" y="1139482"/>
            <a:ext cx="9601200" cy="4699782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389E248-81A8-4467-BB20-5573BF959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39482"/>
            <a:ext cx="4571428" cy="4695978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BDDF61D-85AA-469A-B052-779D45E77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372" y="1143286"/>
            <a:ext cx="4571428" cy="469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71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FDA8-0679-4A34-9C72-271379B79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6563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Explore Numerical Features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63D77-1FAF-4B40-AA3E-643945EB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95754"/>
            <a:ext cx="9601200" cy="4671646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54EE6692-912B-499A-85B9-79BC65F30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95754"/>
            <a:ext cx="10180303" cy="467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05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1395C-6DEE-4F5E-ADBB-8AA3759CD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08428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Continued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82B78-E887-4855-87ED-89787EF6C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05243"/>
            <a:ext cx="9601200" cy="436215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633DC91-65A7-49E2-8871-1EEA02C34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546" y="1600428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03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54B8-95EE-4969-9B7C-AD31BEC40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66225"/>
          </a:xfrm>
        </p:spPr>
        <p:txBody>
          <a:bodyPr>
            <a:normAutofit fontScale="90000"/>
          </a:bodyPr>
          <a:lstStyle/>
          <a:p>
            <a:r>
              <a:rPr lang="en-US" dirty="0"/>
              <a:t>Checking outliers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ED540-F328-4DE0-BB41-3D0E977CE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252025"/>
            <a:ext cx="9601200" cy="4615375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021D5420-3903-4898-A860-ED4EAD882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52025"/>
            <a:ext cx="4724400" cy="3854547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88754A43-D76F-4E7C-9B45-82884F127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52025"/>
            <a:ext cx="5064026" cy="385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08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522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en-US" dirty="0"/>
              <a:t>Final Models (clinical +gene features)</a:t>
            </a:r>
            <a:br>
              <a:rPr lang="en-US" dirty="0"/>
            </a:br>
            <a:endParaRPr dirty="0"/>
          </a:p>
        </p:txBody>
      </p:sp>
      <p:sp>
        <p:nvSpPr>
          <p:cNvPr id="176" name="Google Shape;176;p25"/>
          <p:cNvSpPr txBox="1">
            <a:spLocks noGrp="1"/>
          </p:cNvSpPr>
          <p:nvPr>
            <p:ph type="body" idx="1"/>
          </p:nvPr>
        </p:nvSpPr>
        <p:spPr>
          <a:xfrm>
            <a:off x="1371600" y="1266738"/>
            <a:ext cx="9601200" cy="4600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257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</p:txBody>
      </p:sp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4AAA5092-F07B-4C1E-B6B0-1E04D2A51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208015"/>
            <a:ext cx="9601200" cy="460066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F3A0-825B-454F-9F1D-3C7D71338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2834"/>
          </a:xfrm>
        </p:spPr>
        <p:txBody>
          <a:bodyPr/>
          <a:lstStyle/>
          <a:p>
            <a:r>
              <a:rPr lang="en-US" dirty="0"/>
              <a:t>Final Model (reduced features)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DBAE1-3FC4-4976-8154-268F90C18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280160"/>
            <a:ext cx="9601200" cy="4587240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 descr="Table, calendar&#10;&#10;Description automatically generated">
            <a:extLst>
              <a:ext uri="{FF2B5EF4-FFF2-40B4-BE49-F238E27FC236}">
                <a16:creationId xmlns:a16="http://schemas.microsoft.com/office/drawing/2014/main" id="{2D7CFD2C-30BA-47FD-9413-9E3BEC0FA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81686"/>
            <a:ext cx="8335108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54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815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Accelerated Failure Time Model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1371600" y="1457232"/>
            <a:ext cx="9601200" cy="545703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633" t="-122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dirty="0"/>
              <a:t> 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64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en-US"/>
              <a:t>Evaluating predictions</a:t>
            </a: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body" idx="1"/>
          </p:nvPr>
        </p:nvSpPr>
        <p:spPr>
          <a:xfrm>
            <a:off x="1371600" y="1258349"/>
            <a:ext cx="9601200" cy="50861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570" t="-105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6BC9-704F-4233-B729-8AE57F26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8766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5037A-3B8F-4295-9D6A-024456675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364566"/>
            <a:ext cx="9601200" cy="4502834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F2BB94-3B31-4F5B-8E36-DD17F0B99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58711"/>
              </p:ext>
            </p:extLst>
          </p:nvPr>
        </p:nvGraphicFramePr>
        <p:xfrm>
          <a:off x="1371600" y="1364566"/>
          <a:ext cx="9699673" cy="461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798">
                  <a:extLst>
                    <a:ext uri="{9D8B030D-6E8A-4147-A177-3AD203B41FA5}">
                      <a16:colId xmlns:a16="http://schemas.microsoft.com/office/drawing/2014/main" val="3070006942"/>
                    </a:ext>
                  </a:extLst>
                </a:gridCol>
                <a:gridCol w="1463798">
                  <a:extLst>
                    <a:ext uri="{9D8B030D-6E8A-4147-A177-3AD203B41FA5}">
                      <a16:colId xmlns:a16="http://schemas.microsoft.com/office/drawing/2014/main" val="4133585183"/>
                    </a:ext>
                  </a:extLst>
                </a:gridCol>
                <a:gridCol w="1463798">
                  <a:extLst>
                    <a:ext uri="{9D8B030D-6E8A-4147-A177-3AD203B41FA5}">
                      <a16:colId xmlns:a16="http://schemas.microsoft.com/office/drawing/2014/main" val="2897514852"/>
                    </a:ext>
                  </a:extLst>
                </a:gridCol>
                <a:gridCol w="1463798">
                  <a:extLst>
                    <a:ext uri="{9D8B030D-6E8A-4147-A177-3AD203B41FA5}">
                      <a16:colId xmlns:a16="http://schemas.microsoft.com/office/drawing/2014/main" val="525724310"/>
                    </a:ext>
                  </a:extLst>
                </a:gridCol>
                <a:gridCol w="1463798">
                  <a:extLst>
                    <a:ext uri="{9D8B030D-6E8A-4147-A177-3AD203B41FA5}">
                      <a16:colId xmlns:a16="http://schemas.microsoft.com/office/drawing/2014/main" val="3744781884"/>
                    </a:ext>
                  </a:extLst>
                </a:gridCol>
                <a:gridCol w="2380683">
                  <a:extLst>
                    <a:ext uri="{9D8B030D-6E8A-4147-A177-3AD203B41FA5}">
                      <a16:colId xmlns:a16="http://schemas.microsoft.com/office/drawing/2014/main" val="339021400"/>
                    </a:ext>
                  </a:extLst>
                </a:gridCol>
              </a:tblGrid>
              <a:tr h="1153551">
                <a:tc>
                  <a:txBody>
                    <a:bodyPr/>
                    <a:lstStyle/>
                    <a:p>
                      <a:r>
                        <a:rPr lang="en-US" dirty="0"/>
                        <a:t>Autoencoder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C index of model with all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Test C index of model with reduced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Latency of model with all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Latency of model with reduced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30840"/>
                  </a:ext>
                </a:extLst>
              </a:tr>
              <a:tr h="1153551">
                <a:tc>
                  <a:txBody>
                    <a:bodyPr/>
                    <a:lstStyle/>
                    <a:p>
                      <a:r>
                        <a:rPr lang="en-US" dirty="0"/>
                        <a:t>Standard Autoencoder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Hidden layer of 2000, 1000, 500 dimension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Output layer size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661235"/>
                  </a:ext>
                </a:extLst>
              </a:tr>
              <a:tr h="1153551">
                <a:tc>
                  <a:txBody>
                    <a:bodyPr/>
                    <a:lstStyle/>
                    <a:p>
                      <a:r>
                        <a:rPr lang="en-US" dirty="0"/>
                        <a:t>Denoising Autoencoder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Noise amount=0.25, Hidden layer of 2000, 1000, 500 dimension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Output layer size 5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220102"/>
                  </a:ext>
                </a:extLst>
              </a:tr>
              <a:tr h="1153551">
                <a:tc>
                  <a:txBody>
                    <a:bodyPr/>
                    <a:lstStyle/>
                    <a:p>
                      <a:r>
                        <a:rPr lang="en-US" dirty="0"/>
                        <a:t>Variational Autoencoder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Hidden layer of 100 dimension.</a:t>
                      </a:r>
                    </a:p>
                    <a:p>
                      <a:r>
                        <a:rPr lang="en-US" dirty="0"/>
                        <a:t>Prior distribution of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235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803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F191-BB4D-44BA-8622-B6CEA473C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5037"/>
          </a:xfrm>
        </p:spPr>
        <p:txBody>
          <a:bodyPr/>
          <a:lstStyle/>
          <a:p>
            <a:r>
              <a:rPr lang="en-US" dirty="0"/>
              <a:t>Further improvements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DB1EB-8577-4FFE-8AC2-5D8B5E18F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280160"/>
            <a:ext cx="9601200" cy="4587240"/>
          </a:xfrm>
        </p:spPr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Gridsearch</a:t>
            </a:r>
            <a:r>
              <a:rPr lang="en-US" dirty="0"/>
              <a:t> to find out best combinations of hidden layer size activation functions, learning rate.</a:t>
            </a:r>
          </a:p>
          <a:p>
            <a:r>
              <a:rPr lang="en-US" dirty="0"/>
              <a:t>Use different distributions of error functions in  AFT model and analyze impact.</a:t>
            </a:r>
          </a:p>
          <a:p>
            <a:r>
              <a:rPr lang="en-US" dirty="0"/>
              <a:t>Use different evaluation metric.</a:t>
            </a:r>
          </a:p>
          <a:p>
            <a:r>
              <a:rPr lang="en-US" dirty="0"/>
              <a:t>Add more features to the final dataset (possibly using a large output from the autoencoder)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9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143000" y="533402"/>
            <a:ext cx="9906000" cy="593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dirty="0"/>
              <a:t>Problem Statement</a:t>
            </a:r>
            <a:endParaRPr dirty="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dirty="0"/>
              <a:t>Data collection</a:t>
            </a: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dirty="0"/>
              <a:t>Application of Autoencoder in feature reduction</a:t>
            </a:r>
            <a:endParaRPr dirty="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dirty="0"/>
              <a:t>Exploratory Data Analysis</a:t>
            </a:r>
            <a:endParaRPr dirty="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dirty="0"/>
              <a:t>Choose prediction model and evaluation metric</a:t>
            </a:r>
            <a:endParaRPr dirty="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dirty="0"/>
              <a:t>Final model creation</a:t>
            </a:r>
            <a:endParaRPr dirty="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dirty="0"/>
              <a:t>Results </a:t>
            </a:r>
            <a:endParaRPr dirty="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dirty="0"/>
              <a:t>Further improvements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98651-9604-492C-B235-D181A4A2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94360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DD8A5-62F1-4A97-86F7-E99CD88AC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280160"/>
            <a:ext cx="9601200" cy="45872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68B30A95-A766-477F-9963-4C2301344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80160"/>
            <a:ext cx="9601201" cy="508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291E8-385F-40BF-98EA-9C58C1431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94360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description (clinical features)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98500-13DA-4AEF-AE78-6CF5EB724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280160"/>
            <a:ext cx="9601200" cy="45872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BD4AD6A3-C3BA-4E73-AED1-857BAC890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80160"/>
            <a:ext cx="10234612" cy="525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96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1143000" y="533401"/>
            <a:ext cx="9906000" cy="778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en-US"/>
              <a:t>Problems of high dimensional data in survival prediction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8FA84C-5900-48DF-BB1B-2CDF100622FA}"/>
                  </a:ext>
                </a:extLst>
              </p:cNvPr>
              <p:cNvSpPr txBox="1"/>
              <p:nvPr/>
            </p:nvSpPr>
            <p:spPr>
              <a:xfrm>
                <a:off x="1477109" y="2011679"/>
                <a:ext cx="8299938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Libre Franklin" panose="020B0604020202020204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>
                    <a:latin typeface="Libre Franklin" panose="020B0604020202020204" charset="0"/>
                  </a:rPr>
                  <a:t> the covariance matrix of the least-squares regression is singular.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Libre Franklin" panose="020B0604020202020204" charset="0"/>
                  </a:rPr>
                  <a:t>Overfitting is a major concern.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Libre Franklin" panose="020B0604020202020204" charset="0"/>
                  </a:rPr>
                  <a:t>Model is complex.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Libre Franklin" panose="020B0604020202020204" charset="0"/>
                </a:endParaRPr>
              </a:p>
              <a:p>
                <a:r>
                  <a:rPr lang="en-US" sz="2000" dirty="0">
                    <a:latin typeface="Libre Franklin" panose="020B0604020202020204" charset="0"/>
                  </a:rPr>
                  <a:t>Advantages of having a simpler model: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Libre Franklin" panose="020B0604020202020204" charset="0"/>
                  </a:rPr>
                  <a:t>Much cheaper and easier to measure 30 gene expression instead of measuring 30000 gene expressions for each patients.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8FA84C-5900-48DF-BB1B-2CDF10062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109" y="2011679"/>
                <a:ext cx="8299938" cy="2554545"/>
              </a:xfrm>
              <a:prstGeom prst="rect">
                <a:avLst/>
              </a:prstGeom>
              <a:blipFill>
                <a:blip r:embed="rId3"/>
                <a:stretch>
                  <a:fillRect l="-734" t="-1193" b="-3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1371600" y="525117"/>
            <a:ext cx="9601200" cy="930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en-US"/>
              <a:t>Existing dimension Reduction Techniques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1371600" y="1589648"/>
            <a:ext cx="9601200" cy="4277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dirty="0"/>
              <a:t>PCA: Use eigenvectors of the covariance matrix of the data and sort the eigenvectors according to their corresponding eigenvalue. </a:t>
            </a:r>
            <a:endParaRPr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F302DDB8-9A30-4193-BE34-AA6216C60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497" y="2395537"/>
            <a:ext cx="5072015" cy="23874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79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en-US" sz="4000"/>
              <a:t>Autoencoder for dimensionality reduction</a:t>
            </a:r>
            <a:br>
              <a:rPr lang="en-US" sz="4000"/>
            </a:br>
            <a:endParaRPr sz="4000"/>
          </a:p>
        </p:txBody>
      </p:sp>
      <p:pic>
        <p:nvPicPr>
          <p:cNvPr id="119" name="Google Shape;119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242140"/>
            <a:ext cx="7889388" cy="286007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1371600" y="4295163"/>
            <a:ext cx="8183461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Autoencoder has following parts: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Encoder: Encodes the input to a reduced dimension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Decoder: Reconstructs the hidden dimension to the original input dimension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Loss Function: Measures how close the reconstruction is compared to the original input. Usually, we use MSE for loss function: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80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dirty="0"/>
              <a:t>Different types of Autoencoder</a:t>
            </a:r>
            <a:endParaRPr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1371600" y="1330882"/>
            <a:ext cx="9601200" cy="48131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633" t="-1214" r="-114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dirty="0"/>
              <a:t> </a:t>
            </a:r>
            <a:endParaRPr dirty="0"/>
          </a:p>
        </p:txBody>
      </p:sp>
      <p:pic>
        <p:nvPicPr>
          <p:cNvPr id="127" name="Google Shape;12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6374" y="4379225"/>
            <a:ext cx="10322524" cy="2494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4327</TotalTime>
  <Words>610</Words>
  <Application>Microsoft Office PowerPoint</Application>
  <PresentationFormat>Widescreen</PresentationFormat>
  <Paragraphs>122</Paragraphs>
  <Slides>29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Cambria Math</vt:lpstr>
      <vt:lpstr>charter</vt:lpstr>
      <vt:lpstr>Libre Franklin</vt:lpstr>
      <vt:lpstr>Crop</vt:lpstr>
      <vt:lpstr>PREDICTING SURVIVAL TIMES USING AUTOENCODER AND AFT MODEL</vt:lpstr>
      <vt:lpstr>Objective and Challenges </vt:lpstr>
      <vt:lpstr>Overview</vt:lpstr>
      <vt:lpstr>Dataset description</vt:lpstr>
      <vt:lpstr>Dataset description (clinical features)  )</vt:lpstr>
      <vt:lpstr>Problems of high dimensional data in survival prediction</vt:lpstr>
      <vt:lpstr>Existing dimension Reduction Techniques</vt:lpstr>
      <vt:lpstr>Autoencoder for dimensionality reduction </vt:lpstr>
      <vt:lpstr>Different types of Autoencoder</vt:lpstr>
      <vt:lpstr>Diagram</vt:lpstr>
      <vt:lpstr>Variational Autoencoder continued</vt:lpstr>
      <vt:lpstr>Assumptions in VAE</vt:lpstr>
      <vt:lpstr>KL divergence</vt:lpstr>
      <vt:lpstr>Training results from Autoencoder</vt:lpstr>
      <vt:lpstr>Exploratory data analysis </vt:lpstr>
      <vt:lpstr>Dealing with Missing values </vt:lpstr>
      <vt:lpstr>Continued</vt:lpstr>
      <vt:lpstr>Feature exploration </vt:lpstr>
      <vt:lpstr>Exploring categorical features</vt:lpstr>
      <vt:lpstr>Continued</vt:lpstr>
      <vt:lpstr>Explore Numerical Features </vt:lpstr>
      <vt:lpstr>Continued </vt:lpstr>
      <vt:lpstr>Checking outliers </vt:lpstr>
      <vt:lpstr>Final Models (clinical +gene features) </vt:lpstr>
      <vt:lpstr>Final Model (reduced features)</vt:lpstr>
      <vt:lpstr>Accelerated Failure Time Model</vt:lpstr>
      <vt:lpstr>Evaluating predictions</vt:lpstr>
      <vt:lpstr>Results</vt:lpstr>
      <vt:lpstr>Further improvements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SURVIVAL TIMES USING AUTOENCODER AND AFT MODEL</dc:title>
  <cp:lastModifiedBy>Hasina Yasmin</cp:lastModifiedBy>
  <cp:revision>56</cp:revision>
  <dcterms:modified xsi:type="dcterms:W3CDTF">2021-06-03T20:36:13Z</dcterms:modified>
</cp:coreProperties>
</file>