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6" r:id="rId6"/>
    <p:sldId id="307" r:id="rId7"/>
    <p:sldId id="308" r:id="rId8"/>
    <p:sldId id="310" r:id="rId9"/>
    <p:sldId id="313" r:id="rId10"/>
    <p:sldId id="311" r:id="rId11"/>
    <p:sldId id="315" r:id="rId12"/>
    <p:sldId id="314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75C4F-0408-9E9E-C04B-A428AA2ADD8C}" v="17" dt="2025-05-01T04:06:02.254"/>
    <p1510:client id="{3FC5625F-8217-C193-F8D9-1A4577532F0F}" v="73" dt="2025-05-01T16:00:40.692"/>
    <p1510:client id="{4962CBF3-187B-B2C2-11BF-FC8342A8A76C}" v="340" dt="2025-05-01T15:53:22.370"/>
    <p1510:client id="{8E670B75-CAAF-3A74-A8C7-A50E1E553B8C}" v="14" dt="2025-05-01T15:28:56.779"/>
    <p1510:client id="{9085B686-DC02-0D14-42F0-96663732CAC8}" v="15" dt="2025-05-01T16:49:30.597"/>
    <p1510:client id="{A4F3DF65-DFF2-64BE-3515-3BFAA62DBE24}" v="330" dt="2025-05-01T15:48:35.716"/>
    <p1510:client id="{A6C68714-997D-2520-0106-51FF5CF6F8B7}" v="32" dt="2025-05-01T15:26:03.121"/>
    <p1510:client id="{C2A500D3-AB6E-C46D-7FEF-89084900ECA3}" v="59" dt="2025-05-01T00:56:39.203"/>
    <p1510:client id="{EC0520AC-2FF2-6B9E-2E25-1481600912B3}" v="192" dt="2025-05-01T00:50:40.168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5/1/2025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err="1"/>
              <a:t>Salamun</a:t>
            </a:r>
            <a:r>
              <a:rPr lang="en-US"/>
              <a:t> Nuhin &amp; Tian-Hao </a:t>
            </a:r>
            <a:r>
              <a:rPr lang="en-US" err="1"/>
              <a:t>zhang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6500"/>
              <a:t>Matching Algorithm:</a:t>
            </a:r>
          </a:p>
          <a:p>
            <a:r>
              <a:rPr lang="en-US" sz="6500"/>
              <a:t>Alon-Itai-Babai &amp; Greedy Bipartite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gnifying glass and question mark">
            <a:extLst>
              <a:ext uri="{FF2B5EF4-FFF2-40B4-BE49-F238E27FC236}">
                <a16:creationId xmlns:a16="http://schemas.microsoft.com/office/drawing/2014/main" id="{B2FB0921-B1D3-D076-7ECC-5230300F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57" r="23651"/>
          <a:stretch/>
        </p:blipFill>
        <p:spPr>
          <a:xfrm>
            <a:off x="6092952" y="10"/>
            <a:ext cx="6099048" cy="687627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8057C-5060-7100-B416-D662A96B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570218A-6C57-BC9C-5F96-D98475BA5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7D655F2-409D-BB96-176F-275D4BB3F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27CEAE9-EF22-936E-52CD-A49AF70AF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282E71C-C558-E506-AB83-1F1124019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/>
              <a:t>Brief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/>
              <a:t>Alon-Itai-Babai</a:t>
            </a:r>
          </a:p>
          <a:p>
            <a:pPr marL="347345" indent="-347345"/>
            <a:r>
              <a:rPr lang="en-US"/>
              <a:t>Greedy Bipartite</a:t>
            </a:r>
          </a:p>
          <a:p>
            <a:pPr marL="347345" indent="-347345"/>
            <a:endParaRPr lang="en-US"/>
          </a:p>
          <a:p>
            <a:pPr marL="0" indent="0">
              <a:buNone/>
            </a:pPr>
            <a:endParaRPr lang="en-US"/>
          </a:p>
          <a:p>
            <a:pPr marL="347345" indent="-34734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0D3495-4C50-5C30-6BBF-9F146329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35" y="2027514"/>
            <a:ext cx="6099048" cy="283605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F36F11-A50A-4347-9430-9522EAF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>
            <a:norm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BB44E2-B519-A1AC-760D-519582BBC2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7125305-32C5-A6E6-A388-269A36D2E1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ED8E2D5-2597-C9F5-253A-E85FE3B5E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95E887C-9A50-268F-F8B4-7ABA9947D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0E93-C6B0-0C8B-16D2-354982229D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99673" y="1203279"/>
            <a:ext cx="6472473" cy="448056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6AD10-5225-E24B-6E88-56453ED7730F}"/>
              </a:ext>
            </a:extLst>
          </p:cNvPr>
          <p:cNvSpPr txBox="1"/>
          <p:nvPr/>
        </p:nvSpPr>
        <p:spPr>
          <a:xfrm>
            <a:off x="384884" y="420966"/>
            <a:ext cx="52087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Aptos Light"/>
                <a:ea typeface="Calibri"/>
                <a:cs typeface="Calibri"/>
              </a:rPr>
              <a:t>Greedy Bipartite Algorithm</a:t>
            </a:r>
          </a:p>
        </p:txBody>
      </p:sp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24CBF1-3449-268F-5488-4049A350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/>
              <a:t>How the Matching looks like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1DEF0EA-87A2-EF3E-3BBE-03476748E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BA61-BBAA-C43B-1CB0-A170F6B9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08" y="1395663"/>
            <a:ext cx="5394511" cy="46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D7F4-FA95-2188-C4CF-2A3BB20A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F84E43-D4D3-29EB-578C-87793502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>
            <a:norm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8EDD0-4CEB-0AD5-8344-46D148347C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1D3F0EB-D227-7E88-C655-E3C8FED4E7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55F1F7-0FFB-8959-A529-9200265A5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827A4A7-40D8-B2C7-F029-6A3524645E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5811-8BC1-6AB0-D55F-4C482CFA7E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99673" y="1203279"/>
            <a:ext cx="6472473" cy="448056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F8216-1D0A-F6B1-14B9-0F4D96CCFCE4}"/>
              </a:ext>
            </a:extLst>
          </p:cNvPr>
          <p:cNvSpPr txBox="1"/>
          <p:nvPr/>
        </p:nvSpPr>
        <p:spPr>
          <a:xfrm>
            <a:off x="384884" y="420966"/>
            <a:ext cx="5208773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Aptos Light"/>
                <a:ea typeface="Calibri"/>
                <a:cs typeface="Calibri"/>
              </a:rPr>
              <a:t>Alon-Itai-Babai</a:t>
            </a:r>
          </a:p>
          <a:p>
            <a:pPr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Aptos Light"/>
                <a:ea typeface="Calibri"/>
                <a:cs typeface="Calibri"/>
              </a:rPr>
              <a:t>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94FA5E-06A3-364C-CBE9-5FEFB13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15" y="3548486"/>
            <a:ext cx="4907883" cy="2135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ED63D-0631-60F8-8548-CF75691C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62" y="1239124"/>
            <a:ext cx="4935957" cy="2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A08C-DA1F-7133-9944-8705AF68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9352787-98B0-3884-B587-3DAE2E8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/>
              <a:t>How the Matching looks like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CE022AB-E204-68FB-213C-F0614070C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46CD1-2E73-54B6-98E1-2416CB2B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6" y="1398233"/>
            <a:ext cx="5048964" cy="4083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B6FF6-BBD1-5349-FD01-75765E8E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625" y="1398233"/>
            <a:ext cx="4837684" cy="40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A3ED-1D8D-3850-4F8A-B6FE0025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9D6B450-6406-7666-A760-C26A8716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 kern="1200" cap="all" spc="300" baseline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3F70-DF2E-C52C-48A4-6D8315BB0A7E}"/>
              </a:ext>
            </a:extLst>
          </p:cNvPr>
          <p:cNvSpPr txBox="1"/>
          <p:nvPr/>
        </p:nvSpPr>
        <p:spPr>
          <a:xfrm>
            <a:off x="841248" y="1536827"/>
            <a:ext cx="2862072" cy="4479925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Biggest one: 2x4 N2 for  master and worker nodes</a:t>
            </a:r>
          </a:p>
          <a:p>
            <a:pPr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Other ones: 2x4 N1 for both master and workers on GCP</a:t>
            </a:r>
          </a:p>
          <a:p>
            <a:pPr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Smallest ones : Ran locally</a:t>
            </a:r>
          </a:p>
          <a:p>
            <a:pPr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</a:pPr>
            <a:b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8DABF-14EC-2A3F-2ADC-6F50FF4C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96" y="1537154"/>
            <a:ext cx="8051813" cy="3237741"/>
          </a:xfrm>
          <a:prstGeom prst="rect">
            <a:avLst/>
          </a:prstGeom>
          <a:noFill/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524F73F-4653-03F0-4D16-1602348A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lIns="0" tIns="0" rIns="0" bIns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585F-E573-97A4-8843-41796B2E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4BC7-E347-9967-74ED-F008A408DF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/>
              <a:t>Bipartite greedy algorithm faster</a:t>
            </a:r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r>
              <a:rPr lang="en-US"/>
              <a:t>Not as dynamic</a:t>
            </a:r>
          </a:p>
          <a:p>
            <a:pPr marL="347345" indent="-347345"/>
            <a:r>
              <a:rPr lang="en-US"/>
              <a:t>Alon-Itai-Babai more powerful &amp; dynamic</a:t>
            </a:r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r>
              <a:rPr lang="en-US"/>
              <a:t>Works on any graph even if cyclical, sparse or irregular</a:t>
            </a:r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r>
              <a:rPr lang="en-US"/>
              <a:t>Randomization + local degree info -&gt; robust structure and adaptable</a:t>
            </a:r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404040"/>
                </a:solidFill>
              </a:rPr>
              <a:t>Higher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5C4C3-1E40-CB77-108A-AE18BF266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C28-EFAD-6687-B1C5-DE6011FF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>
            <a:normAutofit/>
          </a:bodyPr>
          <a:lstStyle/>
          <a:p>
            <a:r>
              <a:rPr lang="en-US" err="1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ADCE-B4AD-2D24-8B42-AF40DE7DE3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vert="horz" lIns="0" tIns="0" rIns="0" bIns="0" rtlCol="0">
            <a:normAutofit/>
          </a:bodyPr>
          <a:lstStyle/>
          <a:p>
            <a:pPr marL="347345" indent="-347345"/>
            <a:r>
              <a:rPr lang="en-US"/>
              <a:t>Heap pressure for Bipartite Greedy Algorithm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Collects all edges for partitioning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Inefficient garbage collection -&gt; frequent pauses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Spark failures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Bad caching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Unbalanced partitions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/>
              <a:t>Limited number of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C99B-7A8F-C78E-04B5-1BFCD941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72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6EB691-4DD5-4558-B7D1-3EA8CC81E28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Salamun Nuhin &amp; Tian-Hao zhang </vt:lpstr>
      <vt:lpstr>Brief overview</vt:lpstr>
      <vt:lpstr> </vt:lpstr>
      <vt:lpstr>How the Matching looks like</vt:lpstr>
      <vt:lpstr> </vt:lpstr>
      <vt:lpstr>How the Matching looks like</vt:lpstr>
      <vt:lpstr>results</vt:lpstr>
      <vt:lpstr>Parallelization and Scalability</vt:lpstr>
      <vt:lpstr>DrawBacks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2025-04-29T16:13:35Z</dcterms:created>
  <dcterms:modified xsi:type="dcterms:W3CDTF">2025-05-01T18:37:36Z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