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24" r:id="rId3"/>
    <p:sldId id="325" r:id="rId4"/>
    <p:sldId id="326" r:id="rId5"/>
    <p:sldId id="327" r:id="rId6"/>
    <p:sldId id="328" r:id="rId7"/>
    <p:sldId id="316" r:id="rId8"/>
    <p:sldId id="317" r:id="rId9"/>
    <p:sldId id="321" r:id="rId10"/>
    <p:sldId id="322" r:id="rId11"/>
    <p:sldId id="320" r:id="rId12"/>
    <p:sldId id="258" r:id="rId13"/>
    <p:sldId id="306" r:id="rId14"/>
    <p:sldId id="307" r:id="rId15"/>
    <p:sldId id="308" r:id="rId16"/>
    <p:sldId id="309" r:id="rId17"/>
    <p:sldId id="311" r:id="rId18"/>
    <p:sldId id="312" r:id="rId19"/>
    <p:sldId id="313" r:id="rId20"/>
    <p:sldId id="314" r:id="rId21"/>
    <p:sldId id="315" r:id="rId22"/>
    <p:sldId id="323" r:id="rId2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D000"/>
    <a:srgbClr val="7FD000"/>
    <a:srgbClr val="008000"/>
    <a:srgbClr val="56E23B"/>
    <a:srgbClr val="22FF08"/>
    <a:srgbClr val="ADD758"/>
    <a:srgbClr val="CCFF66"/>
    <a:srgbClr val="64E245"/>
    <a:srgbClr val="2CC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01664-2FFA-4BB0-8DF1-977350D51492}" type="datetimeFigureOut">
              <a:rPr lang="it-IT"/>
              <a:t>25/09/2017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13D55-FBE3-434B-850F-99EBD4B5CF3F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9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13D55-FBE3-434B-850F-99EBD4B5CF3F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72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13D55-FBE3-434B-850F-99EBD4B5CF3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90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52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555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27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4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93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52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5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1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70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9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3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6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4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50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F84A-24EF-3645-B28A-CD7196506A1B}" type="datetimeFigureOut">
              <a:rPr lang="it-IT" smtClean="0"/>
              <a:t>25/09/2017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7851-9DE9-7D46-B2A2-7CCA44ADC3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611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407016"/>
            <a:ext cx="7772400" cy="1470025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4800" b="1" dirty="0">
                <a:solidFill>
                  <a:schemeClr val="bg1"/>
                </a:solidFill>
              </a:rPr>
              <a:t>UDP AFFIDABILE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2526802"/>
            <a:ext cx="7772400" cy="393202"/>
          </a:xfrm>
        </p:spPr>
        <p:txBody>
          <a:bodyPr>
            <a:normAutofit lnSpcReduction="10000"/>
          </a:bodyPr>
          <a:lstStyle/>
          <a:p>
            <a:r>
              <a:rPr lang="it-IT" sz="2000" i="1" dirty="0">
                <a:solidFill>
                  <a:schemeClr val="tx1"/>
                </a:solidFill>
                <a:latin typeface="Comic Sans MS"/>
                <a:cs typeface="Comic Sans MS"/>
              </a:rPr>
              <a:t>a cura di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85800" y="335436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Giuseppe Di Cosmo</a:t>
            </a:r>
          </a:p>
          <a:p>
            <a:pPr algn="ctr"/>
            <a:r>
              <a:rPr lang="it-IT" sz="2400" b="1" dirty="0"/>
              <a:t>Salvatore Nedia</a:t>
            </a:r>
          </a:p>
          <a:p>
            <a:pPr algn="ctr"/>
            <a:r>
              <a:rPr lang="it-IT" sz="2400" b="1" dirty="0"/>
              <a:t>Riccardo Chiaretti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5800" y="6038409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Comic Sans MS"/>
                <a:cs typeface="Comic Sans MS"/>
              </a:rPr>
              <a:t>Settembre 2017</a:t>
            </a:r>
          </a:p>
        </p:txBody>
      </p:sp>
    </p:spTree>
    <p:extLst>
      <p:ext uri="{BB962C8B-B14F-4D97-AF65-F5344CB8AC3E}">
        <p14:creationId xmlns:p14="http://schemas.microsoft.com/office/powerpoint/2010/main" val="3569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Comando PUT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it-IT" sz="26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>
                <a:solidFill>
                  <a:srgbClr val="78D000"/>
                </a:solidFill>
              </a:rPr>
              <a:t> </a:t>
            </a:r>
            <a:r>
              <a:rPr lang="it-IT" sz="2800" u="sng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PUT</a:t>
            </a:r>
            <a:r>
              <a:rPr lang="it-IT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Comando eseguito dal client per caricare un file sul server.</a:t>
            </a: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 </a:t>
            </a:r>
            <a:endParaRPr lang="it-IT" sz="2400" dirty="0"/>
          </a:p>
          <a:p>
            <a:pPr marL="0" indent="0">
              <a:buNone/>
            </a:pPr>
            <a:endParaRPr lang="it-IT" sz="2400" i="1" dirty="0"/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Necessaria una fase iniziale di </a:t>
            </a:r>
            <a:r>
              <a:rPr lang="it-IT" sz="2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handshake</a:t>
            </a:r>
            <a:r>
              <a:rPr lang="it-IT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tra client e server</a:t>
            </a:r>
          </a:p>
          <a:p>
            <a:pPr>
              <a:buFont typeface="Wingdings" charset="2"/>
              <a:buChar char="u"/>
            </a:pPr>
            <a:endParaRPr lang="it-IT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 termine della comunicazione→ invio di un messaggio di risposta con l'esito dell'operazione.</a:t>
            </a:r>
          </a:p>
          <a:p>
            <a:pPr marL="0" indent="0">
              <a:buNone/>
            </a:pPr>
            <a:endParaRPr lang="it-IT" sz="2400" dirty="0"/>
          </a:p>
        </p:txBody>
      </p:sp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57200" y="143640"/>
            <a:ext cx="8228159" cy="11505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it-IT" sz="3600" b="1" strike="noStrik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Comando PUT: implementazione</a:t>
            </a:r>
          </a:p>
        </p:txBody>
      </p:sp>
      <p:sp>
        <p:nvSpPr>
          <p:cNvPr id="137" name="Shape 137"/>
          <p:cNvSpPr/>
          <p:nvPr/>
        </p:nvSpPr>
        <p:spPr>
          <a:xfrm>
            <a:off x="2267844" y="1902052"/>
            <a:ext cx="4162774" cy="4180696"/>
          </a:xfrm>
          <a:prstGeom prst="rect">
            <a:avLst/>
          </a:prstGeom>
          <a:blipFill rotWithShape="1">
            <a:blip r:embed="rId3">
              <a:alphaModFix/>
            </a:blip>
            <a:tile tx="0" ty="0" sx="75000" sy="75000" flip="none" algn="tl"/>
          </a:blipFill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it-IT" sz="2800" b="0" strike="noStrike">
                <a:solidFill>
                  <a:srgbClr val="78D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it-IT" sz="2400" b="0" strike="noStrike">
                <a:solidFill>
                  <a:srgbClr val="78D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38" name="Shape 138"/>
          <p:cNvCxnSpPr/>
          <p:nvPr/>
        </p:nvCxnSpPr>
        <p:spPr>
          <a:xfrm rot="10800000" flipH="1">
            <a:off x="0" y="1269719"/>
            <a:ext cx="9144000" cy="12959"/>
          </a:xfrm>
          <a:prstGeom prst="straightConnector1">
            <a:avLst/>
          </a:prstGeom>
          <a:noFill/>
          <a:ln w="255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668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Richiesta comando di 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it-IT" sz="26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>
                <a:solidFill>
                  <a:srgbClr val="78D000"/>
                </a:solidFill>
              </a:rPr>
              <a:t> </a:t>
            </a:r>
            <a:r>
              <a:rPr lang="it-IT" sz="2400" dirty="0"/>
              <a:t>Dopo aver ricevuto dallo standard input il comando </a:t>
            </a:r>
            <a:r>
              <a:rPr lang="it-IT" sz="2400" dirty="0" err="1"/>
              <a:t>get</a:t>
            </a:r>
            <a:r>
              <a:rPr lang="it-IT" sz="2400" dirty="0"/>
              <a:t> il client invia un pacchetto di richiesta di contenente il nome del file che si vuole ottenere</a:t>
            </a:r>
          </a:p>
          <a:p>
            <a:pPr marL="0" indent="0">
              <a:buNone/>
            </a:pPr>
            <a:endParaRPr lang="it-IT" sz="2400" i="1" dirty="0"/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In particolare tale pacchetto ha impostati i flag di CMD a 1 e di CMD_MSG a 10 corrispondente appunto al comando </a:t>
            </a:r>
            <a:r>
              <a:rPr lang="it-IT" sz="2400" dirty="0" err="1"/>
              <a:t>get</a:t>
            </a:r>
            <a:endParaRPr lang="it-IT" sz="2400" dirty="0"/>
          </a:p>
          <a:p>
            <a:pPr marL="0" indent="0">
              <a:buNone/>
            </a:pPr>
            <a:endParaRPr lang="it-IT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mentre il nome del file da scaricare viene inserito all’interno del </a:t>
            </a:r>
            <a:r>
              <a:rPr lang="it-IT" sz="2400" dirty="0" err="1"/>
              <a:t>payload</a:t>
            </a:r>
            <a:endParaRPr lang="it-IT" sz="2400" dirty="0"/>
          </a:p>
        </p:txBody>
      </p:sp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4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comando 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it-IT" sz="26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>
                <a:solidFill>
                  <a:srgbClr val="78D000"/>
                </a:solidFill>
              </a:rPr>
              <a:t> </a:t>
            </a:r>
            <a:r>
              <a:rPr lang="it-IT" sz="2400" dirty="0"/>
              <a:t>A differenza del comando put in questo caso lo scambio viene effettuato dopo un </a:t>
            </a:r>
            <a:r>
              <a:rPr lang="it-IT" sz="2400" dirty="0" err="1"/>
              <a:t>handsake</a:t>
            </a:r>
            <a:r>
              <a:rPr lang="it-IT" sz="2400" dirty="0"/>
              <a:t> a tre vie </a:t>
            </a: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Questo perché il server mittente, cioè colui che conosce l’effettiva dimensione del file deve informare il ricevente, cioè il client, sulla dimensione delle risorse da allocare </a:t>
            </a: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Proprio per questo il server ricevuta la richiesta controlla se il file richiesto è presente nella cartella doc  e nel caso quest’ultimo sia presente invia un messaggio di </a:t>
            </a:r>
            <a:r>
              <a:rPr lang="it-IT" sz="2400" dirty="0" err="1"/>
              <a:t>ack</a:t>
            </a:r>
            <a:r>
              <a:rPr lang="it-IT" sz="2400" dirty="0"/>
              <a:t> al client impostando i flag di ACK a 1 e CMD_MSG a 10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1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comando GET: implementazione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5BE3004-687E-45B8-8A2B-35AD83F30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587" y="1719469"/>
            <a:ext cx="3842825" cy="4730750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284354EC-619A-4D00-9FB5-DE9456287237}"/>
              </a:ext>
            </a:extLst>
          </p:cNvPr>
          <p:cNvSpPr/>
          <p:nvPr/>
        </p:nvSpPr>
        <p:spPr>
          <a:xfrm>
            <a:off x="6162261" y="3528391"/>
            <a:ext cx="467139" cy="2584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6D23B18-F3F6-434B-8F7D-77F4F2506751}"/>
              </a:ext>
            </a:extLst>
          </p:cNvPr>
          <p:cNvSpPr txBox="1"/>
          <p:nvPr/>
        </p:nvSpPr>
        <p:spPr>
          <a:xfrm>
            <a:off x="6768548" y="3528391"/>
            <a:ext cx="1918252" cy="944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Ricerca del file e allocazione risorse</a:t>
            </a:r>
          </a:p>
          <a:p>
            <a:endParaRPr lang="it-IT" dirty="0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9B227787-140B-440E-9FEC-D567768FB42C}"/>
              </a:ext>
            </a:extLst>
          </p:cNvPr>
          <p:cNvSpPr/>
          <p:nvPr/>
        </p:nvSpPr>
        <p:spPr>
          <a:xfrm rot="10800000">
            <a:off x="2352413" y="3805417"/>
            <a:ext cx="371654" cy="3203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D01352-A0F9-40E9-B063-16A90045E472}"/>
              </a:ext>
            </a:extLst>
          </p:cNvPr>
          <p:cNvSpPr txBox="1"/>
          <p:nvPr/>
        </p:nvSpPr>
        <p:spPr>
          <a:xfrm>
            <a:off x="1000691" y="3855957"/>
            <a:ext cx="13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Allocazione risorse </a:t>
            </a: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2BD7700A-B8E9-4CCB-8CFD-1ACAE48304F1}"/>
              </a:ext>
            </a:extLst>
          </p:cNvPr>
          <p:cNvSpPr/>
          <p:nvPr/>
        </p:nvSpPr>
        <p:spPr>
          <a:xfrm>
            <a:off x="6162261" y="4644886"/>
            <a:ext cx="467139" cy="2584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EF9EDF7-C2BF-4CA0-93A4-FA20A6EA818A}"/>
              </a:ext>
            </a:extLst>
          </p:cNvPr>
          <p:cNvSpPr txBox="1"/>
          <p:nvPr/>
        </p:nvSpPr>
        <p:spPr>
          <a:xfrm>
            <a:off x="6768548" y="4718638"/>
            <a:ext cx="18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Inizio scambio file 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755FA41C-D15B-4410-A00C-070FAFEE09D5}"/>
              </a:ext>
            </a:extLst>
          </p:cNvPr>
          <p:cNvSpPr/>
          <p:nvPr/>
        </p:nvSpPr>
        <p:spPr>
          <a:xfrm rot="10800000">
            <a:off x="2352413" y="5697165"/>
            <a:ext cx="371654" cy="3203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E73F699-3475-4735-8548-8F9B7A07D256}"/>
              </a:ext>
            </a:extLst>
          </p:cNvPr>
          <p:cNvSpPr txBox="1"/>
          <p:nvPr/>
        </p:nvSpPr>
        <p:spPr>
          <a:xfrm>
            <a:off x="457200" y="5546035"/>
            <a:ext cx="1918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Ricezione ultimo pacchetto , invia il riscontro al server e termina la </a:t>
            </a:r>
            <a:r>
              <a:rPr lang="it-IT" dirty="0" err="1"/>
              <a:t>get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989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comando GET: implementazione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8D9C7238-6FFD-4F16-9756-340A09AB3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834" y="1807792"/>
            <a:ext cx="3925957" cy="4699544"/>
          </a:xfrm>
        </p:spPr>
      </p:pic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F08AE5A3-63D4-4800-92E6-FBF2A82E7508}"/>
              </a:ext>
            </a:extLst>
          </p:cNvPr>
          <p:cNvSpPr/>
          <p:nvPr/>
        </p:nvSpPr>
        <p:spPr>
          <a:xfrm>
            <a:off x="1311965" y="2107096"/>
            <a:ext cx="484632" cy="58084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B7C3F58-E586-4B1B-8E9E-716508B0E8A3}"/>
              </a:ext>
            </a:extLst>
          </p:cNvPr>
          <p:cNvSpPr txBox="1"/>
          <p:nvPr/>
        </p:nvSpPr>
        <p:spPr>
          <a:xfrm>
            <a:off x="457199" y="2932043"/>
            <a:ext cx="23456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in cui il file richiesto dal Client non è presente il Server risponde immediatamente con un pacchetto indicante l’errore impostando i flag CMD_MSG, ACK e RSU a 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991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comando LIST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it-IT" sz="26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Il comando di list permette al Client di visualizzare la lista  dei file  di cui è possibile fare la </a:t>
            </a:r>
            <a:r>
              <a:rPr lang="it-IT" sz="2400" dirty="0" err="1"/>
              <a:t>get</a:t>
            </a:r>
            <a:endParaRPr lang="it-IT" sz="2400" dirty="0"/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Digitando il comando list il Client  invia un pacchetto con tale richiesta al Server</a:t>
            </a:r>
          </a:p>
          <a:p>
            <a:pPr>
              <a:buFont typeface="Wingdings" charset="2"/>
              <a:buChar char="u"/>
            </a:pPr>
            <a:endParaRPr lang="it-IT" sz="2400" i="1" dirty="0"/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In particolare tale pacchetto ha impostati i flag di CMD a 1 e di CMD_MSG a 01  corrispondente appunto al comando list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comando LIST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it-IT" sz="26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Anche nel comando di list si utilizza un </a:t>
            </a:r>
            <a:r>
              <a:rPr lang="it-IT" sz="2400" dirty="0" err="1"/>
              <a:t>handshake</a:t>
            </a:r>
            <a:r>
              <a:rPr lang="it-IT" sz="2400" dirty="0"/>
              <a:t> a tre vie come nel caso della </a:t>
            </a:r>
            <a:r>
              <a:rPr lang="it-IT" sz="2400" dirty="0" err="1"/>
              <a:t>get</a:t>
            </a:r>
            <a:endParaRPr lang="it-IT" sz="2400" dirty="0"/>
          </a:p>
          <a:p>
            <a:pPr>
              <a:buFont typeface="Wingdings" charset="2"/>
              <a:buChar char="u"/>
            </a:pPr>
            <a:endParaRPr lang="it-IT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Infatti le due funzioni sono sostanzialmente analoghe </a:t>
            </a:r>
          </a:p>
          <a:p>
            <a:pPr>
              <a:buFont typeface="Wingdings" charset="2"/>
              <a:buChar char="u"/>
            </a:pPr>
            <a:endParaRPr lang="it-IT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L’unica differenza sta nel fatto che in questo caso il file di richiesta è sempre lo stesso, ovvero il file list contenente la lista dei documenti presenti nel Server  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1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comando di LIST: 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C75E95-AC5D-49AC-8FF2-0E84A7AC1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10" y="1600200"/>
            <a:ext cx="4070180" cy="4938713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3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Chiusura della connessione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it-IT" sz="26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it-IT" sz="2400" dirty="0"/>
              <a:t>Nel caso il client voglia terminare la connessione deve digitare da terminale il comando end</a:t>
            </a:r>
          </a:p>
          <a:p>
            <a:pPr>
              <a:buFont typeface="Wingdings" charset="2"/>
              <a:buChar char="u"/>
            </a:pPr>
            <a:endParaRPr lang="it-IT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Una volta effettuato tale comando viene inviato un pacchetto di richiesta di chiusura al server </a:t>
            </a:r>
          </a:p>
          <a:p>
            <a:pPr>
              <a:buFont typeface="Wingdings" charset="2"/>
              <a:buChar char="u"/>
            </a:pPr>
            <a:endParaRPr lang="it-IT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In particolare tale pacchetto ha impostati i flag del FIN a 1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2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TRASFERIMENTO DATI AFFIDABILE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1828800"/>
            <a:ext cx="8229601" cy="4700491"/>
          </a:xfrm>
        </p:spPr>
        <p:txBody>
          <a:bodyPr/>
          <a:lstStyle/>
          <a:p>
            <a:pPr marL="0" indent="0">
              <a:buNone/>
            </a:pPr>
            <a:endParaRPr lang="it-IT" sz="2400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it-IT" sz="2400" dirty="0"/>
              <a:t>Struttura dati </a:t>
            </a:r>
            <a:r>
              <a:rPr lang="it-IT" sz="2400" dirty="0" err="1"/>
              <a:t>pkt_wnd</a:t>
            </a:r>
            <a:endParaRPr lang="it-IT" sz="2400" dirty="0">
              <a:solidFill>
                <a:srgbClr val="000000"/>
              </a:solidFill>
            </a:endParaRP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header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pkt</a:t>
            </a:r>
            <a:r>
              <a:rPr lang="it-IT" sz="2400" dirty="0">
                <a:solidFill>
                  <a:srgbClr val="000000"/>
                </a:solidFill>
              </a:rPr>
              <a:t>;</a:t>
            </a: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unsigned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int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ack</a:t>
            </a:r>
            <a:r>
              <a:rPr lang="it-IT" sz="2400" dirty="0">
                <a:solidFill>
                  <a:srgbClr val="000000"/>
                </a:solidFill>
              </a:rPr>
              <a:t>;</a:t>
            </a: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int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time_fd</a:t>
            </a:r>
            <a:r>
              <a:rPr lang="it-IT" sz="2400" dirty="0">
                <a:solidFill>
                  <a:srgbClr val="000000"/>
                </a:solidFill>
              </a:rPr>
              <a:t>;</a:t>
            </a: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</a:rPr>
              <a:t>long </a:t>
            </a:r>
            <a:r>
              <a:rPr lang="it-IT" sz="2400" dirty="0" err="1">
                <a:solidFill>
                  <a:srgbClr val="000000"/>
                </a:solidFill>
              </a:rPr>
              <a:t>dyn_timer</a:t>
            </a:r>
            <a:r>
              <a:rPr lang="it-IT" sz="2400" dirty="0">
                <a:solidFill>
                  <a:srgbClr val="000000"/>
                </a:solidFill>
              </a:rPr>
              <a:t>;</a:t>
            </a: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unsigned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char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jumped</a:t>
            </a:r>
            <a:r>
              <a:rPr lang="it-IT" sz="2400" dirty="0">
                <a:solidFill>
                  <a:srgbClr val="000000"/>
                </a:solidFill>
              </a:rPr>
              <a:t>;</a:t>
            </a:r>
          </a:p>
          <a:p>
            <a:pPr>
              <a:buFont typeface="Wingdings" charset="2"/>
              <a:buChar char="u"/>
            </a:pPr>
            <a:endParaRPr lang="it-IT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78D000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78D000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39756" y="1289361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e 3"/>
          <p:cNvSpPr/>
          <p:nvPr/>
        </p:nvSpPr>
        <p:spPr>
          <a:xfrm>
            <a:off x="1618938" y="4137285"/>
            <a:ext cx="1364105" cy="43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cxnSpLocks/>
          </p:cNvCxnSpPr>
          <p:nvPr/>
        </p:nvCxnSpPr>
        <p:spPr>
          <a:xfrm flipH="1">
            <a:off x="3214412" y="4179045"/>
            <a:ext cx="1319134" cy="3587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e 12"/>
          <p:cNvSpPr/>
          <p:nvPr/>
        </p:nvSpPr>
        <p:spPr>
          <a:xfrm>
            <a:off x="1918741" y="4568789"/>
            <a:ext cx="1394085" cy="5103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/>
          <p:cNvCxnSpPr/>
          <p:nvPr/>
        </p:nvCxnSpPr>
        <p:spPr>
          <a:xfrm flipH="1">
            <a:off x="3485215" y="4568789"/>
            <a:ext cx="1319134" cy="3587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3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Chiusura della connessione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it-IT" sz="26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it-IT" sz="2400" dirty="0"/>
              <a:t>Anche in questo caso prima dell’effettiva chiusura vi è una sorta di </a:t>
            </a:r>
            <a:r>
              <a:rPr lang="it-IT" sz="2400" dirty="0" err="1"/>
              <a:t>handsake</a:t>
            </a:r>
            <a:r>
              <a:rPr lang="it-IT" sz="2400" dirty="0"/>
              <a:t> </a:t>
            </a: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Infatti il server dopo aver ricevuto il pacchetto di FIN risponde al client con un pacchetto di FIN-ACK e allo stesso tempo attiva un timer per permettere a quest’ultimo di ricevere correttamente l’</a:t>
            </a:r>
            <a:r>
              <a:rPr lang="it-IT" sz="2400" dirty="0" err="1"/>
              <a:t>ack</a:t>
            </a:r>
            <a:r>
              <a:rPr lang="it-IT" sz="2400" dirty="0"/>
              <a:t> nel caso in cui dovesse perdersi</a:t>
            </a: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Scaduto questo timer il Server invia un ultimo pacchetto di FIN e chiude definitivamente la connessione allo scadere del timer associato a quest’ultimo pacchetto , anche se non dovesse ricevere l’ultimo </a:t>
            </a:r>
            <a:r>
              <a:rPr lang="it-IT" sz="2400" dirty="0" err="1"/>
              <a:t>ack</a:t>
            </a:r>
            <a:r>
              <a:rPr lang="it-IT" sz="2400" dirty="0"/>
              <a:t> del Client</a:t>
            </a:r>
          </a:p>
          <a:p>
            <a:pPr>
              <a:buFont typeface="Wingdings" charset="2"/>
              <a:buChar char="u"/>
            </a:pPr>
            <a:endParaRPr lang="it-IT" sz="2400" dirty="0"/>
          </a:p>
        </p:txBody>
      </p:sp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18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Chiusura della connessione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it-IT" sz="26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it-IT" sz="2400" dirty="0"/>
              <a:t>Il Client ricevuto il FIN-ACK aspetta il FIN da parte del Server per poter effettivamente terminare la connessione</a:t>
            </a:r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Ricevuto quest’ultimo pacchetto invia il pacchetto di FIN-ACK e avvia una attesa temporizzata </a:t>
            </a:r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Infine dopo il periodo di attesa il Client chiude definitivamente la connessione e libera le risorse 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Chiusura della connessione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02EB18E-09FC-44F3-A40A-34413471F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882" y="1600200"/>
            <a:ext cx="5220235" cy="4938713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3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010243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TIMER DI RITRASMISSIONE</a:t>
            </a:r>
            <a:b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Creazione &amp; Settaggio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u"/>
            </a:pPr>
            <a:r>
              <a:rPr lang="it-IT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800" dirty="0" err="1"/>
              <a:t>timerfd_create</a:t>
            </a:r>
            <a:r>
              <a:rPr lang="it-IT" sz="2800" dirty="0"/>
              <a:t>(</a:t>
            </a:r>
            <a:r>
              <a:rPr lang="it-IT" sz="2800" dirty="0" err="1"/>
              <a:t>int</a:t>
            </a:r>
            <a:r>
              <a:rPr lang="it-IT" sz="2800" dirty="0"/>
              <a:t> </a:t>
            </a:r>
            <a:r>
              <a:rPr lang="it-IT" sz="2800" dirty="0" err="1"/>
              <a:t>clockid</a:t>
            </a:r>
            <a:r>
              <a:rPr lang="it-IT" sz="2800" dirty="0"/>
              <a:t>, </a:t>
            </a:r>
            <a:r>
              <a:rPr lang="it-IT" sz="2800" dirty="0" err="1"/>
              <a:t>int</a:t>
            </a:r>
            <a:r>
              <a:rPr lang="it-IT" sz="2800" dirty="0"/>
              <a:t> </a:t>
            </a:r>
            <a:r>
              <a:rPr lang="it-IT" sz="2800" dirty="0" err="1"/>
              <a:t>flags</a:t>
            </a:r>
            <a:r>
              <a:rPr lang="it-IT" sz="2800" dirty="0"/>
              <a:t>);</a:t>
            </a:r>
            <a:endParaRPr lang="it-IT" sz="2400" dirty="0"/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Ritorna un file </a:t>
            </a:r>
            <a:r>
              <a:rPr lang="it-IT" sz="2400" dirty="0" err="1"/>
              <a:t>descriptor</a:t>
            </a:r>
            <a:r>
              <a:rPr lang="it-IT" sz="2400" dirty="0"/>
              <a:t> </a:t>
            </a:r>
            <a:endParaRPr lang="it-IT" sz="1800" dirty="0"/>
          </a:p>
          <a:p>
            <a:pPr lvl="2">
              <a:buFont typeface="Wingdings" charset="2"/>
              <a:buChar char="u"/>
            </a:pP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dirty="0"/>
              <a:t>utilizzato nella struttura </a:t>
            </a:r>
            <a:r>
              <a:rPr lang="it-IT" sz="2000" dirty="0" err="1"/>
              <a:t>pkt_wndw</a:t>
            </a:r>
            <a:r>
              <a:rPr lang="it-IT" sz="2000" dirty="0"/>
              <a:t>;</a:t>
            </a:r>
          </a:p>
          <a:p>
            <a:pPr lvl="2">
              <a:buFont typeface="Wingdings" charset="2"/>
              <a:buChar char="u"/>
            </a:pP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dirty="0"/>
              <a:t>inserito nell’</a:t>
            </a:r>
            <a:r>
              <a:rPr lang="it-IT" sz="2000" dirty="0" err="1"/>
              <a:t>fd_set</a:t>
            </a:r>
            <a:r>
              <a:rPr lang="it-IT" sz="2000" dirty="0"/>
              <a:t> della </a:t>
            </a:r>
            <a:r>
              <a:rPr lang="it-IT" sz="2000" dirty="0" err="1"/>
              <a:t>salect</a:t>
            </a:r>
            <a:r>
              <a:rPr lang="it-IT" sz="2000" dirty="0"/>
              <a:t>().</a:t>
            </a:r>
            <a:endParaRPr lang="it-IT" dirty="0"/>
          </a:p>
          <a:p>
            <a:pPr>
              <a:buFont typeface="Wingdings" charset="2"/>
              <a:buChar char="u"/>
            </a:pPr>
            <a:endParaRPr lang="it-IT" sz="2800" dirty="0"/>
          </a:p>
          <a:p>
            <a:pPr>
              <a:buFont typeface="Wingdings" charset="2"/>
              <a:buChar char="u"/>
            </a:pPr>
            <a:endParaRPr lang="it-IT" sz="2800" dirty="0"/>
          </a:p>
          <a:p>
            <a:pPr>
              <a:buFont typeface="Wingdings" charset="2"/>
              <a:buChar char="u"/>
            </a:pPr>
            <a:r>
              <a:rPr lang="it-IT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800" dirty="0" err="1"/>
              <a:t>timerfd_settime</a:t>
            </a:r>
            <a:r>
              <a:rPr lang="it-IT" sz="2800" dirty="0"/>
              <a:t> (</a:t>
            </a:r>
            <a:r>
              <a:rPr lang="it-IT" sz="2800" dirty="0" err="1"/>
              <a:t>int</a:t>
            </a:r>
            <a:r>
              <a:rPr lang="it-IT" sz="2800" dirty="0"/>
              <a:t> </a:t>
            </a:r>
            <a:r>
              <a:rPr lang="it-IT" sz="2800" dirty="0" err="1"/>
              <a:t>fd</a:t>
            </a:r>
            <a:r>
              <a:rPr lang="it-IT" sz="2800" dirty="0"/>
              <a:t>, </a:t>
            </a:r>
            <a:r>
              <a:rPr lang="it-IT" sz="2800" dirty="0" err="1"/>
              <a:t>int</a:t>
            </a:r>
            <a:r>
              <a:rPr lang="it-IT" sz="2800" dirty="0"/>
              <a:t> flags, </a:t>
            </a:r>
            <a:r>
              <a:rPr lang="it-IT" sz="2800" dirty="0" err="1"/>
              <a:t>struct</a:t>
            </a:r>
            <a:r>
              <a:rPr lang="it-IT" sz="2800" dirty="0"/>
              <a:t> </a:t>
            </a:r>
            <a:r>
              <a:rPr lang="it-IT" sz="2800" dirty="0" err="1"/>
              <a:t>itimerspec</a:t>
            </a:r>
            <a:r>
              <a:rPr lang="it-IT" sz="2800" dirty="0"/>
              <a:t> 								</a:t>
            </a:r>
            <a:r>
              <a:rPr lang="it-IT" sz="2800" dirty="0" err="1"/>
              <a:t>new_t</a:t>
            </a:r>
            <a:r>
              <a:rPr lang="it-IT" sz="2800" dirty="0"/>
              <a:t>, </a:t>
            </a:r>
            <a:r>
              <a:rPr lang="it-IT" sz="2800" dirty="0" err="1"/>
              <a:t>struct</a:t>
            </a:r>
            <a:r>
              <a:rPr lang="it-IT" sz="2800" dirty="0"/>
              <a:t> </a:t>
            </a:r>
            <a:r>
              <a:rPr lang="it-IT" sz="2800" dirty="0" err="1"/>
              <a:t>itimerspec</a:t>
            </a:r>
            <a:r>
              <a:rPr lang="it-IT" sz="2800" dirty="0"/>
              <a:t> </a:t>
            </a:r>
            <a:r>
              <a:rPr lang="it-IT" sz="2800" dirty="0" err="1"/>
              <a:t>old_t</a:t>
            </a:r>
            <a:r>
              <a:rPr lang="it-IT" sz="2800" dirty="0"/>
              <a:t>);</a:t>
            </a:r>
            <a:endParaRPr lang="it-IT" sz="2400" dirty="0"/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/>
              <a:t>new_t.it_value</a:t>
            </a:r>
            <a:r>
              <a:rPr lang="it-IT" sz="2400" dirty="0"/>
              <a:t>;</a:t>
            </a: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/>
              <a:t>new_t.it_interval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endParaRPr lang="it-IT" sz="2400" u="sng" dirty="0"/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0" y="12960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3597"/>
            <a:ext cx="8229600" cy="950685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TIMER DI RITRASMISSIONE</a:t>
            </a:r>
            <a:b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Fisso &amp; Adattativo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u"/>
            </a:pPr>
            <a:r>
              <a:rPr lang="it-IT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800" dirty="0"/>
              <a:t>Fisso:</a:t>
            </a:r>
            <a:endParaRPr lang="it-IT" sz="2400" dirty="0"/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impostato tramite la struttura </a:t>
            </a:r>
            <a:r>
              <a:rPr lang="it-IT" sz="2400" dirty="0" err="1"/>
              <a:t>itimerspec</a:t>
            </a:r>
            <a:r>
              <a:rPr lang="it-IT" sz="2400" dirty="0"/>
              <a:t>.</a:t>
            </a: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800" dirty="0"/>
              <a:t>Adattativo:</a:t>
            </a: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/>
              <a:t>dyn_timer</a:t>
            </a:r>
            <a:r>
              <a:rPr lang="it-IT" sz="2400" dirty="0"/>
              <a:t>;</a:t>
            </a:r>
          </a:p>
          <a:p>
            <a:pPr lvl="1">
              <a:buFont typeface="Wingdings" charset="2"/>
              <a:buChar char="u"/>
            </a:pP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/>
              <a:t>sample_rtt</a:t>
            </a:r>
            <a:r>
              <a:rPr lang="it-IT" sz="2400" dirty="0"/>
              <a:t>: RTT calcolato per i pacchetti non ritrasmessi;</a:t>
            </a: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/>
              <a:t>extimated_rtt</a:t>
            </a:r>
            <a:r>
              <a:rPr lang="it-IT" sz="2400" dirty="0"/>
              <a:t>: media esponenziale ponderata dei valori      	</a:t>
            </a:r>
            <a:r>
              <a:rPr lang="it-IT" sz="2400" dirty="0" err="1"/>
              <a:t>sample_rtt</a:t>
            </a:r>
            <a:r>
              <a:rPr lang="it-IT" sz="2400" dirty="0"/>
              <a:t>;</a:t>
            </a: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/>
              <a:t>dev_rtt</a:t>
            </a:r>
            <a:r>
              <a:rPr lang="it-IT" sz="2400" dirty="0"/>
              <a:t>: scostamento del </a:t>
            </a:r>
            <a:r>
              <a:rPr lang="it-IT" sz="2400" dirty="0" err="1"/>
              <a:t>sample_tt</a:t>
            </a:r>
            <a:r>
              <a:rPr lang="it-IT" sz="2400" dirty="0"/>
              <a:t> dalla sua media;</a:t>
            </a:r>
          </a:p>
          <a:p>
            <a:pPr lvl="1"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evento di </a:t>
            </a:r>
            <a:r>
              <a:rPr lang="it-IT" sz="2400" dirty="0" err="1"/>
              <a:t>timeout</a:t>
            </a:r>
            <a:r>
              <a:rPr lang="it-IT" sz="2400" dirty="0"/>
              <a:t> = </a:t>
            </a:r>
            <a:r>
              <a:rPr lang="it-IT" sz="2400" dirty="0" err="1"/>
              <a:t>ext_rtt</a:t>
            </a:r>
            <a:r>
              <a:rPr lang="it-IT" sz="2400" dirty="0"/>
              <a:t> + 4 * </a:t>
            </a:r>
            <a:r>
              <a:rPr lang="it-IT" sz="2400" dirty="0" err="1"/>
              <a:t>dev_rtt</a:t>
            </a:r>
            <a:r>
              <a:rPr lang="it-IT" sz="2400" dirty="0"/>
              <a:t>.</a:t>
            </a:r>
          </a:p>
          <a:p>
            <a:pPr lvl="1">
              <a:buFont typeface="Wingdings" charset="2"/>
              <a:buChar char="u"/>
            </a:pPr>
            <a:endParaRPr lang="it-IT" sz="20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>
              <a:buFont typeface="Wingdings" charset="2"/>
              <a:buChar char="u"/>
            </a:pPr>
            <a:endParaRPr lang="it-IT" sz="2400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u"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  <a:p>
            <a:pPr marL="0" indent="0">
              <a:buNone/>
            </a:pPr>
            <a:r>
              <a:rPr lang="it-IT" sz="2800" dirty="0">
                <a:solidFill>
                  <a:srgbClr val="78D000"/>
                </a:solidFill>
              </a:rPr>
              <a:t> </a:t>
            </a:r>
            <a:r>
              <a:rPr lang="it-IT" sz="2400" dirty="0"/>
              <a:t> </a:t>
            </a:r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 marL="0" indent="0">
              <a:buNone/>
            </a:pPr>
            <a:endParaRPr lang="it-IT" sz="2800" dirty="0"/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 marL="0" indent="0">
              <a:buNone/>
            </a:pPr>
            <a:r>
              <a:rPr lang="it-IT" sz="2400" dirty="0">
                <a:solidFill>
                  <a:srgbClr val="78D000"/>
                </a:solidFill>
              </a:rPr>
              <a:t> </a:t>
            </a:r>
            <a:endParaRPr lang="it-IT" sz="2800" dirty="0">
              <a:solidFill>
                <a:srgbClr val="78D000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 flipV="1">
            <a:off x="0" y="1269941"/>
            <a:ext cx="9144000" cy="128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3597"/>
            <a:ext cx="8229600" cy="995655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TIMER DI RITRASMISSIONE</a:t>
            </a:r>
            <a:b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Scelte progettuali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5597"/>
            <a:ext cx="8229600" cy="493920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u"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800" dirty="0"/>
              <a:t>Approccio meccanico e procedurale:</a:t>
            </a:r>
          </a:p>
          <a:p>
            <a:pPr lvl="1">
              <a:buFont typeface="Wingdings" charset="2"/>
              <a:buChar char="u"/>
            </a:pP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dirty="0"/>
              <a:t>creazione;</a:t>
            </a:r>
          </a:p>
          <a:p>
            <a:pPr lvl="1">
              <a:buFont typeface="Wingdings" charset="2"/>
              <a:buChar char="u"/>
            </a:pP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dirty="0"/>
              <a:t>settaggio;</a:t>
            </a:r>
          </a:p>
          <a:p>
            <a:pPr lvl="1">
              <a:buFont typeface="Wingdings" charset="2"/>
              <a:buChar char="u"/>
            </a:pP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dirty="0"/>
              <a:t>evento di </a:t>
            </a:r>
            <a:r>
              <a:rPr lang="it-IT" sz="2000" dirty="0" err="1"/>
              <a:t>timeout</a:t>
            </a:r>
            <a:r>
              <a:rPr lang="it-IT" sz="2000" dirty="0"/>
              <a:t>.</a:t>
            </a:r>
          </a:p>
          <a:p>
            <a:pPr>
              <a:buFont typeface="Wingdings" charset="2"/>
              <a:buChar char="u"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800" dirty="0"/>
              <a:t>Utilizzare la </a:t>
            </a:r>
            <a:r>
              <a:rPr lang="it-IT" sz="2800" dirty="0" err="1"/>
              <a:t>select</a:t>
            </a:r>
            <a:r>
              <a:rPr lang="it-IT" sz="2800" dirty="0"/>
              <a:t>() per monitorare gli eventi di 	</a:t>
            </a:r>
            <a:r>
              <a:rPr lang="it-IT" sz="2800" dirty="0" err="1"/>
              <a:t>timeout</a:t>
            </a:r>
            <a:r>
              <a:rPr lang="it-IT" sz="2800" dirty="0"/>
              <a:t>.</a:t>
            </a:r>
          </a:p>
          <a:p>
            <a:pPr>
              <a:buFont typeface="Wingdings" charset="2"/>
              <a:buChar char="u"/>
            </a:pPr>
            <a:endParaRPr lang="it-IT" sz="2800" dirty="0">
              <a:solidFill>
                <a:srgbClr val="78D000"/>
              </a:solidFill>
            </a:endParaRP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>
              <a:buFont typeface="Wingdings" charset="2"/>
              <a:buChar char="u"/>
            </a:pPr>
            <a:endParaRPr lang="it-IT" sz="2400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u"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  <a:p>
            <a:pPr marL="0" indent="0">
              <a:buNone/>
            </a:pPr>
            <a:r>
              <a:rPr lang="it-IT" sz="2800" dirty="0">
                <a:solidFill>
                  <a:srgbClr val="78D000"/>
                </a:solidFill>
              </a:rPr>
              <a:t> </a:t>
            </a:r>
            <a:r>
              <a:rPr lang="it-IT" sz="2400" dirty="0"/>
              <a:t> </a:t>
            </a:r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 marL="0" indent="0">
              <a:buNone/>
            </a:pPr>
            <a:endParaRPr lang="it-IT" sz="2800" dirty="0"/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 marL="0" indent="0">
              <a:buNone/>
            </a:pPr>
            <a:r>
              <a:rPr lang="it-IT" sz="2400" dirty="0">
                <a:solidFill>
                  <a:srgbClr val="78D000"/>
                </a:solidFill>
              </a:rPr>
              <a:t> </a:t>
            </a:r>
            <a:endParaRPr lang="it-IT" sz="2800" dirty="0">
              <a:solidFill>
                <a:srgbClr val="78D000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 flipV="1">
            <a:off x="0" y="1269941"/>
            <a:ext cx="9144000" cy="128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4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3597"/>
            <a:ext cx="8229600" cy="1152000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SALVATAGGIO DEI FILE SU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3934918" cy="493920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/>
              <a:t>Astrazione di una struttura ad albero</a:t>
            </a:r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 lvl="1">
              <a:buFont typeface="Wingdings" charset="2"/>
              <a:buChar char="u"/>
            </a:pP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dirty="0"/>
              <a:t>Funzione </a:t>
            </a:r>
            <a:r>
              <a:rPr lang="it-IT" sz="2000" dirty="0" err="1"/>
              <a:t>insert</a:t>
            </a:r>
            <a:r>
              <a:rPr lang="it-IT" sz="2000" dirty="0"/>
              <a:t>() per inserire le directory</a:t>
            </a:r>
          </a:p>
          <a:p>
            <a:pPr lvl="1">
              <a:buFont typeface="Wingdings" charset="2"/>
              <a:buChar char="u"/>
            </a:pPr>
            <a:endParaRPr lang="it-IT" sz="2000" dirty="0"/>
          </a:p>
          <a:p>
            <a:pPr lvl="1">
              <a:buFont typeface="Wingdings" charset="2"/>
              <a:buChar char="u"/>
            </a:pP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dirty="0"/>
              <a:t>Funzione </a:t>
            </a:r>
            <a:r>
              <a:rPr lang="it-IT" sz="2000" dirty="0" err="1"/>
              <a:t>search</a:t>
            </a:r>
            <a:r>
              <a:rPr lang="it-IT" sz="2000" dirty="0"/>
              <a:t>() per trovare la giusta directory dato il nome di un file</a:t>
            </a:r>
          </a:p>
          <a:p>
            <a:pPr lvl="1">
              <a:buFont typeface="Wingdings" charset="2"/>
              <a:buChar char="u"/>
            </a:pPr>
            <a:endParaRPr lang="it-IT" sz="2000" dirty="0"/>
          </a:p>
          <a:p>
            <a:pPr marL="0" indent="0">
              <a:buNone/>
            </a:pPr>
            <a:endParaRPr lang="it-IT" sz="2400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u"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  <a:p>
            <a:pPr marL="0" indent="0">
              <a:buNone/>
            </a:pPr>
            <a:r>
              <a:rPr lang="it-IT" sz="2800" dirty="0">
                <a:solidFill>
                  <a:srgbClr val="78D000"/>
                </a:solidFill>
              </a:rPr>
              <a:t> </a:t>
            </a:r>
            <a:r>
              <a:rPr lang="it-IT" sz="2400" dirty="0"/>
              <a:t> </a:t>
            </a:r>
          </a:p>
          <a:p>
            <a:pPr marL="0" indent="0">
              <a:buNone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endParaRPr lang="it-IT" sz="28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 marL="0" indent="0">
              <a:buNone/>
            </a:pPr>
            <a:endParaRPr lang="it-IT" sz="2800" dirty="0"/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>
              <a:buFont typeface="Wingdings" charset="2"/>
              <a:buChar char="u"/>
            </a:pPr>
            <a:endParaRPr lang="it-IT" sz="2400" dirty="0"/>
          </a:p>
          <a:p>
            <a:pPr marL="0" indent="0">
              <a:buNone/>
            </a:pPr>
            <a:r>
              <a:rPr lang="it-IT" sz="2400" dirty="0">
                <a:solidFill>
                  <a:srgbClr val="78D000"/>
                </a:solidFill>
              </a:rPr>
              <a:t> </a:t>
            </a:r>
            <a:endParaRPr lang="it-IT" sz="2800" dirty="0">
              <a:solidFill>
                <a:srgbClr val="78D000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 flipV="1">
            <a:off x="0" y="1269941"/>
            <a:ext cx="9144000" cy="128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616970" y="1600200"/>
            <a:ext cx="3882453" cy="46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2" name="Immagin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79" y="1600199"/>
            <a:ext cx="3579844" cy="46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4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57200" y="144000"/>
            <a:ext cx="8228159" cy="11505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it-IT" sz="44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Struttura del pacchetto</a:t>
            </a:r>
          </a:p>
        </p:txBody>
      </p:sp>
      <p:sp>
        <p:nvSpPr>
          <p:cNvPr id="108" name="Shape 108"/>
          <p:cNvSpPr/>
          <p:nvPr/>
        </p:nvSpPr>
        <p:spPr>
          <a:xfrm>
            <a:off x="457200" y="1590479"/>
            <a:ext cx="8228159" cy="49370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rgbClr val="78D000"/>
              </a:buClr>
              <a:buSzPct val="100000"/>
            </a:pPr>
            <a:r>
              <a:rPr lang="it-IT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it-IT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UDP: protocollo </a:t>
            </a:r>
            <a:r>
              <a:rPr lang="it-IT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connectionless</a:t>
            </a:r>
            <a:r>
              <a:rPr lang="it-IT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non affidabile.</a:t>
            </a:r>
            <a:r>
              <a:rPr lang="it-IT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78D000"/>
              </a:buClr>
              <a:buFont typeface="Noto Sans Symbols"/>
              <a:buNone/>
            </a:pPr>
            <a:endParaRPr lang="it-IT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78D000"/>
              </a:buClr>
              <a:buFont typeface="Noto Sans Symbols"/>
              <a:buNone/>
            </a:pPr>
            <a:endParaRPr lang="it-IT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Clr>
                <a:srgbClr val="78D000"/>
              </a:buClr>
              <a:buSzPct val="127272"/>
            </a:pPr>
            <a:r>
              <a:rPr lang="it-IT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Come permettere queste operazioni?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0" y="1289159"/>
            <a:ext cx="9144000" cy="359"/>
          </a:xfrm>
          <a:prstGeom prst="straightConnector1">
            <a:avLst/>
          </a:prstGeom>
          <a:noFill/>
          <a:ln w="255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639" y="3459238"/>
            <a:ext cx="4391280" cy="3068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07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57200" y="144000"/>
            <a:ext cx="8228159" cy="11505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it-IT" sz="44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Instaurazione della connessione</a:t>
            </a:r>
          </a:p>
        </p:txBody>
      </p:sp>
      <p:sp>
        <p:nvSpPr>
          <p:cNvPr id="116" name="Shape 116"/>
          <p:cNvSpPr/>
          <p:nvPr/>
        </p:nvSpPr>
        <p:spPr>
          <a:xfrm>
            <a:off x="1729410" y="2186610"/>
            <a:ext cx="4770782" cy="3498574"/>
          </a:xfrm>
          <a:prstGeom prst="rect">
            <a:avLst/>
          </a:prstGeom>
          <a:blipFill rotWithShape="1">
            <a:blip r:embed="rId3">
              <a:alphaModFix/>
            </a:blip>
            <a:tile tx="0" ty="0" sx="75000" sy="75000" flip="none" algn="tl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0" y="1283759"/>
            <a:ext cx="9144000" cy="359"/>
          </a:xfrm>
          <a:prstGeom prst="straightConnector1">
            <a:avLst/>
          </a:prstGeom>
          <a:noFill/>
          <a:ln w="255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303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00"/>
            <a:ext cx="8229600" cy="11520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Comandi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it-IT" sz="2600" dirty="0">
              <a:solidFill>
                <a:srgbClr val="78D000"/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>
                <a:solidFill>
                  <a:srgbClr val="78D000"/>
                </a:solidFill>
              </a:rPr>
              <a:t> </a:t>
            </a:r>
            <a:r>
              <a:rPr lang="it-IT" sz="2400" dirty="0">
                <a:ea typeface="Calibri"/>
                <a:cs typeface="Calibri"/>
                <a:sym typeface="Calibri"/>
              </a:rPr>
              <a:t>PUT: permette il caricamento di un file sul server</a:t>
            </a: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 </a:t>
            </a:r>
            <a:endParaRPr lang="it-IT" sz="2400" dirty="0"/>
          </a:p>
          <a:p>
            <a:pPr marL="0" indent="0">
              <a:buNone/>
            </a:pPr>
            <a:endParaRPr lang="it-IT" sz="2400" i="1" dirty="0"/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GET: permette il download di un file dal server</a:t>
            </a:r>
          </a:p>
          <a:p>
            <a:pPr>
              <a:buFont typeface="Wingdings" charset="2"/>
              <a:buChar char="u"/>
            </a:pPr>
            <a:endParaRPr lang="it-IT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charset="2"/>
              <a:buChar char="u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LIST: permette di visualizzare i file presenti sul server </a:t>
            </a:r>
          </a:p>
          <a:p>
            <a:pPr marL="0" indent="0">
              <a:buNone/>
            </a:pPr>
            <a:endParaRPr lang="it-IT" sz="2400" dirty="0"/>
          </a:p>
        </p:txBody>
      </p:sp>
      <p:cxnSp>
        <p:nvCxnSpPr>
          <p:cNvPr id="5" name="Connettore 1 4"/>
          <p:cNvCxnSpPr/>
          <p:nvPr/>
        </p:nvCxnSpPr>
        <p:spPr>
          <a:xfrm>
            <a:off x="0" y="1283843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14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78D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805</Words>
  <Application>Microsoft Office PowerPoint</Application>
  <PresentationFormat>Presentazione su schermo (4:3)</PresentationFormat>
  <Paragraphs>189</Paragraphs>
  <Slides>22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Comic Sans MS</vt:lpstr>
      <vt:lpstr>Noto Sans Symbols</vt:lpstr>
      <vt:lpstr>Wingdings</vt:lpstr>
      <vt:lpstr>Tema di Office</vt:lpstr>
      <vt:lpstr>UDP AFFIDABILE</vt:lpstr>
      <vt:lpstr>TRASFERIMENTO DATI AFFIDABILE</vt:lpstr>
      <vt:lpstr>TIMER DI RITRASMISSIONE Creazione &amp; Settaggio</vt:lpstr>
      <vt:lpstr>TIMER DI RITRASMISSIONE Fisso &amp; Adattativo</vt:lpstr>
      <vt:lpstr>TIMER DI RITRASMISSIONE Scelte progettuali</vt:lpstr>
      <vt:lpstr>SALVATAGGIO DEI FILE SU SERVER</vt:lpstr>
      <vt:lpstr>Presentazione standard di PowerPoint</vt:lpstr>
      <vt:lpstr>Presentazione standard di PowerPoint</vt:lpstr>
      <vt:lpstr>Comandi</vt:lpstr>
      <vt:lpstr>Comando PUT</vt:lpstr>
      <vt:lpstr>Presentazione standard di PowerPoint</vt:lpstr>
      <vt:lpstr>Richiesta comando di GET</vt:lpstr>
      <vt:lpstr>comando GET</vt:lpstr>
      <vt:lpstr>comando GET: implementazione</vt:lpstr>
      <vt:lpstr>comando GET: implementazione</vt:lpstr>
      <vt:lpstr> comando LIST</vt:lpstr>
      <vt:lpstr> comando LIST</vt:lpstr>
      <vt:lpstr>comando di LIST: implementazione</vt:lpstr>
      <vt:lpstr>Chiusura della connessione</vt:lpstr>
      <vt:lpstr>Chiusura della connessione</vt:lpstr>
      <vt:lpstr>Chiusura della connessione</vt:lpstr>
      <vt:lpstr>Chiusura della connessione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JBOX2D</dc:title>
  <dc:creator>Daniele Giorgi</dc:creator>
  <cp:lastModifiedBy>Salvatore Nedia</cp:lastModifiedBy>
  <cp:revision>199</cp:revision>
  <dcterms:created xsi:type="dcterms:W3CDTF">2016-12-22T15:20:38Z</dcterms:created>
  <dcterms:modified xsi:type="dcterms:W3CDTF">2017-09-25T13:02:10Z</dcterms:modified>
</cp:coreProperties>
</file>