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3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34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30E7FF-03D9-689C-0C42-DE3D799267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B1256-E2D1-1D87-6CF2-3AF71EBFC6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9064F-4B38-4780-B0F2-0B5582EE7C24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B400E-28CB-6EB1-43AD-74358F9CCC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A9AD3-184A-4D4B-5A7B-F0AFB140A8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5B7FB-EFF3-47EC-A318-DE331BEB7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76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1082-14AF-4057-9ED5-45B504F8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DCA56-83B0-40F8-BC84-8B3A2D699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3D98-D62E-45C8-BED0-6FA9C922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975F-AFE3-45AD-BFAA-FE119C2F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28AEF-C5F0-4EBA-A99F-CB291F76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6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97CA-A2CC-4F57-B3D7-E0476E68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D4567-6B92-4207-8BFA-6C3EF7CB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43EF-FDD5-4A2F-94B5-A889EB3B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6649D-F98D-40E7-B054-24A39155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7F92-94FA-4CF4-8953-273BFE9D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F59F7-DDF7-45C5-8DAA-A42FE1928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C04C2-CBC1-4687-8B7F-B1D6FFAEC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2B491-D7C4-4E62-8400-C676DBDD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61AE-0D1B-4F85-B7EC-343A21BC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BCA4-E7DF-422F-A525-92AD6C3A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863E-81C3-448A-9B2F-F8CEEA2D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9E1E-E236-426E-B27C-F88AA47E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F579-EE9A-4FB7-86F3-E2BFF44B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F1C3-A6FD-4C9D-B00A-9C19D786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3B19-9696-4950-AED4-9D71DF09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B42-782F-4A44-A965-7E3C1642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53764-92BC-4143-A63B-0EB35A01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1FE4-0C1E-457F-885D-73EBAE93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7B03-5261-4D0B-BAEE-6D645004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15CC-A7BF-4F73-8BDC-78C3150C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6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0510-2AD7-4268-9433-EEFDFCEE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5F5F-4890-4985-9764-23F7F72A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127CD-5CA9-416F-ABC2-1A1476575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A8A3E-0215-4BA2-9D48-BF7C1802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6481-F58D-47BC-A836-1FC5ED7F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09951-4E28-4907-8250-B074DCE2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EFDF-D334-49CD-A33F-2945701B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F0C19-6A59-4439-AD93-87D29543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8FCD9-403E-40F7-A543-3F4B1697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60C34-F4CB-4D0A-BCE5-C409D66AE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6E3F6-8A89-473B-8995-7FD80FCFA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0CED7-AFAA-4BEC-B05E-B6001E22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5EE71-EC93-4E0B-ABBA-4206A82C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87A7E-A175-4F40-A9E4-D4A52974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9833-070F-4D25-A265-69B34022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6D8E5-4803-4963-9304-94D2B8B9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7801D-56EF-42B8-AE25-208A44AE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D175D-F806-4104-A5AD-87308740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7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B191-A81E-4505-832E-BFA1ACB8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2418-F0F0-4F7D-AAB1-EA26F788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716A9-4E29-495E-8F60-B8813FB0E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6F3A-0764-4055-B48A-E19DB67D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C4A2C-4143-4399-A573-DB7F5B69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0FEE-84FB-4316-ADDA-7F4690B2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8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E547-88F8-4576-A1DE-98CCF6CA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6D958-0909-4F86-BBE5-512F5CEB3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555B8-64ED-4E53-B590-9D238835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462C1-057B-4AF0-AC1D-E1AC32DF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B54B-6536-4CD7-ACC0-13AC687D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CF78-1348-4B10-A464-1F0C1FC9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29770-A0CC-4DD5-988A-D67AA30F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87AE1-6FDE-44BE-979F-B120B22C0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EBC58-A31C-422D-95DB-AF7221C55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86F7-6D2B-4089-9835-F4DCC1E435D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4DDB6-D4A7-4ACD-B882-18046F067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FDEAB-368F-4AC5-8131-F0CC07960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B6E7-8AAF-413D-BF1A-4449A5F40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6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50592-54DC-D654-FFEB-8733355BC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46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CB00B-E6D0-D191-7E15-781854A274B2}"/>
              </a:ext>
            </a:extLst>
          </p:cNvPr>
          <p:cNvSpPr txBox="1"/>
          <p:nvPr/>
        </p:nvSpPr>
        <p:spPr>
          <a:xfrm>
            <a:off x="1339846" y="446746"/>
            <a:ext cx="10219155" cy="144655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Conversational AI Agent for Smart IoT Control</a:t>
            </a:r>
            <a:endParaRPr lang="en-IN" sz="4400" b="1" dirty="0">
              <a:pattFill prst="pct60">
                <a:fgClr>
                  <a:schemeClr val="accent4"/>
                </a:fgClr>
                <a:bgClr>
                  <a:schemeClr val="bg1"/>
                </a:bgClr>
              </a:pattFill>
              <a:effectLst>
                <a:outerShdw blurRad="50800" dist="38100" dir="18900000" algn="bl" rotWithShape="0">
                  <a:schemeClr val="accent3">
                    <a:lumMod val="40000"/>
                    <a:lumOff val="60000"/>
                    <a:alpha val="40000"/>
                  </a:schemeClr>
                </a:outerShdw>
              </a:effectLst>
              <a:latin typeface="Lor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61B22-D096-6EEF-C806-1D5E7A4B0B9A}"/>
              </a:ext>
            </a:extLst>
          </p:cNvPr>
          <p:cNvSpPr txBox="1"/>
          <p:nvPr/>
        </p:nvSpPr>
        <p:spPr>
          <a:xfrm>
            <a:off x="4873468" y="2094564"/>
            <a:ext cx="3151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  <a:latin typeface="Lora" pitchFamily="2" charset="0"/>
              </a:rPr>
              <a:t>DOMAIN: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Lora" pitchFamily="2" charset="0"/>
              </a:rPr>
              <a:t>AI &amp; IOT</a:t>
            </a:r>
            <a:endParaRPr lang="en-IN" sz="1600" b="1" dirty="0">
              <a:solidFill>
                <a:schemeClr val="bg1">
                  <a:lumMod val="75000"/>
                </a:schemeClr>
              </a:solidFill>
              <a:latin typeface="Lor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F07EC-2111-731A-A689-DB247A28BC89}"/>
              </a:ext>
            </a:extLst>
          </p:cNvPr>
          <p:cNvSpPr txBox="1"/>
          <p:nvPr/>
        </p:nvSpPr>
        <p:spPr>
          <a:xfrm>
            <a:off x="3948062" y="-3203622"/>
            <a:ext cx="4306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OBJECTIVE</a:t>
            </a:r>
            <a:endParaRPr lang="en-IN" sz="4400" b="1" dirty="0">
              <a:pattFill prst="pct60">
                <a:fgClr>
                  <a:schemeClr val="accent4"/>
                </a:fgClr>
                <a:bgClr>
                  <a:schemeClr val="bg1"/>
                </a:bgClr>
              </a:pattFill>
              <a:effectLst>
                <a:outerShdw blurRad="50800" dist="38100" dir="18900000" algn="bl" rotWithShape="0">
                  <a:schemeClr val="accent3">
                    <a:lumMod val="40000"/>
                    <a:lumOff val="60000"/>
                    <a:alpha val="40000"/>
                  </a:schemeClr>
                </a:outerShdw>
              </a:effectLst>
              <a:latin typeface="Lor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6924D-2F76-C933-140D-230CA95A0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46" y="-1223848"/>
            <a:ext cx="873550" cy="873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49E42-070C-AC33-AB48-4700C7EFF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7049" y="-1509542"/>
            <a:ext cx="1200365" cy="1200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2D883-54A6-CC11-BE88-36C97086C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1865" y="-1223849"/>
            <a:ext cx="996533" cy="8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7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57000">
              <a:schemeClr val="accent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D3E0CA4-75DF-39C9-2774-551CB7D9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58118" y="0"/>
            <a:ext cx="21908235" cy="1494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85C80-E72B-2842-BFD4-2ADA0C0582B2}"/>
              </a:ext>
            </a:extLst>
          </p:cNvPr>
          <p:cNvSpPr txBox="1"/>
          <p:nvPr/>
        </p:nvSpPr>
        <p:spPr>
          <a:xfrm>
            <a:off x="3497942" y="500743"/>
            <a:ext cx="4971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OBJECTIVE</a:t>
            </a:r>
            <a:endParaRPr lang="en-IN" sz="4400" b="1" dirty="0">
              <a:pattFill prst="pct60">
                <a:fgClr>
                  <a:schemeClr val="accent4"/>
                </a:fgClr>
                <a:bgClr>
                  <a:schemeClr val="bg1"/>
                </a:bgClr>
              </a:pattFill>
              <a:effectLst>
                <a:outerShdw blurRad="50800" dist="38100" dir="18900000" algn="bl" rotWithShape="0">
                  <a:schemeClr val="accent3">
                    <a:lumMod val="40000"/>
                    <a:lumOff val="60000"/>
                    <a:alpha val="40000"/>
                  </a:schemeClr>
                </a:outerShdw>
              </a:effectLst>
              <a:latin typeface="Lora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62723C-77A0-E282-0D93-F81D0592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26" y="2480516"/>
            <a:ext cx="1527267" cy="152726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3C3D3D-32F3-C412-31DD-8BF653766C5D}"/>
              </a:ext>
            </a:extLst>
          </p:cNvPr>
          <p:cNvSpPr txBox="1"/>
          <p:nvPr/>
        </p:nvSpPr>
        <p:spPr>
          <a:xfrm>
            <a:off x="-69758" y="4130766"/>
            <a:ext cx="346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Natural Language Control</a:t>
            </a:r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6417B-FC37-E543-D8BE-15D811B51587}"/>
              </a:ext>
            </a:extLst>
          </p:cNvPr>
          <p:cNvSpPr txBox="1"/>
          <p:nvPr/>
        </p:nvSpPr>
        <p:spPr>
          <a:xfrm>
            <a:off x="140700" y="5046726"/>
            <a:ext cx="3250292" cy="153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Build a chat-based AI assistant that can control and monitor IoT devices using simple, human-like commands.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09DE2-5352-6842-9BB9-99980FCE9C3F}"/>
              </a:ext>
            </a:extLst>
          </p:cNvPr>
          <p:cNvSpPr txBox="1"/>
          <p:nvPr/>
        </p:nvSpPr>
        <p:spPr>
          <a:xfrm>
            <a:off x="4253138" y="4130765"/>
            <a:ext cx="346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Multi-Channel Query Resolution</a:t>
            </a:r>
            <a:endParaRPr lang="en-IN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903A4C-BE36-F1AA-E839-9E5F063BC82D}"/>
              </a:ext>
            </a:extLst>
          </p:cNvPr>
          <p:cNvSpPr txBox="1"/>
          <p:nvPr/>
        </p:nvSpPr>
        <p:spPr>
          <a:xfrm>
            <a:off x="4358367" y="5046726"/>
            <a:ext cx="3250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Enable Real-Time support across platforms (WhatsApp/Telegram</a:t>
            </a:r>
            <a:r>
              <a:rPr lang="en-US">
                <a:solidFill>
                  <a:schemeClr val="bg1"/>
                </a:solidFill>
                <a:latin typeface="PrOXIMA NOVA"/>
              </a:rPr>
              <a:t>/Slack</a:t>
            </a:r>
            <a:r>
              <a:rPr lang="en-US" dirty="0">
                <a:solidFill>
                  <a:schemeClr val="bg1"/>
                </a:solidFill>
                <a:latin typeface="PrOXIMA NOVA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To fetch device data, logs, and health status through chat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E078EC-2575-D67F-AB03-59256EF783EC}"/>
              </a:ext>
            </a:extLst>
          </p:cNvPr>
          <p:cNvSpPr txBox="1"/>
          <p:nvPr/>
        </p:nvSpPr>
        <p:spPr>
          <a:xfrm>
            <a:off x="8382451" y="4130764"/>
            <a:ext cx="39184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Predictive Maintenance &amp;</a:t>
            </a:r>
            <a:r>
              <a:rPr lang="en-IN" sz="2400" dirty="0"/>
              <a:t> </a:t>
            </a:r>
            <a:r>
              <a:rPr lang="en-IN" sz="2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Diagnostics</a:t>
            </a:r>
          </a:p>
          <a:p>
            <a:pPr algn="ctr"/>
            <a:r>
              <a:rPr lang="en-IN" sz="1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(Optional)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93A2A-3292-367D-593B-31BF27F8C238}"/>
              </a:ext>
            </a:extLst>
          </p:cNvPr>
          <p:cNvSpPr txBox="1"/>
          <p:nvPr/>
        </p:nvSpPr>
        <p:spPr>
          <a:xfrm>
            <a:off x="8716507" y="5177204"/>
            <a:ext cx="3250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Integrate intelligent diagnostics to analyze past logs and predict potential device failures before they happen.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AB77BC9-5075-07D2-0646-6D15E9B82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6930" y="2194823"/>
            <a:ext cx="2098651" cy="209865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8ABA8B2-42ED-DAA0-EC3D-D0AF5AC9A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746" y="2480516"/>
            <a:ext cx="1742283" cy="146863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4006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3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57000">
              <a:schemeClr val="accent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680251-39F3-6FD5-1EB8-95701E5D7063}"/>
              </a:ext>
            </a:extLst>
          </p:cNvPr>
          <p:cNvSpPr txBox="1"/>
          <p:nvPr/>
        </p:nvSpPr>
        <p:spPr>
          <a:xfrm>
            <a:off x="3497942" y="500743"/>
            <a:ext cx="4971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OBJECTIVE</a:t>
            </a:r>
            <a:endParaRPr lang="en-IN" sz="4400" b="1" dirty="0">
              <a:pattFill prst="pct60">
                <a:fgClr>
                  <a:schemeClr val="accent4"/>
                </a:fgClr>
                <a:bgClr>
                  <a:schemeClr val="bg1"/>
                </a:bgClr>
              </a:pattFill>
              <a:effectLst>
                <a:outerShdw blurRad="50800" dist="38100" dir="18900000" algn="bl" rotWithShape="0">
                  <a:schemeClr val="accent3">
                    <a:lumMod val="40000"/>
                    <a:lumOff val="60000"/>
                    <a:alpha val="40000"/>
                  </a:schemeClr>
                </a:outerShdw>
              </a:effectLst>
              <a:latin typeface="Lora" pitchFamily="2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83A0BF9-3FB2-7D83-A4B4-F082624CA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r="22175" b="54116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41240F-5B1B-D8D2-7068-907FDBF1F0D2}"/>
              </a:ext>
            </a:extLst>
          </p:cNvPr>
          <p:cNvSpPr txBox="1"/>
          <p:nvPr/>
        </p:nvSpPr>
        <p:spPr>
          <a:xfrm>
            <a:off x="3410856" y="595088"/>
            <a:ext cx="5747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IMPLEMENTATION</a:t>
            </a:r>
            <a:endParaRPr lang="en-IN" sz="4400" b="1" dirty="0">
              <a:pattFill prst="pct60">
                <a:fgClr>
                  <a:schemeClr val="accent4"/>
                </a:fgClr>
                <a:bgClr>
                  <a:schemeClr val="bg1"/>
                </a:bgClr>
              </a:pattFill>
              <a:effectLst>
                <a:outerShdw blurRad="50800" dist="38100" dir="18900000" algn="bl" rotWithShape="0">
                  <a:schemeClr val="accent3">
                    <a:lumMod val="40000"/>
                    <a:lumOff val="60000"/>
                    <a:alpha val="40000"/>
                  </a:schemeClr>
                </a:outerShdw>
              </a:effectLst>
              <a:latin typeface="Lora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26F47BC-26FA-5BB7-EB72-F0EEE8E0D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8" y="2126527"/>
            <a:ext cx="10905503" cy="4015744"/>
          </a:xfrm>
          <a:prstGeom prst="rect">
            <a:avLst/>
          </a:prstGeom>
          <a:ln w="190500" cap="sq">
            <a:solidFill>
              <a:srgbClr val="0070C0"/>
            </a:solidFill>
            <a:prstDash val="solid"/>
            <a:miter lim="800000"/>
          </a:ln>
          <a:effectLst>
            <a:glow rad="838200">
              <a:schemeClr val="accent3">
                <a:satMod val="175000"/>
                <a:alpha val="40000"/>
              </a:schemeClr>
            </a:glow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28777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57000">
              <a:schemeClr val="accent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E52C03A5-8686-D4DE-CB45-541D414B5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r="22175" b="54116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1DB1B2-14A7-B499-EBEB-A62B96D46D3A}"/>
              </a:ext>
            </a:extLst>
          </p:cNvPr>
          <p:cNvSpPr txBox="1"/>
          <p:nvPr/>
        </p:nvSpPr>
        <p:spPr>
          <a:xfrm>
            <a:off x="3410856" y="595088"/>
            <a:ext cx="5747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OUTCOMES</a:t>
            </a:r>
            <a:endParaRPr lang="en-IN" sz="4400" b="1" dirty="0">
              <a:pattFill prst="pct60">
                <a:fgClr>
                  <a:schemeClr val="accent4"/>
                </a:fgClr>
                <a:bgClr>
                  <a:schemeClr val="bg1"/>
                </a:bgClr>
              </a:pattFill>
              <a:effectLst>
                <a:outerShdw blurRad="50800" dist="38100" dir="18900000" algn="bl" rotWithShape="0">
                  <a:schemeClr val="accent3">
                    <a:lumMod val="40000"/>
                    <a:lumOff val="60000"/>
                    <a:alpha val="40000"/>
                  </a:schemeClr>
                </a:outerShdw>
              </a:effectLst>
              <a:latin typeface="Lor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3CC30-9E98-AF30-3D84-DA217836BE0C}"/>
              </a:ext>
            </a:extLst>
          </p:cNvPr>
          <p:cNvSpPr txBox="1"/>
          <p:nvPr/>
        </p:nvSpPr>
        <p:spPr>
          <a:xfrm>
            <a:off x="564648" y="1959617"/>
            <a:ext cx="1138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A plug-and-play AI agent that works on platforms like </a:t>
            </a:r>
            <a:r>
              <a:rPr lang="en-US" b="1" dirty="0">
                <a:solidFill>
                  <a:schemeClr val="bg1"/>
                </a:solidFill>
                <a:latin typeface="PrOXIMA NOVA"/>
              </a:rPr>
              <a:t>WhatsApp, Slack, and Telegram</a:t>
            </a:r>
            <a:r>
              <a:rPr lang="en-US" dirty="0">
                <a:solidFill>
                  <a:schemeClr val="bg1"/>
                </a:solidFill>
                <a:latin typeface="PrOXIMA NOVA"/>
              </a:rPr>
              <a:t>, allowing users to: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91876B-A153-9396-7F60-A95785AFE7D9}"/>
              </a:ext>
            </a:extLst>
          </p:cNvPr>
          <p:cNvSpPr txBox="1"/>
          <p:nvPr/>
        </p:nvSpPr>
        <p:spPr>
          <a:xfrm>
            <a:off x="61652" y="5105046"/>
            <a:ext cx="4140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PrOXIMA NOVA"/>
              </a:rPr>
              <a:t>Control devices</a:t>
            </a:r>
            <a:r>
              <a:rPr lang="en-US" dirty="0">
                <a:solidFill>
                  <a:srgbClr val="FFC000"/>
                </a:solidFill>
                <a:latin typeface="PrOXIMA NOVA"/>
              </a:rPr>
              <a:t> using natural commands like:</a:t>
            </a:r>
            <a:br>
              <a:rPr lang="en-US" dirty="0">
                <a:solidFill>
                  <a:schemeClr val="bg1"/>
                </a:solidFill>
                <a:latin typeface="PrOXIMA NOVA"/>
              </a:rPr>
            </a:br>
            <a:r>
              <a:rPr lang="en-US" i="1" dirty="0">
                <a:solidFill>
                  <a:schemeClr val="bg1"/>
                </a:solidFill>
                <a:latin typeface="PrOXIMA NOVA"/>
              </a:rPr>
              <a:t>"Turn off the greenhouse fan if humidity &gt; 70%"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27B39B-9A70-A864-679C-9871B59F8B01}"/>
              </a:ext>
            </a:extLst>
          </p:cNvPr>
          <p:cNvSpPr txBox="1"/>
          <p:nvPr/>
        </p:nvSpPr>
        <p:spPr>
          <a:xfrm>
            <a:off x="4390889" y="5124768"/>
            <a:ext cx="372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PrOXIMA NOVA"/>
              </a:rPr>
              <a:t>Ask real-time queries</a:t>
            </a:r>
            <a:r>
              <a:rPr lang="en-US" dirty="0">
                <a:solidFill>
                  <a:srgbClr val="FFC000"/>
                </a:solidFill>
                <a:latin typeface="PrOXIMA NOVA"/>
              </a:rPr>
              <a:t> such as:</a:t>
            </a:r>
            <a:br>
              <a:rPr lang="en-US" dirty="0">
                <a:solidFill>
                  <a:schemeClr val="bg1"/>
                </a:solidFill>
                <a:latin typeface="PrOXIMA NOVA"/>
              </a:rPr>
            </a:br>
            <a:r>
              <a:rPr lang="en-US" i="1" dirty="0">
                <a:solidFill>
                  <a:schemeClr val="bg1"/>
                </a:solidFill>
                <a:latin typeface="PrOXIMA NOVA"/>
              </a:rPr>
              <a:t>"Why did the pump fail yesterday?"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ABE325-EA36-D215-D68E-6B70BAF535F8}"/>
              </a:ext>
            </a:extLst>
          </p:cNvPr>
          <p:cNvSpPr txBox="1"/>
          <p:nvPr/>
        </p:nvSpPr>
        <p:spPr>
          <a:xfrm>
            <a:off x="8402090" y="5122704"/>
            <a:ext cx="3728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PrOXIMA NOVA"/>
              </a:rPr>
              <a:t>Receive smart predictions</a:t>
            </a:r>
            <a:r>
              <a:rPr lang="en-US" dirty="0">
                <a:solidFill>
                  <a:srgbClr val="FFC000"/>
                </a:solidFill>
                <a:latin typeface="PrOXIMA NOVA"/>
              </a:rPr>
              <a:t> like:</a:t>
            </a:r>
            <a:br>
              <a:rPr lang="en-US" dirty="0">
                <a:solidFill>
                  <a:srgbClr val="FFC000"/>
                </a:solidFill>
                <a:latin typeface="PrOXIMA NOVA"/>
              </a:rPr>
            </a:br>
            <a:r>
              <a:rPr lang="en-US" i="1" dirty="0">
                <a:solidFill>
                  <a:schemeClr val="bg1"/>
                </a:solidFill>
                <a:latin typeface="PrOXIMA NOVA"/>
              </a:rPr>
              <a:t>"Compressor in Unit 3 may fail in 14 days"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BC85D66-BFEF-7F68-6F87-99B49B33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18" y="2924037"/>
            <a:ext cx="1849543" cy="184954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8A6DD0-429C-ED25-938F-657358A24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53" y="3047062"/>
            <a:ext cx="1603492" cy="1603492"/>
          </a:xfrm>
          <a:prstGeom prst="rect">
            <a:avLst/>
          </a:prstGeom>
          <a:effectLst>
            <a:glow rad="457200">
              <a:srgbClr val="FFC000">
                <a:alpha val="60000"/>
              </a:srgbClr>
            </a:glo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B7767B-9155-0CA8-F250-D78543D24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837" y="3116654"/>
            <a:ext cx="1732546" cy="173254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632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51DA957-0743-9621-8001-4575B4594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r="22175" b="54116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1953ED9E-9A15-1BBB-463B-245057573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r="22175" b="54116"/>
          <a:stretch/>
        </p:blipFill>
        <p:spPr bwMode="auto">
          <a:xfrm>
            <a:off x="-623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8FC3B-447F-A99C-B187-8157CCE75632}"/>
              </a:ext>
            </a:extLst>
          </p:cNvPr>
          <p:cNvSpPr txBox="1"/>
          <p:nvPr/>
        </p:nvSpPr>
        <p:spPr>
          <a:xfrm>
            <a:off x="3410856" y="382814"/>
            <a:ext cx="5747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TECH STACK</a:t>
            </a:r>
            <a:endParaRPr lang="en-IN" sz="4400" b="1" dirty="0">
              <a:pattFill prst="pct60">
                <a:fgClr>
                  <a:schemeClr val="accent4"/>
                </a:fgClr>
                <a:bgClr>
                  <a:schemeClr val="bg1"/>
                </a:bgClr>
              </a:pattFill>
              <a:effectLst>
                <a:outerShdw blurRad="50800" dist="38100" dir="18900000" algn="bl" rotWithShape="0">
                  <a:schemeClr val="accent3">
                    <a:lumMod val="40000"/>
                    <a:lumOff val="60000"/>
                    <a:alpha val="40000"/>
                  </a:schemeClr>
                </a:outerShdw>
              </a:effectLst>
              <a:latin typeface="Lora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923897-A75F-B065-6FE4-FA207A2FD42E}"/>
              </a:ext>
            </a:extLst>
          </p:cNvPr>
          <p:cNvSpPr/>
          <p:nvPr/>
        </p:nvSpPr>
        <p:spPr>
          <a:xfrm>
            <a:off x="69515" y="1610799"/>
            <a:ext cx="3963641" cy="253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rgbClr val="FF0000"/>
              </a:solidFill>
              <a:latin typeface="PrOXIMA NOV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EB0A9E-6627-EBF1-D9B9-A5FFD5BF9651}"/>
              </a:ext>
            </a:extLst>
          </p:cNvPr>
          <p:cNvSpPr/>
          <p:nvPr/>
        </p:nvSpPr>
        <p:spPr>
          <a:xfrm>
            <a:off x="4102672" y="1610798"/>
            <a:ext cx="3963641" cy="25309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3A1102-621A-BB1C-23CD-1ACCD0A1B90B}"/>
              </a:ext>
            </a:extLst>
          </p:cNvPr>
          <p:cNvSpPr/>
          <p:nvPr/>
        </p:nvSpPr>
        <p:spPr>
          <a:xfrm>
            <a:off x="8147336" y="1610798"/>
            <a:ext cx="3963641" cy="253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9414CD3-76E2-3EF7-947A-8DC3F933A2D4}"/>
              </a:ext>
            </a:extLst>
          </p:cNvPr>
          <p:cNvSpPr/>
          <p:nvPr/>
        </p:nvSpPr>
        <p:spPr>
          <a:xfrm>
            <a:off x="69515" y="4234399"/>
            <a:ext cx="3963641" cy="253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C48AA2-C8BF-17FB-96C3-4C07D4EBE856}"/>
              </a:ext>
            </a:extLst>
          </p:cNvPr>
          <p:cNvSpPr/>
          <p:nvPr/>
        </p:nvSpPr>
        <p:spPr>
          <a:xfrm>
            <a:off x="4102672" y="4234398"/>
            <a:ext cx="3963641" cy="25309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B557A6-0C7F-BF08-FE87-DFD824FA0B1D}"/>
              </a:ext>
            </a:extLst>
          </p:cNvPr>
          <p:cNvSpPr/>
          <p:nvPr/>
        </p:nvSpPr>
        <p:spPr>
          <a:xfrm>
            <a:off x="8147336" y="4234398"/>
            <a:ext cx="3963641" cy="253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C9293-2FDC-335E-70BB-558C0861E09E}"/>
              </a:ext>
            </a:extLst>
          </p:cNvPr>
          <p:cNvSpPr txBox="1"/>
          <p:nvPr/>
        </p:nvSpPr>
        <p:spPr>
          <a:xfrm>
            <a:off x="832757" y="1807029"/>
            <a:ext cx="2427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n w="0"/>
                <a:blipFill>
                  <a:blip r:embed="rId4"/>
                  <a:tile tx="0" ty="0" sx="100000" sy="100000" flip="none" algn="tl"/>
                </a:blipFill>
                <a:effectLst>
                  <a:glow rad="228600">
                    <a:srgbClr val="0070C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rOXIMA NOVA"/>
              </a:rPr>
              <a:t>AI/NLP</a:t>
            </a:r>
            <a:endParaRPr lang="en-IN" b="1" dirty="0">
              <a:ln w="0"/>
              <a:blipFill>
                <a:blip r:embed="rId4"/>
                <a:tile tx="0" ty="0" sx="100000" sy="100000" flip="none" algn="tl"/>
              </a:blipFill>
              <a:effectLst>
                <a:glow rad="228600">
                  <a:srgbClr val="0070C0">
                    <a:alpha val="40000"/>
                  </a:srgb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OXIMA NOV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446FF-3A96-76CA-5A53-AA706ADB7775}"/>
              </a:ext>
            </a:extLst>
          </p:cNvPr>
          <p:cNvSpPr txBox="1"/>
          <p:nvPr/>
        </p:nvSpPr>
        <p:spPr>
          <a:xfrm>
            <a:off x="4796398" y="1850572"/>
            <a:ext cx="2427514" cy="40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n w="0"/>
                <a:blipFill>
                  <a:blip r:embed="rId4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rOXIMA NOVA"/>
              </a:defRPr>
            </a:lvl1pPr>
          </a:lstStyle>
          <a:p>
            <a:r>
              <a:rPr lang="en-IN" dirty="0">
                <a:effectLst>
                  <a:glow rad="228600">
                    <a:srgbClr val="0070C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&amp; Logic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E79CA-50AC-F9A4-FD9D-154844F1B6CD}"/>
              </a:ext>
            </a:extLst>
          </p:cNvPr>
          <p:cNvSpPr txBox="1"/>
          <p:nvPr/>
        </p:nvSpPr>
        <p:spPr>
          <a:xfrm>
            <a:off x="8760039" y="1894115"/>
            <a:ext cx="312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PrOXIMA NOVA"/>
              </a:defRPr>
            </a:lvl1pPr>
          </a:lstStyle>
          <a:p>
            <a:r>
              <a:rPr lang="en-IN" dirty="0">
                <a:ln w="0"/>
                <a:blipFill>
                  <a:blip r:embed="rId4"/>
                  <a:tile tx="0" ty="0" sx="100000" sy="100000" flip="none" algn="tl"/>
                </a:blipFill>
                <a:effectLst>
                  <a:glow rad="228600">
                    <a:srgbClr val="0070C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Communication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FA752-0718-4C37-EC3B-26F45CF78C30}"/>
              </a:ext>
            </a:extLst>
          </p:cNvPr>
          <p:cNvSpPr txBox="1"/>
          <p:nvPr/>
        </p:nvSpPr>
        <p:spPr>
          <a:xfrm>
            <a:off x="849087" y="4429740"/>
            <a:ext cx="2427514" cy="40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PrOXIMA NOVA"/>
              </a:defRPr>
            </a:lvl1pPr>
          </a:lstStyle>
          <a:p>
            <a:r>
              <a:rPr lang="en-IN" dirty="0">
                <a:ln w="0"/>
                <a:blipFill>
                  <a:blip r:embed="rId4"/>
                  <a:tile tx="0" ty="0" sx="100000" sy="100000" flip="none" algn="tl"/>
                </a:blipFill>
                <a:effectLst>
                  <a:glow rad="228600">
                    <a:srgbClr val="0070C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17A78-F1CD-2B36-40CF-D9BD152C1A5B}"/>
              </a:ext>
            </a:extLst>
          </p:cNvPr>
          <p:cNvSpPr txBox="1"/>
          <p:nvPr/>
        </p:nvSpPr>
        <p:spPr>
          <a:xfrm>
            <a:off x="4341872" y="4450548"/>
            <a:ext cx="356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PrOXIMA NOVA"/>
              </a:defRPr>
            </a:lvl1pPr>
          </a:lstStyle>
          <a:p>
            <a:r>
              <a:rPr lang="en-IN" dirty="0">
                <a:ln w="0"/>
                <a:blipFill>
                  <a:blip r:embed="rId4"/>
                  <a:tile tx="0" ty="0" sx="100000" sy="100000" flip="none" algn="tl"/>
                </a:blipFill>
                <a:effectLst>
                  <a:glow rad="228600">
                    <a:srgbClr val="0070C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Platforms &amp; Deployment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490B4-0F84-96BD-4E79-B7861D55405A}"/>
              </a:ext>
            </a:extLst>
          </p:cNvPr>
          <p:cNvSpPr txBox="1"/>
          <p:nvPr/>
        </p:nvSpPr>
        <p:spPr>
          <a:xfrm>
            <a:off x="8397133" y="4452079"/>
            <a:ext cx="3559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PrOXIMA NOVA"/>
              </a:defRPr>
            </a:lvl1pPr>
          </a:lstStyle>
          <a:p>
            <a:r>
              <a:rPr lang="en-IN" dirty="0">
                <a:ln w="0"/>
                <a:blipFill>
                  <a:blip r:embed="rId4"/>
                  <a:tile tx="0" ty="0" sx="100000" sy="100000" flip="none" algn="tl"/>
                </a:blipFill>
                <a:effectLst>
                  <a:glow rad="228600">
                    <a:srgbClr val="0070C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Predictive Analytics (Optional)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80F4E-0438-DFF4-F6E8-1324700822E8}"/>
              </a:ext>
            </a:extLst>
          </p:cNvPr>
          <p:cNvSpPr txBox="1"/>
          <p:nvPr/>
        </p:nvSpPr>
        <p:spPr>
          <a:xfrm>
            <a:off x="233135" y="2314558"/>
            <a:ext cx="3636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PrOXIMA NOVA"/>
              </a:rPr>
              <a:t>OpenAI GPT-4: </a:t>
            </a:r>
          </a:p>
          <a:p>
            <a:pPr algn="ctr"/>
            <a:r>
              <a:rPr lang="en-US" b="1" dirty="0">
                <a:latin typeface="PrOXIMA NOVA"/>
              </a:rPr>
              <a:t>     </a:t>
            </a:r>
            <a:r>
              <a:rPr lang="en-US" dirty="0">
                <a:solidFill>
                  <a:schemeClr val="bg1"/>
                </a:solidFill>
                <a:latin typeface="PrOXIMA NOVA"/>
              </a:rPr>
              <a:t>for understanding prompts</a:t>
            </a:r>
          </a:p>
          <a:p>
            <a:pPr algn="ctr"/>
            <a:endParaRPr lang="en-US" dirty="0">
              <a:solidFill>
                <a:schemeClr val="bg1"/>
              </a:solidFill>
              <a:latin typeface="PrOXIMA NOVA"/>
            </a:endParaRPr>
          </a:p>
          <a:p>
            <a:pPr algn="ctr"/>
            <a:r>
              <a:rPr lang="en-US" b="1" dirty="0">
                <a:solidFill>
                  <a:srgbClr val="FFC000"/>
                </a:solidFill>
                <a:latin typeface="PrOXIMA NOVA"/>
              </a:rPr>
              <a:t>Rasa or </a:t>
            </a:r>
            <a:r>
              <a:rPr lang="en-US" b="1" dirty="0" err="1">
                <a:solidFill>
                  <a:srgbClr val="FFC000"/>
                </a:solidFill>
                <a:latin typeface="PrOXIMA NOVA"/>
              </a:rPr>
              <a:t>Dialogflow</a:t>
            </a:r>
            <a:r>
              <a:rPr lang="en-US" b="1" dirty="0">
                <a:solidFill>
                  <a:srgbClr val="FFC000"/>
                </a:solidFill>
                <a:latin typeface="PrOXIMA NOVA"/>
              </a:rPr>
              <a:t>:</a:t>
            </a:r>
          </a:p>
          <a:p>
            <a:pPr algn="ctr"/>
            <a:r>
              <a:rPr lang="en-US" b="1" dirty="0">
                <a:latin typeface="PrOXIMA NOVA"/>
              </a:rPr>
              <a:t>     </a:t>
            </a:r>
            <a:r>
              <a:rPr lang="en-US" dirty="0">
                <a:solidFill>
                  <a:schemeClr val="bg1"/>
                </a:solidFill>
                <a:latin typeface="PrOXIMA NOVA"/>
              </a:rPr>
              <a:t>for intent classification,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fallback handling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77D04-38DA-4584-F78E-77113E8464A9}"/>
              </a:ext>
            </a:extLst>
          </p:cNvPr>
          <p:cNvSpPr txBox="1"/>
          <p:nvPr/>
        </p:nvSpPr>
        <p:spPr>
          <a:xfrm>
            <a:off x="4266291" y="2314558"/>
            <a:ext cx="3636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PrOXIMA NOVA"/>
              </a:rPr>
              <a:t>Python: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For Core logic, API integration</a:t>
            </a:r>
          </a:p>
          <a:p>
            <a:pPr algn="ctr"/>
            <a:endParaRPr lang="en-US" b="1" dirty="0">
              <a:solidFill>
                <a:srgbClr val="FFC000"/>
              </a:solidFill>
              <a:latin typeface="PrOXIMA NOVA"/>
            </a:endParaRPr>
          </a:p>
          <a:p>
            <a:pPr algn="ctr"/>
            <a:r>
              <a:rPr lang="en-US" b="1" dirty="0" err="1">
                <a:solidFill>
                  <a:srgbClr val="FFC000"/>
                </a:solidFill>
                <a:latin typeface="PrOXIMA NOVA"/>
              </a:rPr>
              <a:t>FastAPI</a:t>
            </a:r>
            <a:r>
              <a:rPr lang="en-US" b="1" dirty="0">
                <a:solidFill>
                  <a:srgbClr val="FFC000"/>
                </a:solidFill>
                <a:latin typeface="PrOXIMA NOVA"/>
              </a:rPr>
              <a:t> or Flask: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For REST API services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735D6-F543-7A96-A416-9635B6BFDEDC}"/>
              </a:ext>
            </a:extLst>
          </p:cNvPr>
          <p:cNvSpPr txBox="1"/>
          <p:nvPr/>
        </p:nvSpPr>
        <p:spPr>
          <a:xfrm>
            <a:off x="8397133" y="2421289"/>
            <a:ext cx="3636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/>
                </a:solidFill>
                <a:latin typeface="PrOXIMA NOVA"/>
              </a:rPr>
              <a:t>MQTT / HTTP: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PrOXIMA NOVA"/>
              </a:rPr>
              <a:t>For Device communication protocols </a:t>
            </a:r>
          </a:p>
          <a:p>
            <a:pPr algn="ctr"/>
            <a:endParaRPr lang="en-IN" sz="1000" dirty="0">
              <a:solidFill>
                <a:schemeClr val="bg1"/>
              </a:solidFill>
              <a:latin typeface="PrOXIMA NOVA"/>
            </a:endParaRPr>
          </a:p>
          <a:p>
            <a:pPr algn="ctr"/>
            <a:r>
              <a:rPr lang="en-IN" b="1" dirty="0">
                <a:solidFill>
                  <a:schemeClr val="accent4"/>
                </a:solidFill>
                <a:latin typeface="PrOXIMA NOVA"/>
              </a:rPr>
              <a:t>Node-RED: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PrOXIMA NOVA"/>
              </a:rPr>
              <a:t>Optional for visual IoT flows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8EA53E-2AE9-1662-FDDD-3FA597351D69}"/>
              </a:ext>
            </a:extLst>
          </p:cNvPr>
          <p:cNvSpPr txBox="1"/>
          <p:nvPr/>
        </p:nvSpPr>
        <p:spPr>
          <a:xfrm>
            <a:off x="171640" y="5241291"/>
            <a:ext cx="363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C000"/>
                </a:solidFill>
                <a:latin typeface="PrOXIMA NOVA"/>
              </a:rPr>
              <a:t>Firebase</a:t>
            </a:r>
            <a:r>
              <a:rPr lang="fr-FR" b="1" dirty="0">
                <a:solidFill>
                  <a:srgbClr val="FFC000"/>
                </a:solidFill>
                <a:latin typeface="PrOXIMA NOVA"/>
              </a:rPr>
              <a:t> / MongoDB: </a:t>
            </a:r>
          </a:p>
          <a:p>
            <a:pPr algn="ctr"/>
            <a:endParaRPr lang="fr-FR" b="1" dirty="0">
              <a:solidFill>
                <a:srgbClr val="FFC000"/>
              </a:solidFill>
              <a:latin typeface="PrOXIMA NOVA"/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  <a:latin typeface="PrOXIMA NOVA"/>
              </a:rPr>
              <a:t>Device</a:t>
            </a:r>
            <a:r>
              <a:rPr lang="fr-FR" dirty="0">
                <a:solidFill>
                  <a:schemeClr val="bg1"/>
                </a:solidFill>
                <a:latin typeface="PrOXIMA NOVA"/>
              </a:rPr>
              <a:t> states, logs, user </a:t>
            </a:r>
            <a:r>
              <a:rPr lang="fr-FR" dirty="0" err="1">
                <a:solidFill>
                  <a:schemeClr val="bg1"/>
                </a:solidFill>
                <a:latin typeface="PrOXIMA NOVA"/>
              </a:rPr>
              <a:t>queries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CC45A-9439-8644-5C2A-FEE2DDE9C578}"/>
              </a:ext>
            </a:extLst>
          </p:cNvPr>
          <p:cNvSpPr txBox="1"/>
          <p:nvPr/>
        </p:nvSpPr>
        <p:spPr>
          <a:xfrm>
            <a:off x="4191954" y="5267711"/>
            <a:ext cx="363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PrOXIMA NOVA"/>
              </a:rPr>
              <a:t>Twilio: </a:t>
            </a:r>
            <a:r>
              <a:rPr lang="en-US" dirty="0">
                <a:solidFill>
                  <a:schemeClr val="bg1"/>
                </a:solidFill>
                <a:latin typeface="PrOXIMA NOVA"/>
              </a:rPr>
              <a:t>WhatsApp integration</a:t>
            </a:r>
          </a:p>
          <a:p>
            <a:pPr algn="ctr"/>
            <a:endParaRPr lang="en-US" b="1" dirty="0">
              <a:solidFill>
                <a:srgbClr val="FFC000"/>
              </a:solidFill>
              <a:latin typeface="PrOXIMA NOVA"/>
            </a:endParaRPr>
          </a:p>
          <a:p>
            <a:pPr algn="ctr"/>
            <a:r>
              <a:rPr lang="en-US" b="1" dirty="0">
                <a:solidFill>
                  <a:srgbClr val="FFC000"/>
                </a:solidFill>
                <a:latin typeface="PrOXIMA NOVA"/>
              </a:rPr>
              <a:t>Slack API / Telegram Bot API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17C7F-2BD8-EDEA-5763-AFB4675C0F65}"/>
              </a:ext>
            </a:extLst>
          </p:cNvPr>
          <p:cNvSpPr txBox="1"/>
          <p:nvPr/>
        </p:nvSpPr>
        <p:spPr>
          <a:xfrm>
            <a:off x="8397133" y="5290860"/>
            <a:ext cx="363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PrOXIMA NOVA"/>
              </a:rPr>
              <a:t>Scikit-learn / TensorFlow: </a:t>
            </a:r>
          </a:p>
          <a:p>
            <a:pPr algn="ctr"/>
            <a:endParaRPr lang="en-US" dirty="0">
              <a:solidFill>
                <a:schemeClr val="bg1"/>
              </a:solidFill>
              <a:latin typeface="PrOXIMA NOVA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PrOXIMA NOVA"/>
              </a:rPr>
              <a:t>for failure prediction models</a:t>
            </a:r>
            <a:endParaRPr lang="en-IN" dirty="0">
              <a:solidFill>
                <a:schemeClr val="bg1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9079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57000">
              <a:schemeClr val="accent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671268B3-0B84-73E4-4C06-0CA83A68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r="22175" b="54116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215CA7-CA17-665F-4683-CDBEF9A6879C}"/>
              </a:ext>
            </a:extLst>
          </p:cNvPr>
          <p:cNvSpPr txBox="1"/>
          <p:nvPr/>
        </p:nvSpPr>
        <p:spPr>
          <a:xfrm>
            <a:off x="1575706" y="1674588"/>
            <a:ext cx="92129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pattFill prst="pct60">
                  <a:fgClr>
                    <a:schemeClr val="accent4"/>
                  </a:fgClr>
                  <a:bgClr>
                    <a:schemeClr val="bg1"/>
                  </a:bgClr>
                </a:pattFill>
                <a:effectLst>
                  <a:outerShdw blurRad="50800" dist="38100" dir="18900000" algn="bl" rotWithShape="0">
                    <a:schemeClr val="accent3">
                      <a:lumMod val="40000"/>
                      <a:lumOff val="60000"/>
                      <a:alpha val="40000"/>
                    </a:schemeClr>
                  </a:outerShdw>
                </a:effectLst>
                <a:latin typeface="Lora" pitchFamily="2" charset="0"/>
              </a:rPr>
              <a:t>THANK YOU</a:t>
            </a:r>
            <a:endParaRPr lang="en-IN" sz="11500" b="1" dirty="0">
              <a:pattFill prst="pct60">
                <a:fgClr>
                  <a:schemeClr val="accent4"/>
                </a:fgClr>
                <a:bgClr>
                  <a:schemeClr val="bg1"/>
                </a:bgClr>
              </a:pattFill>
              <a:effectLst>
                <a:outerShdw blurRad="50800" dist="38100" dir="18900000" algn="bl" rotWithShape="0">
                  <a:schemeClr val="accent3">
                    <a:lumMod val="40000"/>
                    <a:lumOff val="60000"/>
                    <a:alpha val="40000"/>
                  </a:schemeClr>
                </a:outerShdw>
              </a:effectLst>
              <a:latin typeface="Lor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A6AAF-0CEB-9BA0-76A1-296829877E3B}"/>
              </a:ext>
            </a:extLst>
          </p:cNvPr>
          <p:cNvSpPr txBox="1"/>
          <p:nvPr/>
        </p:nvSpPr>
        <p:spPr>
          <a:xfrm>
            <a:off x="3352800" y="3854450"/>
            <a:ext cx="5880100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chemeClr val="bg1"/>
                </a:solidFill>
                <a:latin typeface="PrOXIMA NOVA"/>
              </a:rPr>
              <a:t>SHAIKH </a:t>
            </a:r>
            <a:r>
              <a:rPr lang="en-US" sz="1600" b="1" dirty="0">
                <a:solidFill>
                  <a:schemeClr val="bg1"/>
                </a:solidFill>
                <a:latin typeface="PrOXIMA NOVA"/>
              </a:rPr>
              <a:t>SAAIEM SALAAR </a:t>
            </a:r>
            <a:r>
              <a:rPr lang="en-US" sz="1600" dirty="0">
                <a:solidFill>
                  <a:schemeClr val="bg1"/>
                </a:solidFill>
                <a:latin typeface="PrOXIMA NOVA"/>
              </a:rPr>
              <a:t>MOHAMMED SALEEM RAISA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F38FA-39F7-68D7-53DE-98CDA05122B8}"/>
              </a:ext>
            </a:extLst>
          </p:cNvPr>
          <p:cNvSpPr txBox="1"/>
          <p:nvPr/>
        </p:nvSpPr>
        <p:spPr>
          <a:xfrm>
            <a:off x="3096078" y="4524587"/>
            <a:ext cx="6172200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chemeClr val="bg1"/>
                </a:solidFill>
                <a:latin typeface="PrOXIMA NOVA"/>
              </a:rPr>
              <a:t>NEVREKAR </a:t>
            </a:r>
            <a:r>
              <a:rPr lang="en-US" sz="1600" b="1" dirty="0">
                <a:solidFill>
                  <a:schemeClr val="bg1"/>
                </a:solidFill>
                <a:latin typeface="PrOXIMA NOVA"/>
              </a:rPr>
              <a:t>MOHAMMED ANAS </a:t>
            </a:r>
            <a:r>
              <a:rPr lang="en-US" sz="1600" dirty="0">
                <a:solidFill>
                  <a:schemeClr val="bg1"/>
                </a:solidFill>
                <a:latin typeface="PrOXIMA NOVA"/>
              </a:rPr>
              <a:t>AZIM AMREEN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CFC2D-7978-4A59-4715-15A1CD02394A}"/>
              </a:ext>
            </a:extLst>
          </p:cNvPr>
          <p:cNvSpPr txBox="1"/>
          <p:nvPr/>
        </p:nvSpPr>
        <p:spPr>
          <a:xfrm>
            <a:off x="3206750" y="5211224"/>
            <a:ext cx="6172200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chemeClr val="bg1"/>
                </a:solidFill>
                <a:latin typeface="PrOXIMA NOVA"/>
              </a:rPr>
              <a:t>SAYED </a:t>
            </a:r>
            <a:r>
              <a:rPr lang="en-US" sz="1600" b="1" dirty="0">
                <a:solidFill>
                  <a:schemeClr val="bg1"/>
                </a:solidFill>
                <a:latin typeface="PrOXIMA NOVA"/>
              </a:rPr>
              <a:t>MOHAMMED KUMAYL </a:t>
            </a:r>
            <a:r>
              <a:rPr lang="en-US" sz="1600" dirty="0">
                <a:solidFill>
                  <a:schemeClr val="bg1"/>
                </a:solidFill>
                <a:latin typeface="PrOXIMA NOVA"/>
              </a:rPr>
              <a:t>MOHAMMED SUHAIL</a:t>
            </a:r>
            <a:endParaRPr lang="en-IN" sz="1600" dirty="0">
              <a:solidFill>
                <a:schemeClr val="bg1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07895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Custom 8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53D70"/>
      </a:accent2>
      <a:accent3>
        <a:srgbClr val="028CCF"/>
      </a:accent3>
      <a:accent4>
        <a:srgbClr val="FFC000"/>
      </a:accent4>
      <a:accent5>
        <a:srgbClr val="0F8C1B"/>
      </a:accent5>
      <a:accent6>
        <a:srgbClr val="0047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274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Lora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. aar5ess .</cp:lastModifiedBy>
  <cp:revision>26</cp:revision>
  <dcterms:created xsi:type="dcterms:W3CDTF">2022-02-22T07:15:13Z</dcterms:created>
  <dcterms:modified xsi:type="dcterms:W3CDTF">2025-08-05T06:02:05Z</dcterms:modified>
</cp:coreProperties>
</file>