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 id="283"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2" d="100"/>
          <a:sy n="102" d="100"/>
        </p:scale>
        <p:origin x="161" y="65"/>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alaar-Saaiem/EV-Adoption-Forecasting.git" TargetMode="External"/><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linkedin.com/in/salaarsaaiem525/" TargetMode="Externa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hyperlink" Target="https://github.com/Salaar-Saaiem/EV-Adoption-Forecasting.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5347"/>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269222" y="2787313"/>
            <a:ext cx="6870861" cy="584775"/>
          </a:xfrm>
          <a:prstGeom prst="rect">
            <a:avLst/>
          </a:prstGeom>
          <a:noFill/>
        </p:spPr>
        <p:txBody>
          <a:bodyPr wrap="square" rtlCol="0">
            <a:spAutoFit/>
          </a:bodyPr>
          <a:lstStyle/>
          <a:p>
            <a:pPr algn="r"/>
            <a:r>
              <a:rPr lang="en-IN" sz="3200" b="1" i="0" dirty="0">
                <a:solidFill>
                  <a:schemeClr val="accent5">
                    <a:lumMod val="20000"/>
                    <a:lumOff val="80000"/>
                  </a:schemeClr>
                </a:solidFill>
                <a:effectLst/>
                <a:latin typeface="Segoe UI" panose="020B0502040204020203" pitchFamily="34" charset="0"/>
              </a:rPr>
              <a:t>EV Charging Demand Prediction</a:t>
            </a:r>
            <a:endParaRPr lang="en-US" sz="3600" b="1" dirty="0">
              <a:solidFill>
                <a:schemeClr val="accent5">
                  <a:lumMod val="20000"/>
                  <a:lumOff val="80000"/>
                </a:schemeClr>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686C5C66-2AC7-97E2-777A-E2BEF142D0F0}"/>
              </a:ext>
            </a:extLst>
          </p:cNvPr>
          <p:cNvSpPr txBox="1"/>
          <p:nvPr/>
        </p:nvSpPr>
        <p:spPr>
          <a:xfrm>
            <a:off x="4807291" y="3577389"/>
            <a:ext cx="6668168" cy="1816266"/>
          </a:xfrm>
          <a:prstGeom prst="rect">
            <a:avLst/>
          </a:prstGeom>
          <a:noFill/>
        </p:spPr>
        <p:txBody>
          <a:bodyPr wrap="square" rtlCol="0">
            <a:spAutoFit/>
          </a:bodyPr>
          <a:lstStyle/>
          <a:p>
            <a:r>
              <a:rPr lang="en-US" b="1" dirty="0">
                <a:solidFill>
                  <a:srgbClr val="FFC000"/>
                </a:solidFill>
              </a:rPr>
              <a:t>NAME:</a:t>
            </a:r>
            <a:r>
              <a:rPr lang="en-US" b="1" dirty="0">
                <a:solidFill>
                  <a:schemeClr val="bg1"/>
                </a:solidFill>
              </a:rPr>
              <a:t> </a:t>
            </a:r>
            <a:r>
              <a:rPr lang="en-US" dirty="0">
                <a:solidFill>
                  <a:schemeClr val="bg1"/>
                </a:solidFill>
              </a:rPr>
              <a:t>SHAIKH </a:t>
            </a:r>
            <a:r>
              <a:rPr lang="en-US" b="1" dirty="0">
                <a:solidFill>
                  <a:schemeClr val="bg1"/>
                </a:solidFill>
              </a:rPr>
              <a:t>SAAIEM SALAAR </a:t>
            </a:r>
            <a:r>
              <a:rPr lang="en-US" dirty="0">
                <a:solidFill>
                  <a:schemeClr val="bg1"/>
                </a:solidFill>
              </a:rPr>
              <a:t>MOHAMMED SALEEM</a:t>
            </a:r>
          </a:p>
          <a:p>
            <a:endParaRPr lang="en-US" dirty="0">
              <a:solidFill>
                <a:schemeClr val="bg1"/>
              </a:solidFill>
            </a:endParaRPr>
          </a:p>
          <a:p>
            <a:r>
              <a:rPr lang="en-US" b="1" dirty="0">
                <a:solidFill>
                  <a:srgbClr val="FFC000"/>
                </a:solidFill>
              </a:rPr>
              <a:t>STUDENT</a:t>
            </a:r>
            <a:r>
              <a:rPr lang="en-US" b="1" dirty="0">
                <a:solidFill>
                  <a:schemeClr val="bg1"/>
                </a:solidFill>
              </a:rPr>
              <a:t> </a:t>
            </a:r>
            <a:r>
              <a:rPr lang="en-US" b="1" dirty="0">
                <a:solidFill>
                  <a:srgbClr val="FFC000"/>
                </a:solidFill>
              </a:rPr>
              <a:t>ID: </a:t>
            </a:r>
            <a:r>
              <a:rPr lang="en-IN" b="0" i="0" dirty="0">
                <a:solidFill>
                  <a:schemeClr val="bg1"/>
                </a:solidFill>
                <a:effectLst/>
                <a:latin typeface="Helvetica Neue"/>
              </a:rPr>
              <a:t>221846</a:t>
            </a:r>
            <a:endParaRPr lang="en-US" b="1" dirty="0">
              <a:solidFill>
                <a:schemeClr val="bg1"/>
              </a:solidFill>
            </a:endParaRPr>
          </a:p>
          <a:p>
            <a:endParaRPr lang="en-US" b="0" i="0" dirty="0">
              <a:solidFill>
                <a:srgbClr val="CCC6BF"/>
              </a:solidFill>
              <a:effectLst/>
              <a:latin typeface="Helvetica Neue"/>
            </a:endParaRPr>
          </a:p>
          <a:p>
            <a:r>
              <a:rPr lang="en-US" b="1" dirty="0">
                <a:solidFill>
                  <a:srgbClr val="FFC000"/>
                </a:solidFill>
              </a:rPr>
              <a:t>AICTE Internship Student Registration ID: </a:t>
            </a:r>
            <a:r>
              <a:rPr lang="en-IN" b="0" i="0" dirty="0">
                <a:solidFill>
                  <a:schemeClr val="bg1"/>
                </a:solidFill>
                <a:effectLst/>
                <a:latin typeface="Helvetica Neue"/>
              </a:rPr>
              <a:t>STU682185dbe99e81747027419</a:t>
            </a:r>
            <a:r>
              <a:rPr lang="en-US" b="1" dirty="0">
                <a:solidFill>
                  <a:schemeClr val="bg1"/>
                </a:solidFill>
              </a:rPr>
              <a:t> </a:t>
            </a:r>
            <a:endParaRPr lang="en-IN" b="1" dirty="0">
              <a:solidFill>
                <a:schemeClr val="bg1"/>
              </a:solidFill>
            </a:endParaRPr>
          </a:p>
        </p:txBody>
      </p:sp>
    </p:spTree>
    <p:extLst>
      <p:ext uri="{BB962C8B-B14F-4D97-AF65-F5344CB8AC3E}">
        <p14:creationId xmlns:p14="http://schemas.microsoft.com/office/powerpoint/2010/main" val="3671276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3684931" cy="523220"/>
          </a:xfrm>
          <a:prstGeom prst="rect">
            <a:avLst/>
          </a:prstGeom>
          <a:noFill/>
        </p:spPr>
        <p:txBody>
          <a:bodyPr wrap="square">
            <a:spAutoFit/>
          </a:bodyPr>
          <a:lstStyle/>
          <a:p>
            <a:r>
              <a:rPr lang="en-IN" sz="2800" b="1" dirty="0">
                <a:solidFill>
                  <a:srgbClr val="213163"/>
                </a:solidFill>
              </a:rPr>
              <a:t>Learning Objectives</a:t>
            </a:r>
            <a:endParaRPr lang="en-IN" sz="28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BC03032C-6C88-5BB6-7723-025C9E41ACDE}"/>
              </a:ext>
            </a:extLst>
          </p:cNvPr>
          <p:cNvSpPr txBox="1"/>
          <p:nvPr/>
        </p:nvSpPr>
        <p:spPr>
          <a:xfrm>
            <a:off x="304800" y="1700467"/>
            <a:ext cx="6315242" cy="3690177"/>
          </a:xfrm>
          <a:prstGeom prst="rect">
            <a:avLst/>
          </a:prstGeom>
          <a:noFill/>
        </p:spPr>
        <p:txBody>
          <a:bodyPr wrap="square" rtlCol="0">
            <a:spAutoFit/>
          </a:bodyPr>
          <a:lstStyle/>
          <a:p>
            <a:pPr marL="342900" indent="-342900">
              <a:lnSpc>
                <a:spcPct val="200000"/>
              </a:lnSpc>
              <a:buFont typeface="Wingdings" panose="05000000000000000000" pitchFamily="2" charset="2"/>
              <a:buChar char="v"/>
            </a:pPr>
            <a:r>
              <a:rPr lang="en-US" sz="2000" dirty="0"/>
              <a:t>Understand trends in Electric Vehicle (EV) adoption</a:t>
            </a:r>
          </a:p>
          <a:p>
            <a:pPr marL="342900" indent="-342900">
              <a:lnSpc>
                <a:spcPct val="200000"/>
              </a:lnSpc>
              <a:buFont typeface="Wingdings" panose="05000000000000000000" pitchFamily="2" charset="2"/>
              <a:buChar char="v"/>
            </a:pPr>
            <a:r>
              <a:rPr lang="en-US" sz="2000" dirty="0"/>
              <a:t>Use historical EV registration data to forecast future demand</a:t>
            </a:r>
          </a:p>
          <a:p>
            <a:pPr marL="342900" indent="-342900">
              <a:lnSpc>
                <a:spcPct val="200000"/>
              </a:lnSpc>
              <a:buFont typeface="Wingdings" panose="05000000000000000000" pitchFamily="2" charset="2"/>
              <a:buChar char="v"/>
            </a:pPr>
            <a:r>
              <a:rPr lang="en-US" sz="2000" dirty="0"/>
              <a:t>Build a machine learning-based forecasting tool</a:t>
            </a:r>
          </a:p>
          <a:p>
            <a:pPr marL="342900" indent="-342900">
              <a:lnSpc>
                <a:spcPct val="200000"/>
              </a:lnSpc>
              <a:buFont typeface="Wingdings" panose="05000000000000000000" pitchFamily="2" charset="2"/>
              <a:buChar char="v"/>
            </a:pPr>
            <a:r>
              <a:rPr lang="en-US" sz="2000" dirty="0"/>
              <a:t>Deploy an interactive prediction web-app for public use</a:t>
            </a:r>
            <a:endParaRPr lang="en-IN" sz="2000" dirty="0"/>
          </a:p>
        </p:txBody>
      </p:sp>
    </p:spTree>
    <p:extLst>
      <p:ext uri="{BB962C8B-B14F-4D97-AF65-F5344CB8AC3E}">
        <p14:creationId xmlns:p14="http://schemas.microsoft.com/office/powerpoint/2010/main" val="293205248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523220"/>
          </a:xfrm>
          <a:prstGeom prst="rect">
            <a:avLst/>
          </a:prstGeom>
          <a:noFill/>
        </p:spPr>
        <p:txBody>
          <a:bodyPr wrap="square">
            <a:spAutoFit/>
          </a:bodyPr>
          <a:lstStyle>
            <a:defPPr marR="0" lvl="0" algn="l" rtl="0">
              <a:lnSpc>
                <a:spcPct val="100000"/>
              </a:lnSpc>
              <a:spcBef>
                <a:spcPts val="0"/>
              </a:spcBef>
              <a:spcAft>
                <a:spcPts val="0"/>
              </a:spcAft>
            </a:defPPr>
            <a:lvl1pPr>
              <a:defRPr sz="2800" b="1">
                <a:solidFill>
                  <a:srgbClr val="213163"/>
                </a:solidFill>
              </a:defRPr>
            </a:lvl1pPr>
          </a:lstStyle>
          <a:p>
            <a:r>
              <a:rPr lang="en-US" dirty="0"/>
              <a:t>T</a:t>
            </a:r>
            <a:r>
              <a:rPr lang="en-IN" dirty="0" err="1"/>
              <a:t>ools</a:t>
            </a:r>
            <a:r>
              <a:rPr lang="en-IN" dirty="0"/>
              <a:t> and Technology used </a:t>
            </a:r>
          </a:p>
        </p:txBody>
      </p:sp>
      <p:sp>
        <p:nvSpPr>
          <p:cNvPr id="2" name="TextBox 1">
            <a:extLst>
              <a:ext uri="{FF2B5EF4-FFF2-40B4-BE49-F238E27FC236}">
                <a16:creationId xmlns:a16="http://schemas.microsoft.com/office/drawing/2014/main" id="{4BC37092-94DD-619B-47D9-4A39D593EA4D}"/>
              </a:ext>
            </a:extLst>
          </p:cNvPr>
          <p:cNvSpPr txBox="1"/>
          <p:nvPr/>
        </p:nvSpPr>
        <p:spPr>
          <a:xfrm>
            <a:off x="304800" y="1791371"/>
            <a:ext cx="11304337" cy="3074624"/>
          </a:xfrm>
          <a:prstGeom prst="rect">
            <a:avLst/>
          </a:prstGeom>
          <a:noFill/>
        </p:spPr>
        <p:txBody>
          <a:bodyPr wrap="square" rtlCol="0">
            <a:spAutoFit/>
          </a:bodyPr>
          <a:lstStyle/>
          <a:p>
            <a:pPr marL="342900" indent="-342900">
              <a:lnSpc>
                <a:spcPct val="200000"/>
              </a:lnSpc>
              <a:buFont typeface="Wingdings" panose="05000000000000000000" pitchFamily="2" charset="2"/>
              <a:buChar char="v"/>
            </a:pPr>
            <a:r>
              <a:rPr lang="en-IN" sz="2000" b="1" dirty="0"/>
              <a:t>Language</a:t>
            </a:r>
            <a:r>
              <a:rPr lang="en-IN" sz="2000" dirty="0"/>
              <a:t>: Python</a:t>
            </a:r>
          </a:p>
          <a:p>
            <a:pPr marL="342900" indent="-342900">
              <a:lnSpc>
                <a:spcPct val="200000"/>
              </a:lnSpc>
              <a:buFont typeface="Wingdings" panose="05000000000000000000" pitchFamily="2" charset="2"/>
              <a:buChar char="v"/>
            </a:pPr>
            <a:r>
              <a:rPr lang="en-IN" sz="2000" b="1" dirty="0"/>
              <a:t>Libraries</a:t>
            </a:r>
            <a:r>
              <a:rPr lang="en-IN" sz="2000" dirty="0"/>
              <a:t>: Pandas, NumPy, Scikit-learn, Matplotlib</a:t>
            </a:r>
          </a:p>
          <a:p>
            <a:pPr marL="342900" indent="-342900">
              <a:lnSpc>
                <a:spcPct val="200000"/>
              </a:lnSpc>
              <a:buFont typeface="Wingdings" panose="05000000000000000000" pitchFamily="2" charset="2"/>
              <a:buChar char="v"/>
            </a:pPr>
            <a:r>
              <a:rPr lang="en-IN" sz="2000" b="1" dirty="0"/>
              <a:t>Framework</a:t>
            </a:r>
            <a:r>
              <a:rPr lang="en-IN" sz="2000" dirty="0"/>
              <a:t>: </a:t>
            </a:r>
            <a:r>
              <a:rPr lang="en-IN" sz="2000" dirty="0" err="1"/>
              <a:t>Streamlit</a:t>
            </a:r>
            <a:endParaRPr lang="en-IN" sz="2000" dirty="0"/>
          </a:p>
          <a:p>
            <a:pPr marL="342900" indent="-342900">
              <a:lnSpc>
                <a:spcPct val="200000"/>
              </a:lnSpc>
              <a:buFont typeface="Wingdings" panose="05000000000000000000" pitchFamily="2" charset="2"/>
              <a:buChar char="v"/>
            </a:pPr>
            <a:r>
              <a:rPr lang="en-IN" sz="2000" b="1" dirty="0"/>
              <a:t>Model</a:t>
            </a:r>
            <a:r>
              <a:rPr lang="en-IN" sz="2000" dirty="0"/>
              <a:t>: Forecasting using custom lag features + Gradient Boosting</a:t>
            </a:r>
          </a:p>
          <a:p>
            <a:pPr marL="342900" indent="-342900">
              <a:lnSpc>
                <a:spcPct val="200000"/>
              </a:lnSpc>
              <a:buFont typeface="Wingdings" panose="05000000000000000000" pitchFamily="2" charset="2"/>
              <a:buChar char="v"/>
            </a:pPr>
            <a:r>
              <a:rPr lang="en-IN" sz="2000" b="1" dirty="0"/>
              <a:t>Deployment</a:t>
            </a:r>
            <a:r>
              <a:rPr lang="en-IN" sz="2000" dirty="0"/>
              <a:t>: </a:t>
            </a:r>
            <a:r>
              <a:rPr lang="en-IN" sz="2000" dirty="0" err="1"/>
              <a:t>Streamlit</a:t>
            </a:r>
            <a:r>
              <a:rPr lang="en-IN" sz="2000" dirty="0"/>
              <a:t> app interface</a:t>
            </a:r>
          </a:p>
        </p:txBody>
      </p:sp>
      <p:pic>
        <p:nvPicPr>
          <p:cNvPr id="4" name="Picture 3">
            <a:extLst>
              <a:ext uri="{FF2B5EF4-FFF2-40B4-BE49-F238E27FC236}">
                <a16:creationId xmlns:a16="http://schemas.microsoft.com/office/drawing/2014/main" id="{160AEACE-F5A9-66BA-59FD-63AEF326DB2F}"/>
              </a:ext>
            </a:extLst>
          </p:cNvPr>
          <p:cNvPicPr>
            <a:picLocks noChangeAspect="1"/>
          </p:cNvPicPr>
          <p:nvPr/>
        </p:nvPicPr>
        <p:blipFill>
          <a:blip r:embed="rId2"/>
          <a:stretch>
            <a:fillRect/>
          </a:stretch>
        </p:blipFill>
        <p:spPr>
          <a:xfrm>
            <a:off x="202717" y="5362018"/>
            <a:ext cx="1149846" cy="1149846"/>
          </a:xfrm>
          <a:prstGeom prst="rect">
            <a:avLst/>
          </a:prstGeom>
          <a:effectLst>
            <a:outerShdw blurRad="50800" dist="38100" dir="5400000" algn="t" rotWithShape="0">
              <a:prstClr val="black">
                <a:alpha val="40000"/>
              </a:prstClr>
            </a:outerShdw>
          </a:effectLst>
          <a:scene3d>
            <a:camera prst="orthographicFront"/>
            <a:lightRig rig="threePt" dir="t"/>
          </a:scene3d>
          <a:sp3d>
            <a:bevelT w="101600" prst="riblet"/>
          </a:sp3d>
        </p:spPr>
      </p:pic>
      <p:pic>
        <p:nvPicPr>
          <p:cNvPr id="5" name="Picture 4">
            <a:extLst>
              <a:ext uri="{FF2B5EF4-FFF2-40B4-BE49-F238E27FC236}">
                <a16:creationId xmlns:a16="http://schemas.microsoft.com/office/drawing/2014/main" id="{A39D8624-1FFF-7BE1-82DA-5EE479962FC2}"/>
              </a:ext>
            </a:extLst>
          </p:cNvPr>
          <p:cNvPicPr>
            <a:picLocks noChangeAspect="1"/>
          </p:cNvPicPr>
          <p:nvPr/>
        </p:nvPicPr>
        <p:blipFill>
          <a:blip r:embed="rId3"/>
          <a:stretch>
            <a:fillRect/>
          </a:stretch>
        </p:blipFill>
        <p:spPr>
          <a:xfrm>
            <a:off x="5932857" y="5362408"/>
            <a:ext cx="1152144" cy="1152144"/>
          </a:xfrm>
          <a:prstGeom prst="rect">
            <a:avLst/>
          </a:prstGeom>
          <a:effectLst>
            <a:outerShdw blurRad="50800" dist="38100" dir="5400000" algn="t" rotWithShape="0">
              <a:prstClr val="black">
                <a:alpha val="40000"/>
              </a:prstClr>
            </a:outerShdw>
          </a:effectLst>
        </p:spPr>
      </p:pic>
      <p:pic>
        <p:nvPicPr>
          <p:cNvPr id="6" name="Picture 5">
            <a:extLst>
              <a:ext uri="{FF2B5EF4-FFF2-40B4-BE49-F238E27FC236}">
                <a16:creationId xmlns:a16="http://schemas.microsoft.com/office/drawing/2014/main" id="{638C4634-EBA7-8B82-1243-08E23F323E6A}"/>
              </a:ext>
            </a:extLst>
          </p:cNvPr>
          <p:cNvPicPr>
            <a:picLocks noChangeAspect="1"/>
          </p:cNvPicPr>
          <p:nvPr/>
        </p:nvPicPr>
        <p:blipFill>
          <a:blip r:embed="rId4"/>
          <a:stretch>
            <a:fillRect/>
          </a:stretch>
        </p:blipFill>
        <p:spPr>
          <a:xfrm>
            <a:off x="3961571" y="5323501"/>
            <a:ext cx="1152144" cy="1152144"/>
          </a:xfrm>
          <a:prstGeom prst="rect">
            <a:avLst/>
          </a:prstGeom>
          <a:effectLst>
            <a:outerShdw blurRad="50800" dist="38100" dir="5400000" algn="t" rotWithShape="0">
              <a:prstClr val="black">
                <a:alpha val="40000"/>
              </a:prstClr>
            </a:outerShdw>
          </a:effectLst>
        </p:spPr>
      </p:pic>
      <p:pic>
        <p:nvPicPr>
          <p:cNvPr id="7" name="Picture 6">
            <a:extLst>
              <a:ext uri="{FF2B5EF4-FFF2-40B4-BE49-F238E27FC236}">
                <a16:creationId xmlns:a16="http://schemas.microsoft.com/office/drawing/2014/main" id="{EBFF21E8-7449-232B-3C74-6AFF6003DFD0}"/>
              </a:ext>
            </a:extLst>
          </p:cNvPr>
          <p:cNvPicPr>
            <a:picLocks noChangeAspect="1"/>
          </p:cNvPicPr>
          <p:nvPr/>
        </p:nvPicPr>
        <p:blipFill>
          <a:blip r:embed="rId5"/>
          <a:stretch>
            <a:fillRect/>
          </a:stretch>
        </p:blipFill>
        <p:spPr>
          <a:xfrm>
            <a:off x="8181869" y="5316792"/>
            <a:ext cx="1097280" cy="1097280"/>
          </a:xfrm>
          <a:prstGeom prst="rect">
            <a:avLst/>
          </a:prstGeom>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722C727F-C08C-7C5A-0A6C-496D82C9C71D}"/>
              </a:ext>
            </a:extLst>
          </p:cNvPr>
          <p:cNvPicPr>
            <a:picLocks noChangeAspect="1"/>
          </p:cNvPicPr>
          <p:nvPr/>
        </p:nvPicPr>
        <p:blipFill>
          <a:blip r:embed="rId6"/>
          <a:stretch>
            <a:fillRect/>
          </a:stretch>
        </p:blipFill>
        <p:spPr>
          <a:xfrm>
            <a:off x="1990285" y="5401507"/>
            <a:ext cx="1152144" cy="1152144"/>
          </a:xfrm>
          <a:prstGeom prst="rect">
            <a:avLst/>
          </a:prstGeom>
          <a:effectLst>
            <a:outerShdw blurRad="50800" dist="38100" dir="5400000" algn="t" rotWithShape="0">
              <a:prstClr val="black">
                <a:alpha val="40000"/>
              </a:prstClr>
            </a:outerShdw>
          </a:effectLst>
        </p:spPr>
      </p:pic>
      <p:pic>
        <p:nvPicPr>
          <p:cNvPr id="9" name="Picture 2" descr="Brain">
            <a:extLst>
              <a:ext uri="{FF2B5EF4-FFF2-40B4-BE49-F238E27FC236}">
                <a16:creationId xmlns:a16="http://schemas.microsoft.com/office/drawing/2014/main" id="{7C561902-B239-2495-46D7-C163137AC3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20741" y="5389450"/>
            <a:ext cx="1097280" cy="109728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5712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5"/>
                                        </p:tgtEl>
                                        <p:attrNameLst>
                                          <p:attrName>r</p:attrName>
                                        </p:attrNameLst>
                                      </p:cBhvr>
                                    </p:animRot>
                                    <p:animRot by="-240000">
                                      <p:cBhvr>
                                        <p:cTn id="13" dur="200" fill="hold">
                                          <p:stCondLst>
                                            <p:cond delay="200"/>
                                          </p:stCondLst>
                                        </p:cTn>
                                        <p:tgtEl>
                                          <p:spTgt spid="5"/>
                                        </p:tgtEl>
                                        <p:attrNameLst>
                                          <p:attrName>r</p:attrName>
                                        </p:attrNameLst>
                                      </p:cBhvr>
                                    </p:animRot>
                                    <p:animRot by="240000">
                                      <p:cBhvr>
                                        <p:cTn id="14" dur="200" fill="hold">
                                          <p:stCondLst>
                                            <p:cond delay="400"/>
                                          </p:stCondLst>
                                        </p:cTn>
                                        <p:tgtEl>
                                          <p:spTgt spid="5"/>
                                        </p:tgtEl>
                                        <p:attrNameLst>
                                          <p:attrName>r</p:attrName>
                                        </p:attrNameLst>
                                      </p:cBhvr>
                                    </p:animRot>
                                    <p:animRot by="-240000">
                                      <p:cBhvr>
                                        <p:cTn id="15" dur="200" fill="hold">
                                          <p:stCondLst>
                                            <p:cond delay="600"/>
                                          </p:stCondLst>
                                        </p:cTn>
                                        <p:tgtEl>
                                          <p:spTgt spid="5"/>
                                        </p:tgtEl>
                                        <p:attrNameLst>
                                          <p:attrName>r</p:attrName>
                                        </p:attrNameLst>
                                      </p:cBhvr>
                                    </p:animRot>
                                    <p:animRot by="120000">
                                      <p:cBhvr>
                                        <p:cTn id="16" dur="200" fill="hold">
                                          <p:stCondLst>
                                            <p:cond delay="800"/>
                                          </p:stCondLst>
                                        </p:cTn>
                                        <p:tgtEl>
                                          <p:spTgt spid="5"/>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6"/>
                                        </p:tgtEl>
                                        <p:attrNameLst>
                                          <p:attrName>r</p:attrName>
                                        </p:attrNameLst>
                                      </p:cBhvr>
                                    </p:animRot>
                                    <p:animRot by="-240000">
                                      <p:cBhvr>
                                        <p:cTn id="19" dur="200" fill="hold">
                                          <p:stCondLst>
                                            <p:cond delay="200"/>
                                          </p:stCondLst>
                                        </p:cTn>
                                        <p:tgtEl>
                                          <p:spTgt spid="6"/>
                                        </p:tgtEl>
                                        <p:attrNameLst>
                                          <p:attrName>r</p:attrName>
                                        </p:attrNameLst>
                                      </p:cBhvr>
                                    </p:animRot>
                                    <p:animRot by="240000">
                                      <p:cBhvr>
                                        <p:cTn id="20" dur="200" fill="hold">
                                          <p:stCondLst>
                                            <p:cond delay="400"/>
                                          </p:stCondLst>
                                        </p:cTn>
                                        <p:tgtEl>
                                          <p:spTgt spid="6"/>
                                        </p:tgtEl>
                                        <p:attrNameLst>
                                          <p:attrName>r</p:attrName>
                                        </p:attrNameLst>
                                      </p:cBhvr>
                                    </p:animRot>
                                    <p:animRot by="-240000">
                                      <p:cBhvr>
                                        <p:cTn id="21" dur="200" fill="hold">
                                          <p:stCondLst>
                                            <p:cond delay="600"/>
                                          </p:stCondLst>
                                        </p:cTn>
                                        <p:tgtEl>
                                          <p:spTgt spid="6"/>
                                        </p:tgtEl>
                                        <p:attrNameLst>
                                          <p:attrName>r</p:attrName>
                                        </p:attrNameLst>
                                      </p:cBhvr>
                                    </p:animRot>
                                    <p:animRot by="120000">
                                      <p:cBhvr>
                                        <p:cTn id="22" dur="200" fill="hold">
                                          <p:stCondLst>
                                            <p:cond delay="800"/>
                                          </p:stCondLst>
                                        </p:cTn>
                                        <p:tgtEl>
                                          <p:spTgt spid="6"/>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7"/>
                                        </p:tgtEl>
                                        <p:attrNameLst>
                                          <p:attrName>r</p:attrName>
                                        </p:attrNameLst>
                                      </p:cBhvr>
                                    </p:animRot>
                                    <p:animRot by="-240000">
                                      <p:cBhvr>
                                        <p:cTn id="25" dur="200" fill="hold">
                                          <p:stCondLst>
                                            <p:cond delay="200"/>
                                          </p:stCondLst>
                                        </p:cTn>
                                        <p:tgtEl>
                                          <p:spTgt spid="7"/>
                                        </p:tgtEl>
                                        <p:attrNameLst>
                                          <p:attrName>r</p:attrName>
                                        </p:attrNameLst>
                                      </p:cBhvr>
                                    </p:animRot>
                                    <p:animRot by="240000">
                                      <p:cBhvr>
                                        <p:cTn id="26" dur="200" fill="hold">
                                          <p:stCondLst>
                                            <p:cond delay="400"/>
                                          </p:stCondLst>
                                        </p:cTn>
                                        <p:tgtEl>
                                          <p:spTgt spid="7"/>
                                        </p:tgtEl>
                                        <p:attrNameLst>
                                          <p:attrName>r</p:attrName>
                                        </p:attrNameLst>
                                      </p:cBhvr>
                                    </p:animRot>
                                    <p:animRot by="-240000">
                                      <p:cBhvr>
                                        <p:cTn id="27" dur="200" fill="hold">
                                          <p:stCondLst>
                                            <p:cond delay="600"/>
                                          </p:stCondLst>
                                        </p:cTn>
                                        <p:tgtEl>
                                          <p:spTgt spid="7"/>
                                        </p:tgtEl>
                                        <p:attrNameLst>
                                          <p:attrName>r</p:attrName>
                                        </p:attrNameLst>
                                      </p:cBhvr>
                                    </p:animRot>
                                    <p:animRot by="120000">
                                      <p:cBhvr>
                                        <p:cTn id="28" dur="200" fill="hold">
                                          <p:stCondLst>
                                            <p:cond delay="800"/>
                                          </p:stCondLst>
                                        </p:cTn>
                                        <p:tgtEl>
                                          <p:spTgt spid="7"/>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8"/>
                                        </p:tgtEl>
                                        <p:attrNameLst>
                                          <p:attrName>r</p:attrName>
                                        </p:attrNameLst>
                                      </p:cBhvr>
                                    </p:animRot>
                                    <p:animRot by="-240000">
                                      <p:cBhvr>
                                        <p:cTn id="31" dur="200" fill="hold">
                                          <p:stCondLst>
                                            <p:cond delay="200"/>
                                          </p:stCondLst>
                                        </p:cTn>
                                        <p:tgtEl>
                                          <p:spTgt spid="8"/>
                                        </p:tgtEl>
                                        <p:attrNameLst>
                                          <p:attrName>r</p:attrName>
                                        </p:attrNameLst>
                                      </p:cBhvr>
                                    </p:animRot>
                                    <p:animRot by="240000">
                                      <p:cBhvr>
                                        <p:cTn id="32" dur="200" fill="hold">
                                          <p:stCondLst>
                                            <p:cond delay="400"/>
                                          </p:stCondLst>
                                        </p:cTn>
                                        <p:tgtEl>
                                          <p:spTgt spid="8"/>
                                        </p:tgtEl>
                                        <p:attrNameLst>
                                          <p:attrName>r</p:attrName>
                                        </p:attrNameLst>
                                      </p:cBhvr>
                                    </p:animRot>
                                    <p:animRot by="-240000">
                                      <p:cBhvr>
                                        <p:cTn id="33" dur="200" fill="hold">
                                          <p:stCondLst>
                                            <p:cond delay="600"/>
                                          </p:stCondLst>
                                        </p:cTn>
                                        <p:tgtEl>
                                          <p:spTgt spid="8"/>
                                        </p:tgtEl>
                                        <p:attrNameLst>
                                          <p:attrName>r</p:attrName>
                                        </p:attrNameLst>
                                      </p:cBhvr>
                                    </p:animRot>
                                    <p:animRot by="120000">
                                      <p:cBhvr>
                                        <p:cTn id="34" dur="200" fill="hold">
                                          <p:stCondLst>
                                            <p:cond delay="800"/>
                                          </p:stCondLst>
                                        </p:cTn>
                                        <p:tgtEl>
                                          <p:spTgt spid="8"/>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9"/>
                                        </p:tgtEl>
                                        <p:attrNameLst>
                                          <p:attrName>r</p:attrName>
                                        </p:attrNameLst>
                                      </p:cBhvr>
                                    </p:animRot>
                                    <p:animRot by="-240000">
                                      <p:cBhvr>
                                        <p:cTn id="37" dur="200" fill="hold">
                                          <p:stCondLst>
                                            <p:cond delay="200"/>
                                          </p:stCondLst>
                                        </p:cTn>
                                        <p:tgtEl>
                                          <p:spTgt spid="9"/>
                                        </p:tgtEl>
                                        <p:attrNameLst>
                                          <p:attrName>r</p:attrName>
                                        </p:attrNameLst>
                                      </p:cBhvr>
                                    </p:animRot>
                                    <p:animRot by="240000">
                                      <p:cBhvr>
                                        <p:cTn id="38" dur="200" fill="hold">
                                          <p:stCondLst>
                                            <p:cond delay="400"/>
                                          </p:stCondLst>
                                        </p:cTn>
                                        <p:tgtEl>
                                          <p:spTgt spid="9"/>
                                        </p:tgtEl>
                                        <p:attrNameLst>
                                          <p:attrName>r</p:attrName>
                                        </p:attrNameLst>
                                      </p:cBhvr>
                                    </p:animRot>
                                    <p:animRot by="-240000">
                                      <p:cBhvr>
                                        <p:cTn id="39" dur="200" fill="hold">
                                          <p:stCondLst>
                                            <p:cond delay="600"/>
                                          </p:stCondLst>
                                        </p:cTn>
                                        <p:tgtEl>
                                          <p:spTgt spid="9"/>
                                        </p:tgtEl>
                                        <p:attrNameLst>
                                          <p:attrName>r</p:attrName>
                                        </p:attrNameLst>
                                      </p:cBhvr>
                                    </p:animRot>
                                    <p:animRot by="120000">
                                      <p:cBhvr>
                                        <p:cTn id="40"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defPPr marR="0" lvl="0" algn="l" rtl="0">
              <a:lnSpc>
                <a:spcPct val="100000"/>
              </a:lnSpc>
              <a:spcBef>
                <a:spcPts val="0"/>
              </a:spcBef>
              <a:spcAft>
                <a:spcPts val="0"/>
              </a:spcAft>
              <a:defRPr/>
            </a:defPPr>
            <a:lvl1pPr>
              <a:defRPr sz="2800" b="1">
                <a:solidFill>
                  <a:srgbClr val="213163"/>
                </a:solidFill>
              </a:defRPr>
            </a:lvl1pPr>
          </a:lstStyle>
          <a:p>
            <a:r>
              <a:rPr lang="en-US" dirty="0"/>
              <a:t>Methodology </a:t>
            </a:r>
            <a:endParaRPr lang="en-IN" dirty="0"/>
          </a:p>
        </p:txBody>
      </p:sp>
      <p:pic>
        <p:nvPicPr>
          <p:cNvPr id="1030" name="Picture 6">
            <a:extLst>
              <a:ext uri="{FF2B5EF4-FFF2-40B4-BE49-F238E27FC236}">
                <a16:creationId xmlns:a16="http://schemas.microsoft.com/office/drawing/2014/main" id="{1F328A74-BF3B-E048-C4E3-1B5BE13C9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2947" y="684464"/>
            <a:ext cx="6055226" cy="62109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C856555-3C99-FDA1-1872-90D94859117D}"/>
              </a:ext>
            </a:extLst>
          </p:cNvPr>
          <p:cNvSpPr txBox="1"/>
          <p:nvPr/>
        </p:nvSpPr>
        <p:spPr>
          <a:xfrm>
            <a:off x="304800" y="1714500"/>
            <a:ext cx="5791200" cy="4976812"/>
          </a:xfrm>
          <a:prstGeom prst="rect">
            <a:avLst/>
          </a:prstGeom>
          <a:noFill/>
        </p:spPr>
        <p:txBody>
          <a:bodyPr wrap="square" rtlCol="0">
            <a:spAutoFit/>
          </a:bodyPr>
          <a:lstStyle/>
          <a:p>
            <a:pPr marL="457200" indent="-457200">
              <a:lnSpc>
                <a:spcPct val="200000"/>
              </a:lnSpc>
              <a:buFont typeface="+mj-lt"/>
              <a:buAutoNum type="arabicPeriod"/>
            </a:pPr>
            <a:r>
              <a:rPr lang="en-US" dirty="0">
                <a:latin typeface="PrOXIMA NOVA"/>
              </a:rPr>
              <a:t>Preprocess and clean EV registration data</a:t>
            </a:r>
          </a:p>
          <a:p>
            <a:pPr marL="457200" indent="-457200">
              <a:lnSpc>
                <a:spcPct val="200000"/>
              </a:lnSpc>
              <a:buFont typeface="+mj-lt"/>
              <a:buAutoNum type="arabicPeriod"/>
            </a:pPr>
            <a:r>
              <a:rPr lang="en-US" dirty="0">
                <a:latin typeface="PrOXIMA NOVA"/>
              </a:rPr>
              <a:t>Engineer features using rolling means, lags, growth rates</a:t>
            </a:r>
          </a:p>
          <a:p>
            <a:pPr marL="457200" indent="-457200">
              <a:lnSpc>
                <a:spcPct val="200000"/>
              </a:lnSpc>
              <a:buFont typeface="+mj-lt"/>
              <a:buAutoNum type="arabicPeriod"/>
            </a:pPr>
            <a:r>
              <a:rPr lang="en-US" dirty="0">
                <a:latin typeface="PrOXIMA NOVA"/>
              </a:rPr>
              <a:t>Train forecasting model using county-level trends</a:t>
            </a:r>
          </a:p>
          <a:p>
            <a:pPr marL="457200" indent="-457200">
              <a:lnSpc>
                <a:spcPct val="200000"/>
              </a:lnSpc>
              <a:buFont typeface="+mj-lt"/>
              <a:buAutoNum type="arabicPeriod"/>
            </a:pPr>
            <a:r>
              <a:rPr lang="en-US" dirty="0">
                <a:latin typeface="PrOXIMA NOVA"/>
              </a:rPr>
              <a:t>Predict EV totals for next 36 months</a:t>
            </a:r>
          </a:p>
          <a:p>
            <a:pPr marL="457200" indent="-457200">
              <a:lnSpc>
                <a:spcPct val="200000"/>
              </a:lnSpc>
              <a:buFont typeface="+mj-lt"/>
              <a:buAutoNum type="arabicPeriod"/>
            </a:pPr>
            <a:r>
              <a:rPr lang="en-US" dirty="0">
                <a:latin typeface="PrOXIMA NOVA"/>
              </a:rPr>
              <a:t>Visualize cumulative growth</a:t>
            </a:r>
          </a:p>
          <a:p>
            <a:pPr marL="457200" indent="-457200">
              <a:lnSpc>
                <a:spcPct val="200000"/>
              </a:lnSpc>
              <a:buFont typeface="+mj-lt"/>
              <a:buAutoNum type="arabicPeriod"/>
            </a:pPr>
            <a:r>
              <a:rPr lang="en-US" dirty="0">
                <a:latin typeface="PrOXIMA NOVA"/>
              </a:rPr>
              <a:t>Deploy via interactive web app</a:t>
            </a:r>
          </a:p>
          <a:p>
            <a:endParaRPr lang="en-IN" dirty="0"/>
          </a:p>
        </p:txBody>
      </p:sp>
    </p:spTree>
    <p:extLst>
      <p:ext uri="{BB962C8B-B14F-4D97-AF65-F5344CB8AC3E}">
        <p14:creationId xmlns:p14="http://schemas.microsoft.com/office/powerpoint/2010/main" val="27067900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defPPr marR="0" lvl="0" algn="l" rtl="0">
              <a:lnSpc>
                <a:spcPct val="100000"/>
              </a:lnSpc>
              <a:spcBef>
                <a:spcPts val="0"/>
              </a:spcBef>
              <a:spcAft>
                <a:spcPts val="0"/>
              </a:spcAft>
              <a:defRPr/>
            </a:defPPr>
            <a:lvl1pPr>
              <a:defRPr sz="2800" b="1">
                <a:solidFill>
                  <a:srgbClr val="213163"/>
                </a:solidFill>
              </a:defRPr>
            </a:lvl1pPr>
          </a:lstStyle>
          <a:p>
            <a:r>
              <a:rPr lang="en-US" dirty="0"/>
              <a:t>Problem Statement:  </a:t>
            </a:r>
            <a:endParaRPr lang="en-IN" dirty="0"/>
          </a:p>
        </p:txBody>
      </p:sp>
      <p:sp>
        <p:nvSpPr>
          <p:cNvPr id="2" name="TextBox 1">
            <a:extLst>
              <a:ext uri="{FF2B5EF4-FFF2-40B4-BE49-F238E27FC236}">
                <a16:creationId xmlns:a16="http://schemas.microsoft.com/office/drawing/2014/main" id="{056949E4-AA5D-E76E-EBC8-62876198473F}"/>
              </a:ext>
            </a:extLst>
          </p:cNvPr>
          <p:cNvSpPr txBox="1"/>
          <p:nvPr/>
        </p:nvSpPr>
        <p:spPr>
          <a:xfrm>
            <a:off x="342232" y="1714500"/>
            <a:ext cx="11416631" cy="4402167"/>
          </a:xfrm>
          <a:prstGeom prst="rect">
            <a:avLst/>
          </a:prstGeom>
          <a:noFill/>
        </p:spPr>
        <p:txBody>
          <a:bodyPr wrap="square" rtlCol="0">
            <a:spAutoFit/>
          </a:bodyPr>
          <a:lstStyle/>
          <a:p>
            <a:pPr algn="just"/>
            <a:r>
              <a:rPr lang="en-US" dirty="0"/>
              <a:t>With the global push towards cleaner energy and sustainable transportation, the demand for electric vehicles (EVs) is rapidly increasing. However, predicting this demand accurately is a complex task influenced by multiple dynamic factors such as fuel prices, government policies, environmental awareness, technological advancements, urbanization trends, and consumer behavior.</a:t>
            </a:r>
          </a:p>
          <a:p>
            <a:pPr algn="just"/>
            <a:endParaRPr lang="en-US" dirty="0"/>
          </a:p>
          <a:p>
            <a:pPr algn="just"/>
            <a:r>
              <a:rPr lang="en-US" dirty="0"/>
              <a:t>This project aims to develop a data-driven predictive model that can analyze historical and real-time datasets, such as vehicle registration records, population growth, income levels, fuel costs, policy incentives, and market trends, to forecast the future demand for electric vehicles in different regions or market segments.</a:t>
            </a:r>
          </a:p>
          <a:p>
            <a:pPr algn="just"/>
            <a:endParaRPr lang="en-US" dirty="0"/>
          </a:p>
          <a:p>
            <a:pPr algn="just"/>
            <a:r>
              <a:rPr lang="en-US" dirty="0"/>
              <a:t>The goal is to assist policymakers, automotive manufacturers, and infrastructure planners in making informed decisions regarding EV production, charging infrastructure deployment, supply chain adjustments, and sustainability strategies. By leveraging machine learning algorithms and data analytics, the project seeks to turn raw data into actionable insights for smarter planning and investment in the EV ecosystem.</a:t>
            </a:r>
          </a:p>
          <a:p>
            <a:pPr algn="just"/>
            <a:endParaRPr lang="en-IN" dirty="0"/>
          </a:p>
        </p:txBody>
      </p:sp>
    </p:spTree>
    <p:extLst>
      <p:ext uri="{BB962C8B-B14F-4D97-AF65-F5344CB8AC3E}">
        <p14:creationId xmlns:p14="http://schemas.microsoft.com/office/powerpoint/2010/main" val="3196592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defPPr marR="0" lvl="0" algn="l" rtl="0">
              <a:lnSpc>
                <a:spcPct val="100000"/>
              </a:lnSpc>
              <a:spcBef>
                <a:spcPts val="0"/>
              </a:spcBef>
              <a:spcAft>
                <a:spcPts val="0"/>
              </a:spcAft>
              <a:defRPr/>
            </a:defPPr>
            <a:lvl1pPr>
              <a:defRPr sz="2800" b="1">
                <a:solidFill>
                  <a:srgbClr val="213163"/>
                </a:solidFill>
              </a:defRPr>
            </a:lvl1pPr>
          </a:lstStyle>
          <a:p>
            <a:r>
              <a:rPr lang="en-US" dirty="0"/>
              <a:t>Solution:  </a:t>
            </a:r>
            <a:endParaRPr lang="en-IN" dirty="0"/>
          </a:p>
        </p:txBody>
      </p:sp>
      <p:sp>
        <p:nvSpPr>
          <p:cNvPr id="2" name="TextBox 1">
            <a:extLst>
              <a:ext uri="{FF2B5EF4-FFF2-40B4-BE49-F238E27FC236}">
                <a16:creationId xmlns:a16="http://schemas.microsoft.com/office/drawing/2014/main" id="{59A44B61-99E0-8DAE-F076-AA99F0714071}"/>
              </a:ext>
            </a:extLst>
          </p:cNvPr>
          <p:cNvSpPr txBox="1"/>
          <p:nvPr/>
        </p:nvSpPr>
        <p:spPr>
          <a:xfrm>
            <a:off x="401053" y="1786021"/>
            <a:ext cx="11272252" cy="4020396"/>
          </a:xfrm>
          <a:prstGeom prst="rect">
            <a:avLst/>
          </a:prstGeom>
          <a:noFill/>
        </p:spPr>
        <p:txBody>
          <a:bodyPr wrap="square" rtlCol="0">
            <a:spAutoFit/>
          </a:bodyPr>
          <a:lstStyle/>
          <a:p>
            <a:pPr>
              <a:lnSpc>
                <a:spcPct val="200000"/>
              </a:lnSpc>
            </a:pPr>
            <a:r>
              <a:rPr lang="en-US" dirty="0">
                <a:latin typeface="PrOXIMA NOVA"/>
              </a:rPr>
              <a:t>We built a machine learning model that:</a:t>
            </a:r>
          </a:p>
          <a:p>
            <a:pPr marL="457200" indent="-457200">
              <a:lnSpc>
                <a:spcPct val="200000"/>
              </a:lnSpc>
              <a:buFont typeface="+mj-lt"/>
              <a:buAutoNum type="arabicPeriod"/>
            </a:pPr>
            <a:r>
              <a:rPr lang="en-US" dirty="0">
                <a:latin typeface="PrOXIMA NOVA"/>
              </a:rPr>
              <a:t>Takes in historical monthly EV registrations by county</a:t>
            </a:r>
          </a:p>
          <a:p>
            <a:pPr marL="457200" indent="-457200">
              <a:lnSpc>
                <a:spcPct val="200000"/>
              </a:lnSpc>
              <a:buFont typeface="+mj-lt"/>
              <a:buAutoNum type="arabicPeriod"/>
            </a:pPr>
            <a:r>
              <a:rPr lang="en-US" dirty="0">
                <a:latin typeface="PrOXIMA NOVA"/>
              </a:rPr>
              <a:t>Predicts future EV adoption for 3 years</a:t>
            </a:r>
          </a:p>
          <a:p>
            <a:pPr marL="457200" indent="-457200">
              <a:lnSpc>
                <a:spcPct val="200000"/>
              </a:lnSpc>
              <a:buFont typeface="+mj-lt"/>
              <a:buAutoNum type="arabicPeriod"/>
            </a:pPr>
            <a:r>
              <a:rPr lang="en-US" dirty="0">
                <a:latin typeface="PrOXIMA NOVA"/>
              </a:rPr>
              <a:t>Shows visual trends and percentage growth</a:t>
            </a:r>
          </a:p>
          <a:p>
            <a:pPr marL="457200" indent="-457200">
              <a:lnSpc>
                <a:spcPct val="200000"/>
              </a:lnSpc>
              <a:buFont typeface="+mj-lt"/>
              <a:buAutoNum type="arabicPeriod"/>
            </a:pPr>
            <a:r>
              <a:rPr lang="en-US" dirty="0">
                <a:latin typeface="PrOXIMA NOVA"/>
              </a:rPr>
              <a:t>Allows comparison of up to 3 counties</a:t>
            </a:r>
          </a:p>
          <a:p>
            <a:pPr marL="457200" indent="-457200">
              <a:lnSpc>
                <a:spcPct val="200000"/>
              </a:lnSpc>
              <a:buFont typeface="+mj-lt"/>
              <a:buAutoNum type="arabicPeriod"/>
            </a:pPr>
            <a:r>
              <a:rPr lang="en-US" dirty="0">
                <a:latin typeface="PrOXIMA NOVA"/>
              </a:rPr>
              <a:t>All of this is wrapped in a simple interactive </a:t>
            </a:r>
            <a:r>
              <a:rPr lang="en-US" dirty="0" err="1">
                <a:latin typeface="PrOXIMA NOVA"/>
              </a:rPr>
              <a:t>Streamlit</a:t>
            </a:r>
            <a:r>
              <a:rPr lang="en-US" dirty="0">
                <a:latin typeface="PrOXIMA NOVA"/>
              </a:rPr>
              <a:t> app.</a:t>
            </a:r>
          </a:p>
          <a:p>
            <a:pPr>
              <a:lnSpc>
                <a:spcPct val="200000"/>
              </a:lnSpc>
            </a:pPr>
            <a:endParaRPr lang="en-IN" dirty="0">
              <a:latin typeface="PrOXIMA NOVA"/>
            </a:endParaRPr>
          </a:p>
        </p:txBody>
      </p:sp>
      <p:pic>
        <p:nvPicPr>
          <p:cNvPr id="2050" name="Picture 2">
            <a:extLst>
              <a:ext uri="{FF2B5EF4-FFF2-40B4-BE49-F238E27FC236}">
                <a16:creationId xmlns:a16="http://schemas.microsoft.com/office/drawing/2014/main" id="{A1F42A1C-013F-693D-D748-56433DA34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6248" y="1316022"/>
            <a:ext cx="5427536" cy="48184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0F6834-7511-8535-D32E-03F77A0E1575}"/>
              </a:ext>
            </a:extLst>
          </p:cNvPr>
          <p:cNvSpPr txBox="1"/>
          <p:nvPr/>
        </p:nvSpPr>
        <p:spPr>
          <a:xfrm>
            <a:off x="363621" y="6010442"/>
            <a:ext cx="11384547" cy="379656"/>
          </a:xfrm>
          <a:prstGeom prst="rect">
            <a:avLst/>
          </a:prstGeom>
          <a:noFill/>
        </p:spPr>
        <p:txBody>
          <a:bodyPr wrap="square" rtlCol="0">
            <a:spAutoFit/>
          </a:bodyPr>
          <a:lstStyle/>
          <a:p>
            <a:r>
              <a:rPr lang="en-US" b="1" dirty="0">
                <a:solidFill>
                  <a:srgbClr val="C00000"/>
                </a:solidFill>
              </a:rPr>
              <a:t>GITHUB REPO:</a:t>
            </a:r>
            <a:r>
              <a:rPr lang="en-US" b="1" dirty="0"/>
              <a:t> </a:t>
            </a:r>
            <a:r>
              <a:rPr lang="en-US" b="1" dirty="0">
                <a:hlinkClick r:id="rId3"/>
              </a:rPr>
              <a:t>https://github.com/Salaar-Saaiem/EV-Adoption-Forecasting.git</a:t>
            </a:r>
            <a:endParaRPr lang="en-IN" b="1" dirty="0"/>
          </a:p>
        </p:txBody>
      </p:sp>
      <p:pic>
        <p:nvPicPr>
          <p:cNvPr id="5" name="Picture 4">
            <a:hlinkClick r:id="rId3"/>
            <a:extLst>
              <a:ext uri="{FF2B5EF4-FFF2-40B4-BE49-F238E27FC236}">
                <a16:creationId xmlns:a16="http://schemas.microsoft.com/office/drawing/2014/main" id="{58B8A913-0E48-6193-57B8-34A507E85348}"/>
              </a:ext>
            </a:extLst>
          </p:cNvPr>
          <p:cNvPicPr>
            <a:picLocks noChangeAspect="1"/>
          </p:cNvPicPr>
          <p:nvPr/>
        </p:nvPicPr>
        <p:blipFill>
          <a:blip r:embed="rId4"/>
          <a:stretch>
            <a:fillRect/>
          </a:stretch>
        </p:blipFill>
        <p:spPr>
          <a:xfrm>
            <a:off x="10995791" y="5783604"/>
            <a:ext cx="905847" cy="905847"/>
          </a:xfrm>
          <a:prstGeom prst="rect">
            <a:avLst/>
          </a:prstGeom>
        </p:spPr>
      </p:pic>
    </p:spTree>
    <p:extLst>
      <p:ext uri="{BB962C8B-B14F-4D97-AF65-F5344CB8AC3E}">
        <p14:creationId xmlns:p14="http://schemas.microsoft.com/office/powerpoint/2010/main" val="300296886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defPPr marR="0" lvl="0" algn="l" rtl="0">
              <a:lnSpc>
                <a:spcPct val="100000"/>
              </a:lnSpc>
              <a:spcBef>
                <a:spcPts val="0"/>
              </a:spcBef>
              <a:spcAft>
                <a:spcPts val="0"/>
              </a:spcAft>
              <a:defRPr/>
            </a:defPPr>
            <a:lvl1pPr>
              <a:defRPr sz="2800" b="1">
                <a:solidFill>
                  <a:srgbClr val="213163"/>
                </a:solidFill>
              </a:defRPr>
            </a:lvl1pPr>
          </a:lstStyle>
          <a:p>
            <a:r>
              <a:rPr lang="en-US" dirty="0"/>
              <a:t>Screenshot of Output:  </a:t>
            </a:r>
            <a:endParaRPr lang="en-IN" dirty="0"/>
          </a:p>
        </p:txBody>
      </p:sp>
      <p:pic>
        <p:nvPicPr>
          <p:cNvPr id="4" name="Picture 3">
            <a:extLst>
              <a:ext uri="{FF2B5EF4-FFF2-40B4-BE49-F238E27FC236}">
                <a16:creationId xmlns:a16="http://schemas.microsoft.com/office/drawing/2014/main" id="{ABBC93E9-6B25-8027-CDE1-9C1608E18705}"/>
              </a:ext>
            </a:extLst>
          </p:cNvPr>
          <p:cNvPicPr>
            <a:picLocks noChangeAspect="1"/>
          </p:cNvPicPr>
          <p:nvPr/>
        </p:nvPicPr>
        <p:blipFill>
          <a:blip r:embed="rId2"/>
          <a:srcRect t="200" b="2437"/>
          <a:stretch/>
        </p:blipFill>
        <p:spPr>
          <a:xfrm>
            <a:off x="4988312" y="1628922"/>
            <a:ext cx="3519917" cy="4922559"/>
          </a:xfrm>
          <a:prstGeom prst="rect">
            <a:avLst/>
          </a:prstGeom>
        </p:spPr>
      </p:pic>
      <p:pic>
        <p:nvPicPr>
          <p:cNvPr id="6" name="Picture 5">
            <a:extLst>
              <a:ext uri="{FF2B5EF4-FFF2-40B4-BE49-F238E27FC236}">
                <a16:creationId xmlns:a16="http://schemas.microsoft.com/office/drawing/2014/main" id="{61E4EA7D-1187-CF00-167D-FAFE69E0A6D5}"/>
              </a:ext>
            </a:extLst>
          </p:cNvPr>
          <p:cNvPicPr>
            <a:picLocks noChangeAspect="1"/>
          </p:cNvPicPr>
          <p:nvPr/>
        </p:nvPicPr>
        <p:blipFill>
          <a:blip r:embed="rId3"/>
          <a:stretch>
            <a:fillRect/>
          </a:stretch>
        </p:blipFill>
        <p:spPr>
          <a:xfrm>
            <a:off x="8566497" y="1633314"/>
            <a:ext cx="3590659" cy="4918168"/>
          </a:xfrm>
          <a:prstGeom prst="rect">
            <a:avLst/>
          </a:prstGeom>
        </p:spPr>
      </p:pic>
      <p:pic>
        <p:nvPicPr>
          <p:cNvPr id="8" name="Picture 7">
            <a:extLst>
              <a:ext uri="{FF2B5EF4-FFF2-40B4-BE49-F238E27FC236}">
                <a16:creationId xmlns:a16="http://schemas.microsoft.com/office/drawing/2014/main" id="{2593D622-4EE5-F4D7-7F81-73CFEB96B0D0}"/>
              </a:ext>
            </a:extLst>
          </p:cNvPr>
          <p:cNvPicPr>
            <a:picLocks noChangeAspect="1"/>
          </p:cNvPicPr>
          <p:nvPr/>
        </p:nvPicPr>
        <p:blipFill>
          <a:blip r:embed="rId4"/>
          <a:srcRect r="24968"/>
          <a:stretch/>
        </p:blipFill>
        <p:spPr>
          <a:xfrm>
            <a:off x="120178" y="1628922"/>
            <a:ext cx="4809866" cy="4922559"/>
          </a:xfrm>
          <a:prstGeom prst="rect">
            <a:avLst/>
          </a:prstGeom>
        </p:spPr>
      </p:pic>
    </p:spTree>
    <p:extLst>
      <p:ext uri="{BB962C8B-B14F-4D97-AF65-F5344CB8AC3E}">
        <p14:creationId xmlns:p14="http://schemas.microsoft.com/office/powerpoint/2010/main" val="163594941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88120" y="988151"/>
            <a:ext cx="6102626" cy="523220"/>
          </a:xfrm>
          <a:prstGeom prst="rect">
            <a:avLst/>
          </a:prstGeom>
          <a:noFill/>
        </p:spPr>
        <p:txBody>
          <a:bodyPr wrap="square">
            <a:spAutoFit/>
          </a:bodyPr>
          <a:lstStyle>
            <a:defPPr marR="0" lvl="0" algn="l" rtl="0">
              <a:lnSpc>
                <a:spcPct val="100000"/>
              </a:lnSpc>
              <a:spcBef>
                <a:spcPts val="0"/>
              </a:spcBef>
              <a:spcAft>
                <a:spcPts val="0"/>
              </a:spcAft>
              <a:defRPr/>
            </a:defPPr>
            <a:lvl1pPr>
              <a:defRPr sz="2800" b="1">
                <a:solidFill>
                  <a:srgbClr val="213163"/>
                </a:solidFill>
              </a:defRPr>
            </a:lvl1pPr>
          </a:lstStyle>
          <a:p>
            <a:r>
              <a:rPr lang="en-US" dirty="0"/>
              <a:t>Conclusion:  </a:t>
            </a:r>
            <a:endParaRPr lang="en-IN" dirty="0"/>
          </a:p>
        </p:txBody>
      </p:sp>
      <p:sp>
        <p:nvSpPr>
          <p:cNvPr id="6" name="TextBox 5">
            <a:extLst>
              <a:ext uri="{FF2B5EF4-FFF2-40B4-BE49-F238E27FC236}">
                <a16:creationId xmlns:a16="http://schemas.microsoft.com/office/drawing/2014/main" id="{D908734D-09AC-8B59-01C8-B38E304BF283}"/>
              </a:ext>
            </a:extLst>
          </p:cNvPr>
          <p:cNvSpPr txBox="1"/>
          <p:nvPr/>
        </p:nvSpPr>
        <p:spPr>
          <a:xfrm>
            <a:off x="304800" y="1714500"/>
            <a:ext cx="11432674" cy="4708148"/>
          </a:xfrm>
          <a:prstGeom prst="rect">
            <a:avLst/>
          </a:prstGeom>
          <a:noFill/>
        </p:spPr>
        <p:txBody>
          <a:bodyPr wrap="square" rtlCol="0">
            <a:spAutoFit/>
          </a:bodyPr>
          <a:lstStyle/>
          <a:p>
            <a:pPr algn="just"/>
            <a:r>
              <a:rPr lang="en-US" dirty="0"/>
              <a:t>This project developed a machine learning-based tool to forecast EV adoption across Washington counties using historical registration data. By engineering trend-based features and deploying a user-friendly </a:t>
            </a:r>
            <a:r>
              <a:rPr lang="en-US" dirty="0" err="1"/>
              <a:t>Streamlit</a:t>
            </a:r>
            <a:r>
              <a:rPr lang="en-US" dirty="0"/>
              <a:t> app, we enabled 3-year EV growth predictions and multi-county comparisons. This helps stakeholders plan charging infrastructure and energy needs more effectively.</a:t>
            </a:r>
          </a:p>
          <a:p>
            <a:endParaRPr lang="en-US" b="1" dirty="0"/>
          </a:p>
          <a:p>
            <a:r>
              <a:rPr lang="en-US" sz="2800" b="1" dirty="0">
                <a:solidFill>
                  <a:srgbClr val="213163"/>
                </a:solidFill>
              </a:rPr>
              <a:t>Future Scope:</a:t>
            </a:r>
          </a:p>
          <a:p>
            <a:endParaRPr lang="en-US" sz="1400" b="1" dirty="0">
              <a:solidFill>
                <a:srgbClr val="213163"/>
              </a:solidFill>
            </a:endParaRPr>
          </a:p>
          <a:p>
            <a:pPr marL="342900" indent="-342900">
              <a:lnSpc>
                <a:spcPct val="150000"/>
              </a:lnSpc>
              <a:buFont typeface="Wingdings" panose="05000000000000000000" pitchFamily="2" charset="2"/>
              <a:buChar char="v"/>
            </a:pPr>
            <a:r>
              <a:rPr lang="en-US" dirty="0"/>
              <a:t>Integrate real-time data for live forecasting</a:t>
            </a:r>
          </a:p>
          <a:p>
            <a:pPr marL="342900" indent="-342900">
              <a:lnSpc>
                <a:spcPct val="150000"/>
              </a:lnSpc>
              <a:buFont typeface="Wingdings" panose="05000000000000000000" pitchFamily="2" charset="2"/>
              <a:buChar char="v"/>
            </a:pPr>
            <a:r>
              <a:rPr lang="en-US" dirty="0"/>
              <a:t>Add features like fuel cost, incentives, and population growth</a:t>
            </a:r>
          </a:p>
          <a:p>
            <a:pPr marL="342900" indent="-342900">
              <a:lnSpc>
                <a:spcPct val="150000"/>
              </a:lnSpc>
              <a:buFont typeface="Wingdings" panose="05000000000000000000" pitchFamily="2" charset="2"/>
              <a:buChar char="v"/>
            </a:pPr>
            <a:r>
              <a:rPr lang="en-US" dirty="0"/>
              <a:t>Expand to state/national scale</a:t>
            </a:r>
          </a:p>
          <a:p>
            <a:pPr marL="342900" indent="-342900">
              <a:lnSpc>
                <a:spcPct val="150000"/>
              </a:lnSpc>
              <a:buFont typeface="Wingdings" panose="05000000000000000000" pitchFamily="2" charset="2"/>
              <a:buChar char="v"/>
            </a:pPr>
            <a:r>
              <a:rPr lang="en-US" dirty="0"/>
              <a:t>Predict charging station demand</a:t>
            </a:r>
          </a:p>
          <a:p>
            <a:pPr marL="342900" indent="-342900">
              <a:lnSpc>
                <a:spcPct val="150000"/>
              </a:lnSpc>
              <a:buFont typeface="Wingdings" panose="05000000000000000000" pitchFamily="2" charset="2"/>
              <a:buChar char="v"/>
            </a:pPr>
            <a:r>
              <a:rPr lang="en-US" dirty="0"/>
              <a:t>Explore deep learning (LSTM, hybrid models)</a:t>
            </a:r>
          </a:p>
          <a:p>
            <a:pPr marL="342900" indent="-342900">
              <a:lnSpc>
                <a:spcPct val="150000"/>
              </a:lnSpc>
              <a:buFont typeface="Wingdings" panose="05000000000000000000" pitchFamily="2" charset="2"/>
              <a:buChar char="v"/>
            </a:pPr>
            <a:r>
              <a:rPr lang="en-US" dirty="0"/>
              <a:t>Add geospatial heatmaps and mobile/API access</a:t>
            </a:r>
          </a:p>
        </p:txBody>
      </p:sp>
    </p:spTree>
    <p:extLst>
      <p:ext uri="{BB962C8B-B14F-4D97-AF65-F5344CB8AC3E}">
        <p14:creationId xmlns:p14="http://schemas.microsoft.com/office/powerpoint/2010/main" val="1519883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invX="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5D49D-2DE8-792B-F036-11AE4360155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92E58DC-709F-973D-42EB-BD5F69A4DFB9}"/>
              </a:ext>
            </a:extLst>
          </p:cNvPr>
          <p:cNvSpPr/>
          <p:nvPr/>
        </p:nvSpPr>
        <p:spPr>
          <a:xfrm>
            <a:off x="1" y="1"/>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DFEFB2C2-2B86-A056-48D1-7CD063EE428E}"/>
              </a:ext>
            </a:extLst>
          </p:cNvPr>
          <p:cNvSpPr txBox="1"/>
          <p:nvPr/>
        </p:nvSpPr>
        <p:spPr>
          <a:xfrm>
            <a:off x="1611085" y="1567543"/>
            <a:ext cx="9165772" cy="1015663"/>
          </a:xfrm>
          <a:prstGeom prst="rect">
            <a:avLst/>
          </a:prstGeom>
          <a:noFill/>
        </p:spPr>
        <p:txBody>
          <a:bodyPr wrap="square" rtlCol="0">
            <a:prstTxWarp prst="textPlain">
              <a:avLst/>
            </a:prstTxWarp>
            <a:spAutoFit/>
          </a:bodyPr>
          <a:lstStyle/>
          <a:p>
            <a:r>
              <a:rPr lang="en-US" sz="6000" b="1" dirty="0">
                <a:ln w="28575">
                  <a:solidFill>
                    <a:srgbClr val="002060"/>
                  </a:solidFill>
                </a:ln>
                <a:solidFill>
                  <a:schemeClr val="bg1"/>
                </a:solidFill>
                <a:effectLst>
                  <a:glow rad="228600">
                    <a:schemeClr val="accent5">
                      <a:satMod val="175000"/>
                      <a:alpha val="40000"/>
                    </a:schemeClr>
                  </a:glow>
                </a:effectLst>
              </a:rPr>
              <a:t>THANK YOU</a:t>
            </a:r>
            <a:endParaRPr lang="en-IN" sz="6000" b="1" dirty="0">
              <a:ln w="28575">
                <a:solidFill>
                  <a:srgbClr val="002060"/>
                </a:solidFill>
              </a:ln>
              <a:solidFill>
                <a:schemeClr val="bg1"/>
              </a:solidFill>
              <a:effectLst>
                <a:glow rad="228600">
                  <a:schemeClr val="accent5">
                    <a:satMod val="175000"/>
                    <a:alpha val="40000"/>
                  </a:schemeClr>
                </a:glow>
              </a:effectLst>
            </a:endParaRPr>
          </a:p>
        </p:txBody>
      </p:sp>
      <p:sp>
        <p:nvSpPr>
          <p:cNvPr id="8" name="TextBox 7">
            <a:extLst>
              <a:ext uri="{FF2B5EF4-FFF2-40B4-BE49-F238E27FC236}">
                <a16:creationId xmlns:a16="http://schemas.microsoft.com/office/drawing/2014/main" id="{599FDD2B-DC78-BB71-BC8A-E4BB931EF93D}"/>
              </a:ext>
            </a:extLst>
          </p:cNvPr>
          <p:cNvSpPr txBox="1"/>
          <p:nvPr/>
        </p:nvSpPr>
        <p:spPr>
          <a:xfrm>
            <a:off x="4096657" y="3639457"/>
            <a:ext cx="3998686" cy="901144"/>
          </a:xfrm>
          <a:prstGeom prst="rect">
            <a:avLst/>
          </a:prstGeom>
          <a:noFill/>
        </p:spPr>
        <p:txBody>
          <a:bodyPr wrap="square" rtlCol="0">
            <a:spAutoFit/>
          </a:bodyPr>
          <a:lstStyle/>
          <a:p>
            <a:pPr algn="ctr">
              <a:lnSpc>
                <a:spcPct val="150000"/>
              </a:lnSpc>
            </a:pPr>
            <a:r>
              <a:rPr lang="en-US" sz="1400" dirty="0">
                <a:solidFill>
                  <a:schemeClr val="accent5">
                    <a:lumMod val="20000"/>
                    <a:lumOff val="80000"/>
                  </a:schemeClr>
                </a:solidFill>
              </a:rPr>
              <a:t>DEVELOPED BY</a:t>
            </a:r>
            <a:r>
              <a:rPr lang="en-US" dirty="0">
                <a:solidFill>
                  <a:schemeClr val="accent5">
                    <a:lumMod val="20000"/>
                    <a:lumOff val="80000"/>
                  </a:schemeClr>
                </a:solidFill>
              </a:rPr>
              <a:t>:</a:t>
            </a:r>
            <a:r>
              <a:rPr lang="en-US" dirty="0">
                <a:solidFill>
                  <a:schemeClr val="accent5">
                    <a:lumMod val="20000"/>
                    <a:lumOff val="80000"/>
                  </a:schemeClr>
                </a:solidFill>
                <a:sym typeface="Wingdings" panose="05000000000000000000" pitchFamily="2" charset="2"/>
              </a:rPr>
              <a:t>  </a:t>
            </a:r>
          </a:p>
          <a:p>
            <a:pPr algn="ctr">
              <a:lnSpc>
                <a:spcPct val="150000"/>
              </a:lnSpc>
            </a:pPr>
            <a:r>
              <a:rPr lang="en-US" b="1" dirty="0">
                <a:solidFill>
                  <a:srgbClr val="FF0000"/>
                </a:solidFill>
                <a:sym typeface="Wingdings" panose="05000000000000000000" pitchFamily="2" charset="2"/>
              </a:rPr>
              <a:t>SAAIEM SALAAR</a:t>
            </a:r>
            <a:endParaRPr lang="en-IN" b="1" dirty="0">
              <a:solidFill>
                <a:srgbClr val="FF0000"/>
              </a:solidFill>
            </a:endParaRPr>
          </a:p>
        </p:txBody>
      </p:sp>
      <p:pic>
        <p:nvPicPr>
          <p:cNvPr id="11" name="Picture 10">
            <a:hlinkClick r:id="rId2"/>
            <a:extLst>
              <a:ext uri="{FF2B5EF4-FFF2-40B4-BE49-F238E27FC236}">
                <a16:creationId xmlns:a16="http://schemas.microsoft.com/office/drawing/2014/main" id="{CE911B3C-A509-5FD9-520C-8F2BA00B50EB}"/>
              </a:ext>
            </a:extLst>
          </p:cNvPr>
          <p:cNvPicPr>
            <a:picLocks noChangeAspect="1"/>
          </p:cNvPicPr>
          <p:nvPr/>
        </p:nvPicPr>
        <p:blipFill>
          <a:blip r:embed="rId3"/>
          <a:stretch>
            <a:fillRect/>
          </a:stretch>
        </p:blipFill>
        <p:spPr>
          <a:xfrm>
            <a:off x="6693791" y="5153347"/>
            <a:ext cx="1491209" cy="1491209"/>
          </a:xfrm>
          <a:prstGeom prst="rect">
            <a:avLst/>
          </a:prstGeom>
        </p:spPr>
      </p:pic>
      <p:pic>
        <p:nvPicPr>
          <p:cNvPr id="12" name="Picture 11">
            <a:hlinkClick r:id="rId4"/>
            <a:extLst>
              <a:ext uri="{FF2B5EF4-FFF2-40B4-BE49-F238E27FC236}">
                <a16:creationId xmlns:a16="http://schemas.microsoft.com/office/drawing/2014/main" id="{89CB7D50-9DDD-7AF3-563C-DA3C35431278}"/>
              </a:ext>
            </a:extLst>
          </p:cNvPr>
          <p:cNvPicPr>
            <a:picLocks noChangeAspect="1"/>
          </p:cNvPicPr>
          <p:nvPr/>
        </p:nvPicPr>
        <p:blipFill>
          <a:blip r:embed="rId5"/>
          <a:srcRect/>
          <a:stretch/>
        </p:blipFill>
        <p:spPr>
          <a:xfrm>
            <a:off x="4250989" y="5153347"/>
            <a:ext cx="1491209" cy="1491209"/>
          </a:xfrm>
          <a:prstGeom prst="rect">
            <a:avLst/>
          </a:prstGeom>
        </p:spPr>
      </p:pic>
      <p:sp>
        <p:nvSpPr>
          <p:cNvPr id="13" name="TextBox 12">
            <a:extLst>
              <a:ext uri="{FF2B5EF4-FFF2-40B4-BE49-F238E27FC236}">
                <a16:creationId xmlns:a16="http://schemas.microsoft.com/office/drawing/2014/main" id="{B59BC3F1-28E7-524D-AF3B-8BF3D7777F82}"/>
              </a:ext>
            </a:extLst>
          </p:cNvPr>
          <p:cNvSpPr txBox="1"/>
          <p:nvPr/>
        </p:nvSpPr>
        <p:spPr>
          <a:xfrm>
            <a:off x="3214914" y="6174538"/>
            <a:ext cx="950686" cy="379656"/>
          </a:xfrm>
          <a:prstGeom prst="rect">
            <a:avLst/>
          </a:prstGeom>
          <a:noFill/>
        </p:spPr>
        <p:txBody>
          <a:bodyPr wrap="square" rtlCol="0">
            <a:spAutoFit/>
          </a:bodyPr>
          <a:lstStyle/>
          <a:p>
            <a:r>
              <a:rPr lang="en-US" b="1" dirty="0" err="1">
                <a:solidFill>
                  <a:schemeClr val="accent5">
                    <a:lumMod val="20000"/>
                    <a:lumOff val="80000"/>
                  </a:schemeClr>
                </a:solidFill>
                <a:hlinkClick r:id="rId4"/>
              </a:rPr>
              <a:t>Github</a:t>
            </a:r>
            <a:endParaRPr lang="en-IN" b="1" dirty="0">
              <a:solidFill>
                <a:schemeClr val="accent5">
                  <a:lumMod val="20000"/>
                  <a:lumOff val="80000"/>
                </a:schemeClr>
              </a:solidFill>
            </a:endParaRPr>
          </a:p>
        </p:txBody>
      </p:sp>
      <p:sp>
        <p:nvSpPr>
          <p:cNvPr id="14" name="TextBox 13">
            <a:extLst>
              <a:ext uri="{FF2B5EF4-FFF2-40B4-BE49-F238E27FC236}">
                <a16:creationId xmlns:a16="http://schemas.microsoft.com/office/drawing/2014/main" id="{5C860B7A-5FEA-326E-F161-1E77D1D76553}"/>
              </a:ext>
            </a:extLst>
          </p:cNvPr>
          <p:cNvSpPr txBox="1"/>
          <p:nvPr/>
        </p:nvSpPr>
        <p:spPr>
          <a:xfrm>
            <a:off x="8239958" y="6264900"/>
            <a:ext cx="1299028" cy="379656"/>
          </a:xfrm>
          <a:prstGeom prst="rect">
            <a:avLst/>
          </a:prstGeom>
          <a:noFill/>
        </p:spPr>
        <p:txBody>
          <a:bodyPr wrap="square" rtlCol="0">
            <a:spAutoFit/>
          </a:bodyPr>
          <a:lstStyle/>
          <a:p>
            <a:r>
              <a:rPr lang="en-US" b="1" dirty="0">
                <a:solidFill>
                  <a:schemeClr val="accent5">
                    <a:lumMod val="20000"/>
                    <a:lumOff val="80000"/>
                  </a:schemeClr>
                </a:solidFill>
                <a:hlinkClick r:id="rId2"/>
              </a:rPr>
              <a:t>LinkedIn</a:t>
            </a:r>
            <a:endParaRPr lang="en-IN" b="1" dirty="0">
              <a:solidFill>
                <a:schemeClr val="accent5">
                  <a:lumMod val="20000"/>
                  <a:lumOff val="80000"/>
                </a:schemeClr>
              </a:solidFill>
            </a:endParaRPr>
          </a:p>
        </p:txBody>
      </p:sp>
    </p:spTree>
    <p:extLst>
      <p:ext uri="{BB962C8B-B14F-4D97-AF65-F5344CB8AC3E}">
        <p14:creationId xmlns:p14="http://schemas.microsoft.com/office/powerpoint/2010/main" val="23206924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202</TotalTime>
  <Words>494</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Helvetica Neue</vt:lpstr>
      <vt:lpstr>PrOXIMA NOVA</vt:lpstr>
      <vt:lpstr>Segoe UI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 aar5ess .</cp:lastModifiedBy>
  <cp:revision>5</cp:revision>
  <dcterms:created xsi:type="dcterms:W3CDTF">2024-12-31T09:40:01Z</dcterms:created>
  <dcterms:modified xsi:type="dcterms:W3CDTF">2025-08-02T17:55:19Z</dcterms:modified>
</cp:coreProperties>
</file>