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3" r:id="rId3"/>
    <p:sldId id="264" r:id="rId4"/>
    <p:sldId id="265" r:id="rId5"/>
    <p:sldId id="257" r:id="rId6"/>
    <p:sldId id="258" r:id="rId7"/>
    <p:sldId id="260" r:id="rId8"/>
    <p:sldId id="259" r:id="rId9"/>
    <p:sldId id="261" r:id="rId10"/>
    <p:sldId id="268" r:id="rId11"/>
    <p:sldId id="27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9CDFA3-859F-474E-A044-5DB55A052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10320-A43C-4C94-9D87-0E618ABE84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19E9-D568-4E9D-A7B1-1E48225F438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45B54-4F45-4167-B3AE-2C9C1D47B3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Date: 17 Oct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0D257-BD58-4071-9522-B08A991183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8B0FC-8511-4E88-85A2-75C14948B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921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3188F-E3E6-4FDA-892B-51DD464B6622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Date: 17 Oct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A157C-3F99-4807-8021-0BA5EB37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562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7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9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8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6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7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9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C4935F-4F47-43B0-B766-61DDA20AA4AE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A257E1-CBD5-4253-8F23-2BF9553880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44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FB9E-DA71-4248-95CB-9859F22F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Bike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39FCF-2AA3-42F5-B86D-B8D84A93C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en-US" dirty="0"/>
              <a:t>how does a bike-share navigate a speedy success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DD27E6-68E5-4622-899C-9D230EA990AE}"/>
              </a:ext>
            </a:extLst>
          </p:cNvPr>
          <p:cNvSpPr txBox="1">
            <a:spLocks/>
          </p:cNvSpPr>
          <p:nvPr/>
        </p:nvSpPr>
        <p:spPr>
          <a:xfrm>
            <a:off x="202223" y="5552098"/>
            <a:ext cx="9144000" cy="831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Date: 17 Nov 2021</a:t>
            </a:r>
          </a:p>
        </p:txBody>
      </p:sp>
    </p:spTree>
    <p:extLst>
      <p:ext uri="{BB962C8B-B14F-4D97-AF65-F5344CB8AC3E}">
        <p14:creationId xmlns:p14="http://schemas.microsoft.com/office/powerpoint/2010/main" val="423795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45838C-F783-4B76-9185-5B1D1373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and Recommendations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97BC-C663-40B7-8B10-5F43C0C0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6"/>
            <a:ext cx="10213732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/>
              <a:t>The number of rides among </a:t>
            </a:r>
            <a:r>
              <a:rPr lang="en-US" sz="1400" dirty="0">
                <a:solidFill>
                  <a:schemeClr val="accent2"/>
                </a:solidFill>
              </a:rPr>
              <a:t>members</a:t>
            </a:r>
            <a:r>
              <a:rPr lang="en-US" sz="1400" dirty="0"/>
              <a:t> are </a:t>
            </a:r>
            <a:r>
              <a:rPr lang="en-US" sz="1400" dirty="0">
                <a:solidFill>
                  <a:schemeClr val="accent2"/>
                </a:solidFill>
              </a:rPr>
              <a:t>more during working days </a:t>
            </a:r>
            <a:r>
              <a:rPr lang="en-US" sz="1400" dirty="0"/>
              <a:t>and less during weekend, while it is the </a:t>
            </a:r>
            <a:r>
              <a:rPr lang="en-US" sz="1400" dirty="0">
                <a:solidFill>
                  <a:schemeClr val="accent2"/>
                </a:solidFill>
              </a:rPr>
              <a:t>opposite for the casual riders</a:t>
            </a:r>
            <a:r>
              <a:rPr lang="en-US" sz="1400" dirty="0"/>
              <a:t>. It is also noted that the number of rides among casual and member riders increase in the period between April and September (hotter months) while decrease from Oct to March.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2"/>
                </a:solidFill>
              </a:rPr>
              <a:t>Average</a:t>
            </a:r>
            <a:r>
              <a:rPr lang="en-US" sz="1400" dirty="0">
                <a:solidFill>
                  <a:schemeClr val="accent2"/>
                </a:solidFill>
              </a:rPr>
              <a:t> trip duration </a:t>
            </a:r>
            <a:r>
              <a:rPr lang="en-US" sz="1400" dirty="0"/>
              <a:t>is generally much </a:t>
            </a:r>
            <a:r>
              <a:rPr lang="en-US" sz="1400" dirty="0">
                <a:solidFill>
                  <a:schemeClr val="accent2"/>
                </a:solidFill>
              </a:rPr>
              <a:t>longer </a:t>
            </a:r>
            <a:r>
              <a:rPr lang="en-US" sz="1400" dirty="0">
                <a:solidFill>
                  <a:schemeClr val="tx2"/>
                </a:solidFill>
              </a:rPr>
              <a:t>among casual riders </a:t>
            </a:r>
            <a:r>
              <a:rPr lang="en-US" sz="1400" dirty="0"/>
              <a:t>than that of the members.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In converting the casual riders into members, it is recommended to take in consideration the following in the marketing campaign: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Intensify the marketing campaign addressing casual riders during weekdays as those are possibly among the riders that use the bike for a similar purpose as member riders. 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Extensive marketing campaign addressing casual riders from April to September, as those months records significantly higher number of riders </a:t>
            </a:r>
          </a:p>
        </p:txBody>
      </p:sp>
    </p:spTree>
    <p:extLst>
      <p:ext uri="{BB962C8B-B14F-4D97-AF65-F5344CB8AC3E}">
        <p14:creationId xmlns:p14="http://schemas.microsoft.com/office/powerpoint/2010/main" val="312390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8C7A-1BE9-4D67-A4BE-AAF780B8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5704-24D9-4CFC-BBCB-72A7EC2FB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6"/>
            <a:ext cx="10213732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Modify the mobile app to record more accurate data on location of start and end of the trips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Maintenance trips should not be recorded in the dataset to be used next time for analysis as this was causing misleading info.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200" dirty="0"/>
              <a:t>Next Steps for a better analysis if given the time to do it: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Compare the number of trips per month with weather conditions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Compare the number of trips per month with number of tourists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Identify Trips where both casual and member riders use the same start and end stations as in this analysis I focused more on the highest significant trip.</a:t>
            </a:r>
          </a:p>
        </p:txBody>
      </p:sp>
    </p:spTree>
    <p:extLst>
      <p:ext uri="{BB962C8B-B14F-4D97-AF65-F5344CB8AC3E}">
        <p14:creationId xmlns:p14="http://schemas.microsoft.com/office/powerpoint/2010/main" val="428516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8C7A-1BE9-4D67-A4BE-AAF780B8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&amp; answer</a:t>
            </a:r>
          </a:p>
        </p:txBody>
      </p:sp>
    </p:spTree>
    <p:extLst>
      <p:ext uri="{BB962C8B-B14F-4D97-AF65-F5344CB8AC3E}">
        <p14:creationId xmlns:p14="http://schemas.microsoft.com/office/powerpoint/2010/main" val="1738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5A67-4899-4A02-B0EF-361F8036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60" y="628275"/>
            <a:ext cx="10058400" cy="1450757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D16A-58FC-47F5-8423-16771556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240" y="210698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Description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Design a marketing strategy aiming to convert casual riders into annual members. In order to maximize the benefit of this marketing strategy, we will need to explore 3 main topics: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How do members differ in behavior from casual riders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Why would casual riders buy an annual subscription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How can </a:t>
            </a:r>
            <a:r>
              <a:rPr lang="en-US" sz="1800" dirty="0" err="1"/>
              <a:t>Cyclistic</a:t>
            </a:r>
            <a:r>
              <a:rPr lang="en-US" sz="1800" dirty="0"/>
              <a:t> Bike as a company use digital media to influence casual riders.</a:t>
            </a:r>
          </a:p>
          <a:p>
            <a:pPr lvl="2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Task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In this presentation, we will focus more on the first topic analyzing the different behaviors between member and casual riders. 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015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5A67-4899-4A02-B0EF-361F8036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3127"/>
            <a:ext cx="10058400" cy="1450757"/>
          </a:xfrm>
        </p:spPr>
        <p:txBody>
          <a:bodyPr/>
          <a:lstStyle/>
          <a:p>
            <a:r>
              <a:rPr lang="en-US" dirty="0"/>
              <a:t>Data info.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D16A-58FC-47F5-8423-16771556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72869"/>
            <a:ext cx="10515600" cy="524339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/>
              <a:t>Information on the Data Used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This case study sheds the light on the different behaviors between members and casual users by analyzing data that have the following characteristics: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Data records of bike trips in the past year have been used, the data is split in 4 files, 1 for each quarter.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The data used has been made available by </a:t>
            </a:r>
            <a:r>
              <a:rPr lang="en-US" sz="1800" dirty="0">
                <a:solidFill>
                  <a:schemeClr val="accent2"/>
                </a:solidFill>
              </a:rPr>
              <a:t>Motivate International Inc. under this license</a:t>
            </a:r>
            <a:r>
              <a:rPr lang="en-US" sz="18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Data are stored in a shared folder where only members of the working team are granted access.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72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7D6-2E87-4DDF-B01D-27EBF97C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76" y="601905"/>
            <a:ext cx="10058400" cy="1450757"/>
          </a:xfrm>
        </p:spPr>
        <p:txBody>
          <a:bodyPr/>
          <a:lstStyle/>
          <a:p>
            <a:r>
              <a:rPr lang="en-US" dirty="0"/>
              <a:t>Data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9958D-D83B-4275-BA60-5D91F29F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76" y="1904757"/>
            <a:ext cx="1142706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 total of 3,879,822 bike trips have been analyzed.  4 files aggregated into 1 file and few data manipulation have been applied to ensure data consistency: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 Programming has been used as it is the most efficient tool for this size of data and the required manipulation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Column names have been unified between the 4 files.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Added few columns showing the trip duration and day of week, Month and year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Removed lines with negative trip duration (bike maintenance trips to HQ). 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Unified subscription type (subscriber &amp; member = member, casual &amp; customer = casual) , the total split of trips between casual &amp; member rides as follows:</a:t>
            </a:r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F04B85-2229-48A7-A0F4-F2BAF1843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14193"/>
              </p:ext>
            </p:extLst>
          </p:nvPr>
        </p:nvGraphicFramePr>
        <p:xfrm>
          <a:off x="1604107" y="5058755"/>
          <a:ext cx="1879600" cy="109728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53473697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72688580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Subscription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Trips_counts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057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48,480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6683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857,474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423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378,407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276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2,595,461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474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3,879,822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9302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FE462-5681-4307-A584-9E6AD1CE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78161"/>
              </p:ext>
            </p:extLst>
          </p:nvPr>
        </p:nvGraphicFramePr>
        <p:xfrm>
          <a:off x="4804508" y="5241635"/>
          <a:ext cx="1879600" cy="73152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87799115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043508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Subscription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Trips_counts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910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2,973,868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665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905,954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0192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3,879,822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571729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91A4CB9-0C98-4DC4-891D-9482442E82F2}"/>
              </a:ext>
            </a:extLst>
          </p:cNvPr>
          <p:cNvSpPr/>
          <p:nvPr/>
        </p:nvSpPr>
        <p:spPr>
          <a:xfrm>
            <a:off x="3823188" y="5508383"/>
            <a:ext cx="641838" cy="23739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5A67-4899-4A02-B0EF-361F8036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5242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</a:t>
            </a:r>
            <a:br>
              <a:rPr lang="en-US" dirty="0"/>
            </a:br>
            <a:r>
              <a:rPr lang="en-US" sz="2700" dirty="0"/>
              <a:t>Total Number of Rides per weekday per type of subscription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D16A-58FC-47F5-8423-16771556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0409"/>
            <a:ext cx="58879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u="sng" dirty="0"/>
              <a:t>Members</a:t>
            </a:r>
            <a:r>
              <a:rPr lang="en-US" sz="1800" dirty="0"/>
              <a:t>: number of rides significantly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increases in working days</a:t>
            </a:r>
            <a:r>
              <a:rPr lang="en-US" sz="1800" dirty="0"/>
              <a:t> among members while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decreases in weekend</a:t>
            </a:r>
            <a:r>
              <a:rPr lang="en-US" sz="1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1800" u="sng" dirty="0"/>
              <a:t>Casual</a:t>
            </a:r>
            <a:r>
              <a:rPr lang="en-US" sz="1800" dirty="0"/>
              <a:t>: The opposite for casual riders, number of rides almost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doubles in weekends </a:t>
            </a:r>
            <a:r>
              <a:rPr lang="en-US" sz="1800" dirty="0"/>
              <a:t>while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decreases during working days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Total number of rides among members higher than total number of trips among casual riders.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E91AF8-EF23-4D40-B76A-BD6DFB12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00" y="1560621"/>
            <a:ext cx="4900179" cy="488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F5663-9B5D-4AFE-B1CA-59854543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28" y="1663582"/>
            <a:ext cx="5125336" cy="517052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B5D8BF-1EF9-420A-BCEF-00EB1361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036" y="790682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</a:t>
            </a:r>
            <a:br>
              <a:rPr lang="en-US" dirty="0"/>
            </a:br>
            <a:r>
              <a:rPr lang="en-US" sz="2700" dirty="0"/>
              <a:t>Total average duration of rides per weekday per type of subscription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C4D38F-054B-4FA5-97C1-BA167F89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44" y="2780851"/>
            <a:ext cx="58879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u="sng" dirty="0"/>
              <a:t>Members &amp; Casual</a:t>
            </a:r>
            <a:r>
              <a:rPr lang="en-US" sz="1800" dirty="0"/>
              <a:t>: average duration of rides does not notably change in different weekdays but is clear that the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average ride duration among members is lower than that of the casual riders.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423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E4FB2-5616-45AF-84CC-757B786A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716" y="1901226"/>
            <a:ext cx="4621022" cy="4673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DB594B-488F-4A8F-9B78-EAC4A97A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700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</a:t>
            </a:r>
            <a:br>
              <a:rPr lang="en-US" dirty="0"/>
            </a:br>
            <a:r>
              <a:rPr lang="en-US" sz="2700" dirty="0"/>
              <a:t>Total Number of Rides per quarter per type of subscription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AA12C0-EEDF-48AB-BF63-1DA25FB20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577" y="2720185"/>
            <a:ext cx="58879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u="sng" dirty="0"/>
              <a:t>Members &amp; Casual</a:t>
            </a:r>
            <a:r>
              <a:rPr lang="en-US" sz="1800" dirty="0"/>
              <a:t>: total number of rides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increases in summer </a:t>
            </a:r>
            <a:r>
              <a:rPr lang="en-US" sz="1800" dirty="0"/>
              <a:t>(quarter 2 &amp; 3) while decreases in quarters 4 and 1. </a:t>
            </a:r>
            <a:r>
              <a:rPr lang="en-US" sz="1800" dirty="0">
                <a:solidFill>
                  <a:schemeClr val="accent2"/>
                </a:solidFill>
              </a:rPr>
              <a:t>Q3 shows highest</a:t>
            </a:r>
            <a:r>
              <a:rPr lang="en-US" sz="1800" dirty="0"/>
              <a:t> number of rides,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Q1 shows lowest </a:t>
            </a:r>
            <a:r>
              <a:rPr lang="en-US" sz="1800" dirty="0"/>
              <a:t>number of rides.</a:t>
            </a:r>
          </a:p>
        </p:txBody>
      </p:sp>
    </p:spTree>
    <p:extLst>
      <p:ext uri="{BB962C8B-B14F-4D97-AF65-F5344CB8AC3E}">
        <p14:creationId xmlns:p14="http://schemas.microsoft.com/office/powerpoint/2010/main" val="145700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1E061-A97F-487E-BB0B-750A005B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645" y="1785812"/>
            <a:ext cx="4982364" cy="5032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45838C-F783-4B76-9185-5B1D1373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6570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</a:t>
            </a:r>
            <a:br>
              <a:rPr lang="en-US" dirty="0"/>
            </a:br>
            <a:r>
              <a:rPr lang="en-US" sz="2700" dirty="0"/>
              <a:t>Total average duration of rides per quarter per type of subscription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97BC-C663-40B7-8B10-5F43C0C0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0937"/>
            <a:ext cx="58879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u="sng" dirty="0"/>
              <a:t>Members &amp; Casual</a:t>
            </a:r>
            <a:r>
              <a:rPr lang="en-US" sz="1800" dirty="0"/>
              <a:t>: average duration of rides </a:t>
            </a:r>
            <a:r>
              <a:rPr lang="en-US" sz="1800" dirty="0">
                <a:solidFill>
                  <a:schemeClr val="accent2"/>
                </a:solidFill>
              </a:rPr>
              <a:t>does not notably change</a:t>
            </a:r>
            <a:r>
              <a:rPr lang="en-US" sz="1800" dirty="0"/>
              <a:t> in different quarters.</a:t>
            </a:r>
          </a:p>
          <a:p>
            <a:pPr>
              <a:lnSpc>
                <a:spcPct val="150000"/>
              </a:lnSpc>
            </a:pPr>
            <a:r>
              <a:rPr lang="en-US" sz="1800" u="sng" dirty="0"/>
              <a:t>Casual</a:t>
            </a:r>
            <a:r>
              <a:rPr lang="en-US" sz="1800" dirty="0"/>
              <a:t>: average duration of rides is notably higher in first quarter, but this could be an outlier as we have less rides recorded among casual riders in Quarter 1.</a:t>
            </a:r>
          </a:p>
        </p:txBody>
      </p:sp>
    </p:spTree>
    <p:extLst>
      <p:ext uri="{BB962C8B-B14F-4D97-AF65-F5344CB8AC3E}">
        <p14:creationId xmlns:p14="http://schemas.microsoft.com/office/powerpoint/2010/main" val="108027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0FF83C-7C5A-4C7B-84F4-262D157C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455" y="1864417"/>
            <a:ext cx="4395788" cy="42950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085AA7-05E1-47BD-A576-FA391D4B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60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Analysis </a:t>
            </a:r>
            <a:br>
              <a:rPr lang="en-US" dirty="0"/>
            </a:br>
            <a:r>
              <a:rPr lang="en-US" sz="2700" dirty="0"/>
              <a:t>Total Rides &amp; Avg duration of rides per month per rider type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960663-7FBB-46DD-B227-01DBE193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2597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accent2"/>
                </a:solidFill>
              </a:rPr>
              <a:t>Highest</a:t>
            </a:r>
            <a:r>
              <a:rPr lang="en-US" sz="1400" dirty="0"/>
              <a:t> number of rides are recorded in the </a:t>
            </a:r>
            <a:r>
              <a:rPr lang="en-US" sz="1400" dirty="0">
                <a:solidFill>
                  <a:schemeClr val="accent2"/>
                </a:solidFill>
              </a:rPr>
              <a:t>months of July, Aug &amp; Sept</a:t>
            </a:r>
            <a:r>
              <a:rPr lang="en-US" sz="1400" dirty="0"/>
              <a:t> for both members and casual riders. Number of member rides are higher in all months.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Average duration is higher among casual riders but almost similar in all months. </a:t>
            </a:r>
            <a:r>
              <a:rPr lang="en-US" sz="1400" dirty="0">
                <a:solidFill>
                  <a:schemeClr val="accent2"/>
                </a:solidFill>
              </a:rPr>
              <a:t>February shows higher </a:t>
            </a:r>
            <a:r>
              <a:rPr lang="en-US" sz="1400" dirty="0"/>
              <a:t>average duration for Casual riders but that could be due to much lower number of rides in this month.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A2F24-7E29-482D-830B-14DF5759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498" y="1864417"/>
            <a:ext cx="4305154" cy="42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27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15840</TotalTime>
  <Words>927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Cyclistic Bike </vt:lpstr>
      <vt:lpstr>Overview </vt:lpstr>
      <vt:lpstr>Data info.</vt:lpstr>
      <vt:lpstr>Data Manipulation </vt:lpstr>
      <vt:lpstr>Data Analysis  Total Number of Rides per weekday per type of subscription </vt:lpstr>
      <vt:lpstr>Data Analysis  Total average duration of rides per weekday per type of subscription </vt:lpstr>
      <vt:lpstr>Data Analysis  Total Number of Rides per quarter per type of subscription </vt:lpstr>
      <vt:lpstr>Data Analysis  Total average duration of rides per quarter per type of subscription </vt:lpstr>
      <vt:lpstr>Data Analysis  Total Rides &amp; Avg duration of rides per month per rider type </vt:lpstr>
      <vt:lpstr>Summary and Recommendations</vt:lpstr>
      <vt:lpstr>Suggestions &amp; Next steps</vt:lpstr>
      <vt:lpstr>Question &amp;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Salaheddin Etarzi</dc:creator>
  <cp:lastModifiedBy>Salaheddin Etarzi</cp:lastModifiedBy>
  <cp:revision>151</cp:revision>
  <dcterms:created xsi:type="dcterms:W3CDTF">2021-11-12T09:50:16Z</dcterms:created>
  <dcterms:modified xsi:type="dcterms:W3CDTF">2021-11-24T13:34:36Z</dcterms:modified>
</cp:coreProperties>
</file>