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handoutMasterIdLst>
    <p:handoutMasterId r:id="rId17"/>
  </p:handoutMasterIdLst>
  <p:sldIdLst>
    <p:sldId id="256" r:id="rId2"/>
    <p:sldId id="263" r:id="rId3"/>
    <p:sldId id="264" r:id="rId4"/>
    <p:sldId id="265" r:id="rId5"/>
    <p:sldId id="268" r:id="rId6"/>
    <p:sldId id="257" r:id="rId7"/>
    <p:sldId id="258" r:id="rId8"/>
    <p:sldId id="261" r:id="rId9"/>
    <p:sldId id="269" r:id="rId10"/>
    <p:sldId id="270" r:id="rId11"/>
    <p:sldId id="271" r:id="rId12"/>
    <p:sldId id="266" r:id="rId13"/>
    <p:sldId id="272"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89" y="86"/>
      </p:cViewPr>
      <p:guideLst>
        <p:guide pos="3840"/>
        <p:guide pos="39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9CDFA3-859F-474E-A044-5DB55A052B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710320-A43C-4C94-9D87-0E618ABE84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D119E9-D568-4E9D-A7B1-1E48225F438E}" type="datetimeFigureOut">
              <a:rPr lang="en-US" smtClean="0"/>
              <a:t>11/24/2021</a:t>
            </a:fld>
            <a:endParaRPr lang="en-US"/>
          </a:p>
        </p:txBody>
      </p:sp>
      <p:sp>
        <p:nvSpPr>
          <p:cNvPr id="4" name="Footer Placeholder 3">
            <a:extLst>
              <a:ext uri="{FF2B5EF4-FFF2-40B4-BE49-F238E27FC236}">
                <a16:creationId xmlns:a16="http://schemas.microsoft.com/office/drawing/2014/main" id="{AB845B54-4F45-4167-B3AE-2C9C1D47B3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Date: 17 Oct 2021</a:t>
            </a:r>
          </a:p>
        </p:txBody>
      </p:sp>
      <p:sp>
        <p:nvSpPr>
          <p:cNvPr id="5" name="Slide Number Placeholder 4">
            <a:extLst>
              <a:ext uri="{FF2B5EF4-FFF2-40B4-BE49-F238E27FC236}">
                <a16:creationId xmlns:a16="http://schemas.microsoft.com/office/drawing/2014/main" id="{B070D257-BD58-4071-9522-B08A991183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A8B0FC-8511-4E88-85A2-75C14948BDFC}" type="slidenum">
              <a:rPr lang="en-US" smtClean="0"/>
              <a:t>‹#›</a:t>
            </a:fld>
            <a:endParaRPr lang="en-US"/>
          </a:p>
        </p:txBody>
      </p:sp>
    </p:spTree>
    <p:extLst>
      <p:ext uri="{BB962C8B-B14F-4D97-AF65-F5344CB8AC3E}">
        <p14:creationId xmlns:p14="http://schemas.microsoft.com/office/powerpoint/2010/main" val="148326921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3188F-E3E6-4FDA-892B-51DD464B6622}"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Date: 17 Oct 2021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A157C-3F99-4807-8021-0BA5EB373E7D}" type="slidenum">
              <a:rPr lang="en-US" smtClean="0"/>
              <a:t>‹#›</a:t>
            </a:fld>
            <a:endParaRPr lang="en-US"/>
          </a:p>
        </p:txBody>
      </p:sp>
    </p:spTree>
    <p:extLst>
      <p:ext uri="{BB962C8B-B14F-4D97-AF65-F5344CB8AC3E}">
        <p14:creationId xmlns:p14="http://schemas.microsoft.com/office/powerpoint/2010/main" val="319377562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3C4935F-4F47-43B0-B766-61DDA20AA4AE}"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57E1-CBD5-4253-8F23-2BF9553880E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27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4935F-4F47-43B0-B766-61DDA20AA4AE}"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57E1-CBD5-4253-8F23-2BF9553880EC}" type="slidenum">
              <a:rPr lang="en-US" smtClean="0"/>
              <a:t>‹#›</a:t>
            </a:fld>
            <a:endParaRPr lang="en-US"/>
          </a:p>
        </p:txBody>
      </p:sp>
    </p:spTree>
    <p:extLst>
      <p:ext uri="{BB962C8B-B14F-4D97-AF65-F5344CB8AC3E}">
        <p14:creationId xmlns:p14="http://schemas.microsoft.com/office/powerpoint/2010/main" val="347042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4935F-4F47-43B0-B766-61DDA20AA4AE}"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57E1-CBD5-4253-8F23-2BF9553880E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97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4935F-4F47-43B0-B766-61DDA20AA4AE}"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57E1-CBD5-4253-8F23-2BF9553880EC}" type="slidenum">
              <a:rPr lang="en-US" smtClean="0"/>
              <a:t>‹#›</a:t>
            </a:fld>
            <a:endParaRPr lang="en-US"/>
          </a:p>
        </p:txBody>
      </p:sp>
    </p:spTree>
    <p:extLst>
      <p:ext uri="{BB962C8B-B14F-4D97-AF65-F5344CB8AC3E}">
        <p14:creationId xmlns:p14="http://schemas.microsoft.com/office/powerpoint/2010/main" val="4098182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C4935F-4F47-43B0-B766-61DDA20AA4AE}"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257E1-CBD5-4253-8F23-2BF9553880E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36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C4935F-4F47-43B0-B766-61DDA20AA4AE}"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57E1-CBD5-4253-8F23-2BF9553880EC}" type="slidenum">
              <a:rPr lang="en-US" smtClean="0"/>
              <a:t>‹#›</a:t>
            </a:fld>
            <a:endParaRPr lang="en-US"/>
          </a:p>
        </p:txBody>
      </p:sp>
    </p:spTree>
    <p:extLst>
      <p:ext uri="{BB962C8B-B14F-4D97-AF65-F5344CB8AC3E}">
        <p14:creationId xmlns:p14="http://schemas.microsoft.com/office/powerpoint/2010/main" val="2404986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C4935F-4F47-43B0-B766-61DDA20AA4AE}"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257E1-CBD5-4253-8F23-2BF9553880EC}" type="slidenum">
              <a:rPr lang="en-US" smtClean="0"/>
              <a:t>‹#›</a:t>
            </a:fld>
            <a:endParaRPr lang="en-US"/>
          </a:p>
        </p:txBody>
      </p:sp>
    </p:spTree>
    <p:extLst>
      <p:ext uri="{BB962C8B-B14F-4D97-AF65-F5344CB8AC3E}">
        <p14:creationId xmlns:p14="http://schemas.microsoft.com/office/powerpoint/2010/main" val="87955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C4935F-4F47-43B0-B766-61DDA20AA4AE}"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257E1-CBD5-4253-8F23-2BF9553880EC}" type="slidenum">
              <a:rPr lang="en-US" smtClean="0"/>
              <a:t>‹#›</a:t>
            </a:fld>
            <a:endParaRPr lang="en-US"/>
          </a:p>
        </p:txBody>
      </p:sp>
    </p:spTree>
    <p:extLst>
      <p:ext uri="{BB962C8B-B14F-4D97-AF65-F5344CB8AC3E}">
        <p14:creationId xmlns:p14="http://schemas.microsoft.com/office/powerpoint/2010/main" val="313787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4935F-4F47-43B0-B766-61DDA20AA4AE}"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A257E1-CBD5-4253-8F23-2BF9553880EC}" type="slidenum">
              <a:rPr lang="en-US" smtClean="0"/>
              <a:t>‹#›</a:t>
            </a:fld>
            <a:endParaRPr lang="en-US"/>
          </a:p>
        </p:txBody>
      </p:sp>
    </p:spTree>
    <p:extLst>
      <p:ext uri="{BB962C8B-B14F-4D97-AF65-F5344CB8AC3E}">
        <p14:creationId xmlns:p14="http://schemas.microsoft.com/office/powerpoint/2010/main" val="359085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C4935F-4F47-43B0-B766-61DDA20AA4AE}"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57E1-CBD5-4253-8F23-2BF9553880EC}" type="slidenum">
              <a:rPr lang="en-US" smtClean="0"/>
              <a:t>‹#›</a:t>
            </a:fld>
            <a:endParaRPr lang="en-US"/>
          </a:p>
        </p:txBody>
      </p:sp>
    </p:spTree>
    <p:extLst>
      <p:ext uri="{BB962C8B-B14F-4D97-AF65-F5344CB8AC3E}">
        <p14:creationId xmlns:p14="http://schemas.microsoft.com/office/powerpoint/2010/main" val="252007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C4935F-4F47-43B0-B766-61DDA20AA4AE}"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257E1-CBD5-4253-8F23-2BF9553880E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79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3C4935F-4F47-43B0-B766-61DDA20AA4AE}" type="datetimeFigureOut">
              <a:rPr lang="en-US" smtClean="0"/>
              <a:t>11/24/2021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A257E1-CBD5-4253-8F23-2BF9553880E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4466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rssweather.com/climate/Michigan/Detro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0FB9E-DA71-4248-95CB-9859F22F0ADA}"/>
              </a:ext>
            </a:extLst>
          </p:cNvPr>
          <p:cNvSpPr>
            <a:spLocks noGrp="1"/>
          </p:cNvSpPr>
          <p:nvPr>
            <p:ph type="ctrTitle"/>
          </p:nvPr>
        </p:nvSpPr>
        <p:spPr>
          <a:xfrm>
            <a:off x="457200" y="4960137"/>
            <a:ext cx="7772400" cy="1463040"/>
          </a:xfrm>
        </p:spPr>
        <p:txBody>
          <a:bodyPr/>
          <a:lstStyle/>
          <a:p>
            <a:r>
              <a:rPr lang="en-US" dirty="0" err="1"/>
              <a:t>Cyclistic</a:t>
            </a:r>
            <a:r>
              <a:rPr lang="en-US" dirty="0"/>
              <a:t> Bike </a:t>
            </a:r>
          </a:p>
        </p:txBody>
      </p:sp>
      <p:sp>
        <p:nvSpPr>
          <p:cNvPr id="3" name="Subtitle 2">
            <a:extLst>
              <a:ext uri="{FF2B5EF4-FFF2-40B4-BE49-F238E27FC236}">
                <a16:creationId xmlns:a16="http://schemas.microsoft.com/office/drawing/2014/main" id="{A2C39FCF-2AA3-42F5-B86D-B8D84A93C0A1}"/>
              </a:ext>
            </a:extLst>
          </p:cNvPr>
          <p:cNvSpPr>
            <a:spLocks noGrp="1"/>
          </p:cNvSpPr>
          <p:nvPr>
            <p:ph type="subTitle" idx="1"/>
          </p:nvPr>
        </p:nvSpPr>
        <p:spPr>
          <a:xfrm>
            <a:off x="8610600" y="4960137"/>
            <a:ext cx="3200400" cy="1463040"/>
          </a:xfrm>
        </p:spPr>
        <p:txBody>
          <a:bodyPr/>
          <a:lstStyle/>
          <a:p>
            <a:r>
              <a:rPr lang="en-US" dirty="0"/>
              <a:t>how does a bike-share navigate a speedy success</a:t>
            </a:r>
          </a:p>
        </p:txBody>
      </p:sp>
      <p:sp>
        <p:nvSpPr>
          <p:cNvPr id="4" name="Subtitle 2">
            <a:extLst>
              <a:ext uri="{FF2B5EF4-FFF2-40B4-BE49-F238E27FC236}">
                <a16:creationId xmlns:a16="http://schemas.microsoft.com/office/drawing/2014/main" id="{6DDD27E6-68E5-4622-899C-9D230EA990AE}"/>
              </a:ext>
            </a:extLst>
          </p:cNvPr>
          <p:cNvSpPr txBox="1">
            <a:spLocks/>
          </p:cNvSpPr>
          <p:nvPr/>
        </p:nvSpPr>
        <p:spPr>
          <a:xfrm>
            <a:off x="202223" y="5552098"/>
            <a:ext cx="9144000" cy="8311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Date: 17 Nov 2021</a:t>
            </a:r>
          </a:p>
        </p:txBody>
      </p:sp>
    </p:spTree>
    <p:extLst>
      <p:ext uri="{BB962C8B-B14F-4D97-AF65-F5344CB8AC3E}">
        <p14:creationId xmlns:p14="http://schemas.microsoft.com/office/powerpoint/2010/main" val="423795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EB5D8BF-1EF9-420A-BCEF-00EB1361368A}"/>
              </a:ext>
            </a:extLst>
          </p:cNvPr>
          <p:cNvSpPr>
            <a:spLocks noGrp="1"/>
          </p:cNvSpPr>
          <p:nvPr>
            <p:ph type="title"/>
          </p:nvPr>
        </p:nvSpPr>
        <p:spPr>
          <a:xfrm>
            <a:off x="901036" y="790682"/>
            <a:ext cx="9720072" cy="1499616"/>
          </a:xfrm>
        </p:spPr>
        <p:txBody>
          <a:bodyPr>
            <a:normAutofit fontScale="90000"/>
          </a:bodyPr>
          <a:lstStyle/>
          <a:p>
            <a:r>
              <a:rPr lang="en-US" dirty="0"/>
              <a:t>Data Analysis </a:t>
            </a:r>
            <a:br>
              <a:rPr lang="en-US" dirty="0"/>
            </a:br>
            <a:r>
              <a:rPr lang="en-US" sz="2700" dirty="0"/>
              <a:t>Total rides per hour per type of subscription</a:t>
            </a:r>
            <a:br>
              <a:rPr lang="en-US" dirty="0"/>
            </a:br>
            <a:endParaRPr lang="en-US" dirty="0"/>
          </a:p>
        </p:txBody>
      </p:sp>
      <p:sp>
        <p:nvSpPr>
          <p:cNvPr id="6" name="Content Placeholder 2">
            <a:extLst>
              <a:ext uri="{FF2B5EF4-FFF2-40B4-BE49-F238E27FC236}">
                <a16:creationId xmlns:a16="http://schemas.microsoft.com/office/drawing/2014/main" id="{31C4D38F-054B-4FA5-97C1-BA167F89C74A}"/>
              </a:ext>
            </a:extLst>
          </p:cNvPr>
          <p:cNvSpPr>
            <a:spLocks noGrp="1"/>
          </p:cNvSpPr>
          <p:nvPr>
            <p:ph idx="1"/>
          </p:nvPr>
        </p:nvSpPr>
        <p:spPr>
          <a:xfrm>
            <a:off x="690658" y="2229308"/>
            <a:ext cx="4280485" cy="4351338"/>
          </a:xfrm>
        </p:spPr>
        <p:txBody>
          <a:bodyPr>
            <a:normAutofit/>
          </a:bodyPr>
          <a:lstStyle/>
          <a:p>
            <a:pPr>
              <a:lnSpc>
                <a:spcPct val="150000"/>
              </a:lnSpc>
            </a:pPr>
            <a:r>
              <a:rPr lang="en-US" sz="1800" u="sng" dirty="0"/>
              <a:t>Members </a:t>
            </a:r>
            <a:r>
              <a:rPr lang="en-US" sz="1800" dirty="0"/>
              <a:t>: total number of rides increases in the </a:t>
            </a:r>
            <a:r>
              <a:rPr lang="en-US" sz="1800" dirty="0">
                <a:solidFill>
                  <a:schemeClr val="accent2"/>
                </a:solidFill>
              </a:rPr>
              <a:t>work commute hours </a:t>
            </a:r>
            <a:r>
              <a:rPr lang="en-US" sz="1800" dirty="0"/>
              <a:t>(7-9am) and (4-6pm) with </a:t>
            </a:r>
            <a:r>
              <a:rPr lang="en-US" sz="1800" dirty="0">
                <a:solidFill>
                  <a:schemeClr val="accent2"/>
                </a:solidFill>
              </a:rPr>
              <a:t>highest record at 5pm. </a:t>
            </a:r>
          </a:p>
          <a:p>
            <a:pPr>
              <a:lnSpc>
                <a:spcPct val="150000"/>
              </a:lnSpc>
            </a:pPr>
            <a:r>
              <a:rPr lang="en-US" sz="1800" u="sng" dirty="0"/>
              <a:t>Casual </a:t>
            </a:r>
            <a:r>
              <a:rPr lang="en-US" sz="1800" dirty="0"/>
              <a:t>: total number of rides are flat and increases gradually from 10am to 6pm. </a:t>
            </a:r>
            <a:r>
              <a:rPr lang="en-US" sz="1800" dirty="0">
                <a:solidFill>
                  <a:schemeClr val="accent2"/>
                </a:solidFill>
              </a:rPr>
              <a:t>Highest record at 5pm</a:t>
            </a:r>
          </a:p>
        </p:txBody>
      </p:sp>
      <p:pic>
        <p:nvPicPr>
          <p:cNvPr id="4" name="Picture 3">
            <a:extLst>
              <a:ext uri="{FF2B5EF4-FFF2-40B4-BE49-F238E27FC236}">
                <a16:creationId xmlns:a16="http://schemas.microsoft.com/office/drawing/2014/main" id="{AE2E5237-D5E3-4CA5-A9D9-BFF11FCEE5D7}"/>
              </a:ext>
            </a:extLst>
          </p:cNvPr>
          <p:cNvPicPr>
            <a:picLocks noChangeAspect="1"/>
          </p:cNvPicPr>
          <p:nvPr/>
        </p:nvPicPr>
        <p:blipFill>
          <a:blip r:embed="rId2"/>
          <a:stretch>
            <a:fillRect/>
          </a:stretch>
        </p:blipFill>
        <p:spPr>
          <a:xfrm>
            <a:off x="5304584" y="2264228"/>
            <a:ext cx="6887416" cy="2999921"/>
          </a:xfrm>
          <a:prstGeom prst="rect">
            <a:avLst/>
          </a:prstGeom>
        </p:spPr>
      </p:pic>
    </p:spTree>
    <p:extLst>
      <p:ext uri="{BB962C8B-B14F-4D97-AF65-F5344CB8AC3E}">
        <p14:creationId xmlns:p14="http://schemas.microsoft.com/office/powerpoint/2010/main" val="3280579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EB5D8BF-1EF9-420A-BCEF-00EB1361368A}"/>
              </a:ext>
            </a:extLst>
          </p:cNvPr>
          <p:cNvSpPr>
            <a:spLocks noGrp="1"/>
          </p:cNvSpPr>
          <p:nvPr>
            <p:ph type="title"/>
          </p:nvPr>
        </p:nvSpPr>
        <p:spPr>
          <a:xfrm>
            <a:off x="901036" y="790682"/>
            <a:ext cx="9720072" cy="1499616"/>
          </a:xfrm>
        </p:spPr>
        <p:txBody>
          <a:bodyPr>
            <a:normAutofit fontScale="90000"/>
          </a:bodyPr>
          <a:lstStyle/>
          <a:p>
            <a:r>
              <a:rPr lang="en-US" dirty="0"/>
              <a:t>Data Analysis </a:t>
            </a:r>
            <a:br>
              <a:rPr lang="en-US" dirty="0"/>
            </a:br>
            <a:r>
              <a:rPr lang="en-US" sz="2700" dirty="0"/>
              <a:t>most frequent trips (same start &amp; end station)</a:t>
            </a:r>
            <a:br>
              <a:rPr lang="en-US" dirty="0"/>
            </a:br>
            <a:endParaRPr lang="en-US" dirty="0"/>
          </a:p>
        </p:txBody>
      </p:sp>
      <p:sp>
        <p:nvSpPr>
          <p:cNvPr id="6" name="Content Placeholder 2">
            <a:extLst>
              <a:ext uri="{FF2B5EF4-FFF2-40B4-BE49-F238E27FC236}">
                <a16:creationId xmlns:a16="http://schemas.microsoft.com/office/drawing/2014/main" id="{31C4D38F-054B-4FA5-97C1-BA167F89C74A}"/>
              </a:ext>
            </a:extLst>
          </p:cNvPr>
          <p:cNvSpPr>
            <a:spLocks noGrp="1"/>
          </p:cNvSpPr>
          <p:nvPr>
            <p:ph idx="1"/>
          </p:nvPr>
        </p:nvSpPr>
        <p:spPr>
          <a:xfrm>
            <a:off x="683401" y="1873708"/>
            <a:ext cx="2052542" cy="4351338"/>
          </a:xfrm>
        </p:spPr>
        <p:txBody>
          <a:bodyPr>
            <a:normAutofit/>
          </a:bodyPr>
          <a:lstStyle/>
          <a:p>
            <a:pPr>
              <a:lnSpc>
                <a:spcPct val="150000"/>
              </a:lnSpc>
            </a:pPr>
            <a:r>
              <a:rPr lang="en-US" sz="1400" dirty="0"/>
              <a:t>Few trips with same start and end station are recorded among member and casual riders.</a:t>
            </a:r>
          </a:p>
          <a:p>
            <a:pPr>
              <a:lnSpc>
                <a:spcPct val="150000"/>
              </a:lnSpc>
            </a:pPr>
            <a:r>
              <a:rPr lang="en-US" sz="1400" dirty="0">
                <a:solidFill>
                  <a:schemeClr val="accent2"/>
                </a:solidFill>
              </a:rPr>
              <a:t>One Trip </a:t>
            </a:r>
            <a:r>
              <a:rPr lang="en-US" sz="1400" dirty="0"/>
              <a:t>in particular recorded more than </a:t>
            </a:r>
            <a:r>
              <a:rPr lang="en-US" sz="1400" dirty="0">
                <a:solidFill>
                  <a:schemeClr val="accent2"/>
                </a:solidFill>
              </a:rPr>
              <a:t>10k</a:t>
            </a:r>
            <a:r>
              <a:rPr lang="en-US" sz="1400" dirty="0"/>
              <a:t> Trips among </a:t>
            </a:r>
            <a:r>
              <a:rPr lang="en-US" sz="1400" dirty="0">
                <a:solidFill>
                  <a:schemeClr val="accent2"/>
                </a:solidFill>
              </a:rPr>
              <a:t>casual</a:t>
            </a:r>
            <a:r>
              <a:rPr lang="en-US" sz="1400" dirty="0"/>
              <a:t> riders and more than </a:t>
            </a:r>
            <a:r>
              <a:rPr lang="en-US" sz="1400" dirty="0">
                <a:solidFill>
                  <a:schemeClr val="accent2"/>
                </a:solidFill>
              </a:rPr>
              <a:t>20k</a:t>
            </a:r>
            <a:r>
              <a:rPr lang="en-US" sz="1400" dirty="0"/>
              <a:t> Trips among </a:t>
            </a:r>
            <a:r>
              <a:rPr lang="en-US" sz="1400" dirty="0">
                <a:solidFill>
                  <a:schemeClr val="accent2"/>
                </a:solidFill>
              </a:rPr>
              <a:t>member</a:t>
            </a:r>
            <a:r>
              <a:rPr lang="en-US" sz="1400" dirty="0"/>
              <a:t> riders.</a:t>
            </a:r>
          </a:p>
          <a:p>
            <a:pPr>
              <a:lnSpc>
                <a:spcPct val="150000"/>
              </a:lnSpc>
            </a:pPr>
            <a:r>
              <a:rPr lang="en-US" sz="1200" dirty="0">
                <a:solidFill>
                  <a:schemeClr val="accent2"/>
                </a:solidFill>
              </a:rPr>
              <a:t>Michigan Ave – Washington </a:t>
            </a:r>
          </a:p>
        </p:txBody>
      </p:sp>
      <p:pic>
        <p:nvPicPr>
          <p:cNvPr id="3" name="Picture 2">
            <a:extLst>
              <a:ext uri="{FF2B5EF4-FFF2-40B4-BE49-F238E27FC236}">
                <a16:creationId xmlns:a16="http://schemas.microsoft.com/office/drawing/2014/main" id="{6B37E01E-5FAD-4A98-9D0E-07F6F54D365C}"/>
              </a:ext>
            </a:extLst>
          </p:cNvPr>
          <p:cNvPicPr>
            <a:picLocks noChangeAspect="1"/>
          </p:cNvPicPr>
          <p:nvPr/>
        </p:nvPicPr>
        <p:blipFill>
          <a:blip r:embed="rId2"/>
          <a:stretch>
            <a:fillRect/>
          </a:stretch>
        </p:blipFill>
        <p:spPr>
          <a:xfrm>
            <a:off x="2830286" y="1737576"/>
            <a:ext cx="9361714" cy="2248286"/>
          </a:xfrm>
          <a:prstGeom prst="rect">
            <a:avLst/>
          </a:prstGeom>
        </p:spPr>
      </p:pic>
      <p:pic>
        <p:nvPicPr>
          <p:cNvPr id="8" name="Picture 7">
            <a:extLst>
              <a:ext uri="{FF2B5EF4-FFF2-40B4-BE49-F238E27FC236}">
                <a16:creationId xmlns:a16="http://schemas.microsoft.com/office/drawing/2014/main" id="{41D6C4C5-EE5D-470A-BAC8-B1D933E0ABD5}"/>
              </a:ext>
            </a:extLst>
          </p:cNvPr>
          <p:cNvPicPr>
            <a:picLocks noChangeAspect="1"/>
          </p:cNvPicPr>
          <p:nvPr/>
        </p:nvPicPr>
        <p:blipFill>
          <a:blip r:embed="rId3"/>
          <a:stretch>
            <a:fillRect/>
          </a:stretch>
        </p:blipFill>
        <p:spPr>
          <a:xfrm>
            <a:off x="2902856" y="3902366"/>
            <a:ext cx="8962571" cy="2955634"/>
          </a:xfrm>
          <a:prstGeom prst="rect">
            <a:avLst/>
          </a:prstGeom>
        </p:spPr>
      </p:pic>
    </p:spTree>
    <p:extLst>
      <p:ext uri="{BB962C8B-B14F-4D97-AF65-F5344CB8AC3E}">
        <p14:creationId xmlns:p14="http://schemas.microsoft.com/office/powerpoint/2010/main" val="160058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45838C-F783-4B76-9185-5B1D137366B5}"/>
              </a:ext>
            </a:extLst>
          </p:cNvPr>
          <p:cNvSpPr>
            <a:spLocks noGrp="1"/>
          </p:cNvSpPr>
          <p:nvPr>
            <p:ph type="title"/>
          </p:nvPr>
        </p:nvSpPr>
        <p:spPr/>
        <p:txBody>
          <a:bodyPr>
            <a:normAutofit/>
          </a:bodyPr>
          <a:lstStyle/>
          <a:p>
            <a:r>
              <a:rPr lang="en-US" dirty="0"/>
              <a:t>Summary and Recommendations</a:t>
            </a:r>
          </a:p>
        </p:txBody>
      </p:sp>
      <p:sp>
        <p:nvSpPr>
          <p:cNvPr id="7" name="Content Placeholder 2">
            <a:extLst>
              <a:ext uri="{FF2B5EF4-FFF2-40B4-BE49-F238E27FC236}">
                <a16:creationId xmlns:a16="http://schemas.microsoft.com/office/drawing/2014/main" id="{DB9297BC-C663-40B7-8B10-5F43C0C08A22}"/>
              </a:ext>
            </a:extLst>
          </p:cNvPr>
          <p:cNvSpPr>
            <a:spLocks noGrp="1"/>
          </p:cNvSpPr>
          <p:nvPr>
            <p:ph idx="1"/>
          </p:nvPr>
        </p:nvSpPr>
        <p:spPr>
          <a:xfrm>
            <a:off x="838200" y="1843206"/>
            <a:ext cx="10213732" cy="4351338"/>
          </a:xfrm>
        </p:spPr>
        <p:txBody>
          <a:bodyPr>
            <a:noAutofit/>
          </a:bodyPr>
          <a:lstStyle/>
          <a:p>
            <a:pPr marL="0" indent="0" algn="just">
              <a:lnSpc>
                <a:spcPct val="150000"/>
              </a:lnSpc>
              <a:buNone/>
            </a:pPr>
            <a:r>
              <a:rPr lang="en-US" sz="1200" dirty="0"/>
              <a:t>The number of rides among </a:t>
            </a:r>
            <a:r>
              <a:rPr lang="en-US" sz="1200" dirty="0">
                <a:solidFill>
                  <a:schemeClr val="accent2"/>
                </a:solidFill>
              </a:rPr>
              <a:t>members</a:t>
            </a:r>
            <a:r>
              <a:rPr lang="en-US" sz="1200" dirty="0"/>
              <a:t> are </a:t>
            </a:r>
            <a:r>
              <a:rPr lang="en-US" sz="1200" dirty="0">
                <a:solidFill>
                  <a:schemeClr val="accent2"/>
                </a:solidFill>
              </a:rPr>
              <a:t>more during working days </a:t>
            </a:r>
            <a:r>
              <a:rPr lang="en-US" sz="1200" dirty="0"/>
              <a:t>and less during weekend, while it is the </a:t>
            </a:r>
            <a:r>
              <a:rPr lang="en-US" sz="1200" dirty="0">
                <a:solidFill>
                  <a:schemeClr val="accent2"/>
                </a:solidFill>
              </a:rPr>
              <a:t>opposite for the casual riders</a:t>
            </a:r>
            <a:r>
              <a:rPr lang="en-US" sz="1200" dirty="0"/>
              <a:t>. It is also noted that the number of rides among casual and member riders increase in the period between April and September (hotter months) while decrease from Oct to March. </a:t>
            </a:r>
          </a:p>
          <a:p>
            <a:pPr marL="0" indent="0" algn="just">
              <a:lnSpc>
                <a:spcPct val="150000"/>
              </a:lnSpc>
              <a:buNone/>
            </a:pPr>
            <a:r>
              <a:rPr lang="en-US" sz="1200" dirty="0"/>
              <a:t>Number of </a:t>
            </a:r>
            <a:r>
              <a:rPr lang="en-US" sz="1200" dirty="0">
                <a:solidFill>
                  <a:schemeClr val="accent2"/>
                </a:solidFill>
              </a:rPr>
              <a:t>Trips increases </a:t>
            </a:r>
            <a:r>
              <a:rPr lang="en-US" sz="1200" dirty="0"/>
              <a:t>among member riders in the </a:t>
            </a:r>
            <a:r>
              <a:rPr lang="en-US" sz="1200" dirty="0">
                <a:solidFill>
                  <a:schemeClr val="accent2"/>
                </a:solidFill>
              </a:rPr>
              <a:t>work commute hours</a:t>
            </a:r>
            <a:r>
              <a:rPr lang="en-US" sz="1200" dirty="0"/>
              <a:t>. </a:t>
            </a:r>
          </a:p>
          <a:p>
            <a:pPr marL="0" indent="0" algn="just">
              <a:lnSpc>
                <a:spcPct val="150000"/>
              </a:lnSpc>
              <a:buNone/>
            </a:pPr>
            <a:r>
              <a:rPr lang="en-US" sz="1200" dirty="0">
                <a:solidFill>
                  <a:schemeClr val="tx2"/>
                </a:solidFill>
              </a:rPr>
              <a:t>Average</a:t>
            </a:r>
            <a:r>
              <a:rPr lang="en-US" sz="1200" dirty="0">
                <a:solidFill>
                  <a:schemeClr val="accent2"/>
                </a:solidFill>
              </a:rPr>
              <a:t> trip duration </a:t>
            </a:r>
            <a:r>
              <a:rPr lang="en-US" sz="1200" dirty="0"/>
              <a:t>is generally much </a:t>
            </a:r>
            <a:r>
              <a:rPr lang="en-US" sz="1200" dirty="0">
                <a:solidFill>
                  <a:schemeClr val="accent2"/>
                </a:solidFill>
              </a:rPr>
              <a:t>longer </a:t>
            </a:r>
            <a:r>
              <a:rPr lang="en-US" sz="1200" dirty="0">
                <a:solidFill>
                  <a:schemeClr val="tx2"/>
                </a:solidFill>
              </a:rPr>
              <a:t>among casual riders </a:t>
            </a:r>
            <a:r>
              <a:rPr lang="en-US" sz="1200" dirty="0"/>
              <a:t>than that of the members. </a:t>
            </a:r>
          </a:p>
          <a:p>
            <a:pPr marL="0" indent="0" algn="just">
              <a:lnSpc>
                <a:spcPct val="150000"/>
              </a:lnSpc>
              <a:buNone/>
            </a:pPr>
            <a:r>
              <a:rPr lang="en-US" sz="1200" b="1" dirty="0"/>
              <a:t>In converting the casual riders into members, it is recommended to take in consideration the following in the marketing campaign:</a:t>
            </a:r>
          </a:p>
          <a:p>
            <a:pPr marL="228600" indent="-228600" algn="just">
              <a:lnSpc>
                <a:spcPct val="150000"/>
              </a:lnSpc>
              <a:buFont typeface="+mj-lt"/>
              <a:buAutoNum type="arabicPeriod"/>
            </a:pPr>
            <a:r>
              <a:rPr lang="en-US" sz="1200" dirty="0"/>
              <a:t>Intensify the marketing campaign addressing casual riders during weekdays as those are possibly among the riders that use the bike for a similar purpose as member riders. </a:t>
            </a:r>
          </a:p>
          <a:p>
            <a:pPr marL="228600" indent="-228600" algn="just">
              <a:lnSpc>
                <a:spcPct val="150000"/>
              </a:lnSpc>
              <a:buFont typeface="+mj-lt"/>
              <a:buAutoNum type="arabicPeriod"/>
            </a:pPr>
            <a:r>
              <a:rPr lang="en-US" sz="1200" dirty="0"/>
              <a:t>Amplify the marketing campaign during work commute hours (6-9am &amp; 4-6pm) with highest at 5pm as those casual riders in these hours are more likely to use bikes to commute to work. </a:t>
            </a:r>
          </a:p>
          <a:p>
            <a:pPr marL="228600" indent="-228600" algn="just">
              <a:lnSpc>
                <a:spcPct val="150000"/>
              </a:lnSpc>
              <a:buFont typeface="+mj-lt"/>
              <a:buAutoNum type="arabicPeriod"/>
            </a:pPr>
            <a:r>
              <a:rPr lang="en-US" sz="1200" dirty="0"/>
              <a:t>Extensive marketing campaign addressing casual riders from April to September, as those months records significantly higher number of riders </a:t>
            </a:r>
          </a:p>
          <a:p>
            <a:pPr marL="228600" indent="-228600" algn="just">
              <a:lnSpc>
                <a:spcPct val="150000"/>
              </a:lnSpc>
              <a:buFont typeface="+mj-lt"/>
              <a:buAutoNum type="arabicPeriod"/>
            </a:pPr>
            <a:r>
              <a:rPr lang="en-US" sz="1200" dirty="0"/>
              <a:t>Identify the casual riders using the trip that starts from (Michigan Ave) and ends at (Washington Ave) as those could possibly use the bike for the same purpose as member riders.</a:t>
            </a:r>
          </a:p>
        </p:txBody>
      </p:sp>
    </p:spTree>
    <p:extLst>
      <p:ext uri="{BB962C8B-B14F-4D97-AF65-F5344CB8AC3E}">
        <p14:creationId xmlns:p14="http://schemas.microsoft.com/office/powerpoint/2010/main" val="66829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8C7A-1BE9-4D67-A4BE-AAF780B8822A}"/>
              </a:ext>
            </a:extLst>
          </p:cNvPr>
          <p:cNvSpPr>
            <a:spLocks noGrp="1"/>
          </p:cNvSpPr>
          <p:nvPr>
            <p:ph type="title"/>
          </p:nvPr>
        </p:nvSpPr>
        <p:spPr/>
        <p:txBody>
          <a:bodyPr/>
          <a:lstStyle/>
          <a:p>
            <a:r>
              <a:rPr lang="en-US" dirty="0"/>
              <a:t>Suggestions &amp; Next steps</a:t>
            </a:r>
          </a:p>
        </p:txBody>
      </p:sp>
      <p:sp>
        <p:nvSpPr>
          <p:cNvPr id="3" name="Content Placeholder 2">
            <a:extLst>
              <a:ext uri="{FF2B5EF4-FFF2-40B4-BE49-F238E27FC236}">
                <a16:creationId xmlns:a16="http://schemas.microsoft.com/office/drawing/2014/main" id="{491B5704-24D9-4CFC-BBCB-72A7EC2FBA44}"/>
              </a:ext>
            </a:extLst>
          </p:cNvPr>
          <p:cNvSpPr>
            <a:spLocks noGrp="1"/>
          </p:cNvSpPr>
          <p:nvPr>
            <p:ph idx="1"/>
          </p:nvPr>
        </p:nvSpPr>
        <p:spPr>
          <a:xfrm>
            <a:off x="838200" y="1843206"/>
            <a:ext cx="10213732" cy="4351338"/>
          </a:xfrm>
        </p:spPr>
        <p:txBody>
          <a:bodyPr>
            <a:noAutofit/>
          </a:bodyPr>
          <a:lstStyle/>
          <a:p>
            <a:pPr marL="0" indent="0" algn="just">
              <a:lnSpc>
                <a:spcPct val="150000"/>
              </a:lnSpc>
              <a:buNone/>
            </a:pPr>
            <a:r>
              <a:rPr lang="en-US" sz="1200" dirty="0"/>
              <a:t>Modify the mobile app to record more accurate data on location of start and end of the trips</a:t>
            </a:r>
          </a:p>
          <a:p>
            <a:pPr marL="0" indent="0" algn="just">
              <a:lnSpc>
                <a:spcPct val="150000"/>
              </a:lnSpc>
              <a:buNone/>
            </a:pPr>
            <a:r>
              <a:rPr lang="en-US" sz="1200" dirty="0"/>
              <a:t>Maintenance trips should not be recorded in the dataset to be used next time for analysis as this was causing misleading info. </a:t>
            </a:r>
          </a:p>
          <a:p>
            <a:pPr marL="0" indent="0" algn="just">
              <a:lnSpc>
                <a:spcPct val="150000"/>
              </a:lnSpc>
              <a:buNone/>
            </a:pPr>
            <a:endParaRPr lang="en-US" sz="1200" dirty="0"/>
          </a:p>
          <a:p>
            <a:pPr marL="0" indent="0" algn="just">
              <a:lnSpc>
                <a:spcPct val="150000"/>
              </a:lnSpc>
              <a:buNone/>
            </a:pPr>
            <a:r>
              <a:rPr lang="en-US" sz="1200" dirty="0"/>
              <a:t>Next Steps for a better analysis if given the time to do it:</a:t>
            </a:r>
          </a:p>
          <a:p>
            <a:pPr algn="just">
              <a:lnSpc>
                <a:spcPct val="150000"/>
              </a:lnSpc>
              <a:buFont typeface="Wingdings" panose="05000000000000000000" pitchFamily="2" charset="2"/>
              <a:buChar char="§"/>
            </a:pPr>
            <a:r>
              <a:rPr lang="en-US" sz="1200" dirty="0"/>
              <a:t>Compare the number of trips per month with other weather conditions</a:t>
            </a:r>
          </a:p>
          <a:p>
            <a:pPr algn="just">
              <a:lnSpc>
                <a:spcPct val="150000"/>
              </a:lnSpc>
              <a:buFont typeface="Wingdings" panose="05000000000000000000" pitchFamily="2" charset="2"/>
              <a:buChar char="§"/>
            </a:pPr>
            <a:r>
              <a:rPr lang="en-US" sz="1200" dirty="0"/>
              <a:t>Compare the number of trips per month with number of tourists </a:t>
            </a:r>
          </a:p>
          <a:p>
            <a:pPr algn="just">
              <a:lnSpc>
                <a:spcPct val="150000"/>
              </a:lnSpc>
              <a:buFont typeface="Wingdings" panose="05000000000000000000" pitchFamily="2" charset="2"/>
              <a:buChar char="§"/>
            </a:pPr>
            <a:r>
              <a:rPr lang="en-US" sz="1200" dirty="0"/>
              <a:t>Identify more Trips where both casual and member riders use the same start and end stations as in this analysis I focused more on the highest significant trip.</a:t>
            </a:r>
          </a:p>
        </p:txBody>
      </p:sp>
    </p:spTree>
    <p:extLst>
      <p:ext uri="{BB962C8B-B14F-4D97-AF65-F5344CB8AC3E}">
        <p14:creationId xmlns:p14="http://schemas.microsoft.com/office/powerpoint/2010/main" val="428516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8C7A-1BE9-4D67-A4BE-AAF780B8822A}"/>
              </a:ext>
            </a:extLst>
          </p:cNvPr>
          <p:cNvSpPr>
            <a:spLocks noGrp="1"/>
          </p:cNvSpPr>
          <p:nvPr>
            <p:ph type="title"/>
          </p:nvPr>
        </p:nvSpPr>
        <p:spPr/>
        <p:txBody>
          <a:bodyPr/>
          <a:lstStyle/>
          <a:p>
            <a:r>
              <a:rPr lang="en-US" dirty="0"/>
              <a:t>Question &amp; answer</a:t>
            </a:r>
          </a:p>
        </p:txBody>
      </p:sp>
    </p:spTree>
    <p:extLst>
      <p:ext uri="{BB962C8B-B14F-4D97-AF65-F5344CB8AC3E}">
        <p14:creationId xmlns:p14="http://schemas.microsoft.com/office/powerpoint/2010/main" val="1738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5A67-4899-4A02-B0EF-361F803604A7}"/>
              </a:ext>
            </a:extLst>
          </p:cNvPr>
          <p:cNvSpPr>
            <a:spLocks noGrp="1"/>
          </p:cNvSpPr>
          <p:nvPr>
            <p:ph type="title"/>
          </p:nvPr>
        </p:nvSpPr>
        <p:spPr>
          <a:xfrm>
            <a:off x="992360" y="628275"/>
            <a:ext cx="10058400" cy="1450757"/>
          </a:xfrm>
        </p:spPr>
        <p:txBody>
          <a:bodyPr/>
          <a:lstStyle/>
          <a:p>
            <a:r>
              <a:rPr lang="en-US" dirty="0"/>
              <a:t>Overview </a:t>
            </a:r>
          </a:p>
        </p:txBody>
      </p:sp>
      <p:sp>
        <p:nvSpPr>
          <p:cNvPr id="3" name="Content Placeholder 2">
            <a:extLst>
              <a:ext uri="{FF2B5EF4-FFF2-40B4-BE49-F238E27FC236}">
                <a16:creationId xmlns:a16="http://schemas.microsoft.com/office/drawing/2014/main" id="{265AD16A-58FC-47F5-8423-1677155647DB}"/>
              </a:ext>
            </a:extLst>
          </p:cNvPr>
          <p:cNvSpPr>
            <a:spLocks noGrp="1"/>
          </p:cNvSpPr>
          <p:nvPr>
            <p:ph idx="1"/>
          </p:nvPr>
        </p:nvSpPr>
        <p:spPr>
          <a:xfrm>
            <a:off x="1141240" y="2106986"/>
            <a:ext cx="10515600" cy="4351338"/>
          </a:xfrm>
        </p:spPr>
        <p:txBody>
          <a:bodyPr>
            <a:noAutofit/>
          </a:bodyPr>
          <a:lstStyle/>
          <a:p>
            <a:pPr marL="0" indent="0">
              <a:lnSpc>
                <a:spcPct val="100000"/>
              </a:lnSpc>
              <a:buNone/>
            </a:pPr>
            <a:r>
              <a:rPr lang="en-US" sz="1800" b="1" dirty="0"/>
              <a:t>Description</a:t>
            </a:r>
            <a:r>
              <a:rPr lang="en-US" sz="1800" dirty="0"/>
              <a:t> </a:t>
            </a:r>
          </a:p>
          <a:p>
            <a:pPr marL="0" indent="0">
              <a:lnSpc>
                <a:spcPct val="100000"/>
              </a:lnSpc>
              <a:buNone/>
            </a:pPr>
            <a:r>
              <a:rPr lang="en-US" sz="1800" dirty="0"/>
              <a:t>Design a marketing strategy aiming to convert casual riders into annual members. In order to maximize the benefit of this marketing strategy, we will need to explore 3 main topics:</a:t>
            </a:r>
          </a:p>
          <a:p>
            <a:pPr lvl="1">
              <a:lnSpc>
                <a:spcPct val="100000"/>
              </a:lnSpc>
            </a:pPr>
            <a:r>
              <a:rPr lang="en-US" sz="1800" dirty="0"/>
              <a:t>How do members differ in behavior from casual riders</a:t>
            </a:r>
          </a:p>
          <a:p>
            <a:pPr lvl="1">
              <a:lnSpc>
                <a:spcPct val="100000"/>
              </a:lnSpc>
            </a:pPr>
            <a:r>
              <a:rPr lang="en-US" sz="1800" dirty="0"/>
              <a:t>Why would casual riders buy an annual subscription </a:t>
            </a:r>
          </a:p>
          <a:p>
            <a:pPr lvl="1">
              <a:lnSpc>
                <a:spcPct val="100000"/>
              </a:lnSpc>
            </a:pPr>
            <a:r>
              <a:rPr lang="en-US" sz="1800" dirty="0"/>
              <a:t>How can </a:t>
            </a:r>
            <a:r>
              <a:rPr lang="en-US" sz="1800" dirty="0" err="1"/>
              <a:t>Cyclistic</a:t>
            </a:r>
            <a:r>
              <a:rPr lang="en-US" sz="1800" dirty="0"/>
              <a:t> Bike as a company use digital media to influence casual riders.</a:t>
            </a:r>
          </a:p>
          <a:p>
            <a:pPr lvl="2">
              <a:lnSpc>
                <a:spcPct val="100000"/>
              </a:lnSpc>
            </a:pPr>
            <a:endParaRPr lang="en-US" sz="1800" dirty="0"/>
          </a:p>
          <a:p>
            <a:pPr marL="0" indent="0">
              <a:lnSpc>
                <a:spcPct val="100000"/>
              </a:lnSpc>
              <a:buNone/>
            </a:pPr>
            <a:r>
              <a:rPr lang="en-US" sz="1800" b="1" dirty="0"/>
              <a:t>Task</a:t>
            </a:r>
          </a:p>
          <a:p>
            <a:pPr marL="0" indent="0">
              <a:lnSpc>
                <a:spcPct val="100000"/>
              </a:lnSpc>
              <a:buNone/>
            </a:pPr>
            <a:r>
              <a:rPr lang="en-US" sz="1800" dirty="0"/>
              <a:t>In this presentation, we will focus more on the first topic analyzing the different behaviors between member and casual riders. </a:t>
            </a:r>
          </a:p>
          <a:p>
            <a:pPr lvl="1">
              <a:lnSpc>
                <a:spcPct val="100000"/>
              </a:lnSpc>
            </a:pPr>
            <a:endParaRPr lang="en-US" sz="1800" dirty="0"/>
          </a:p>
        </p:txBody>
      </p:sp>
    </p:spTree>
    <p:extLst>
      <p:ext uri="{BB962C8B-B14F-4D97-AF65-F5344CB8AC3E}">
        <p14:creationId xmlns:p14="http://schemas.microsoft.com/office/powerpoint/2010/main" val="356015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5A67-4899-4A02-B0EF-361F803604A7}"/>
              </a:ext>
            </a:extLst>
          </p:cNvPr>
          <p:cNvSpPr>
            <a:spLocks noGrp="1"/>
          </p:cNvSpPr>
          <p:nvPr>
            <p:ph type="title"/>
          </p:nvPr>
        </p:nvSpPr>
        <p:spPr>
          <a:xfrm>
            <a:off x="1066800" y="603127"/>
            <a:ext cx="10058400" cy="1450757"/>
          </a:xfrm>
        </p:spPr>
        <p:txBody>
          <a:bodyPr/>
          <a:lstStyle/>
          <a:p>
            <a:r>
              <a:rPr lang="en-US" dirty="0"/>
              <a:t>Data info.</a:t>
            </a:r>
          </a:p>
        </p:txBody>
      </p:sp>
      <p:sp>
        <p:nvSpPr>
          <p:cNvPr id="3" name="Content Placeholder 2">
            <a:extLst>
              <a:ext uri="{FF2B5EF4-FFF2-40B4-BE49-F238E27FC236}">
                <a16:creationId xmlns:a16="http://schemas.microsoft.com/office/drawing/2014/main" id="{265AD16A-58FC-47F5-8423-1677155647DB}"/>
              </a:ext>
            </a:extLst>
          </p:cNvPr>
          <p:cNvSpPr>
            <a:spLocks noGrp="1"/>
          </p:cNvSpPr>
          <p:nvPr>
            <p:ph idx="1"/>
          </p:nvPr>
        </p:nvSpPr>
        <p:spPr>
          <a:xfrm>
            <a:off x="1066800" y="1772869"/>
            <a:ext cx="10515600" cy="5243391"/>
          </a:xfrm>
        </p:spPr>
        <p:txBody>
          <a:bodyPr>
            <a:normAutofit/>
          </a:bodyPr>
          <a:lstStyle/>
          <a:p>
            <a:pPr marL="0" indent="0">
              <a:lnSpc>
                <a:spcPct val="200000"/>
              </a:lnSpc>
              <a:buNone/>
            </a:pPr>
            <a:r>
              <a:rPr lang="en-US" sz="2000" b="1" dirty="0"/>
              <a:t>Information on the Data Used</a:t>
            </a:r>
          </a:p>
          <a:p>
            <a:pPr marL="0" indent="0">
              <a:lnSpc>
                <a:spcPct val="150000"/>
              </a:lnSpc>
              <a:buNone/>
            </a:pPr>
            <a:r>
              <a:rPr lang="en-US" sz="1800" dirty="0"/>
              <a:t>This case study sheds the light on the different behaviors between members and casual users by analyzing data that have the following characteristics:</a:t>
            </a:r>
          </a:p>
          <a:p>
            <a:pPr marL="0" indent="0">
              <a:lnSpc>
                <a:spcPct val="200000"/>
              </a:lnSpc>
              <a:buNone/>
            </a:pPr>
            <a:r>
              <a:rPr lang="en-US" sz="1800" dirty="0"/>
              <a:t>Data records of bike trips in the past year have been used, the data is split in 4 files, 1 for each quarter.</a:t>
            </a:r>
          </a:p>
          <a:p>
            <a:pPr marL="0" indent="0">
              <a:lnSpc>
                <a:spcPct val="200000"/>
              </a:lnSpc>
              <a:buNone/>
            </a:pPr>
            <a:r>
              <a:rPr lang="en-US" sz="1800" dirty="0"/>
              <a:t>The data used has been made available by </a:t>
            </a:r>
            <a:r>
              <a:rPr lang="en-US" sz="1800" dirty="0">
                <a:solidFill>
                  <a:schemeClr val="accent2"/>
                </a:solidFill>
              </a:rPr>
              <a:t>Motivate International Inc. under this license</a:t>
            </a:r>
            <a:r>
              <a:rPr lang="en-US" sz="1800" dirty="0"/>
              <a:t>.</a:t>
            </a:r>
          </a:p>
          <a:p>
            <a:pPr marL="0" indent="0">
              <a:lnSpc>
                <a:spcPct val="200000"/>
              </a:lnSpc>
              <a:buNone/>
            </a:pPr>
            <a:r>
              <a:rPr lang="en-US" sz="1800" dirty="0"/>
              <a:t>Data are stored in a shared folder where only members of the working team are granted access.</a:t>
            </a:r>
          </a:p>
          <a:p>
            <a:pPr marL="457200" lvl="1" indent="0">
              <a:buNone/>
            </a:pPr>
            <a:endParaRPr lang="en-US" sz="1400" dirty="0"/>
          </a:p>
          <a:p>
            <a:pPr lvl="1"/>
            <a:endParaRPr lang="en-US" sz="2400" dirty="0"/>
          </a:p>
          <a:p>
            <a:pPr lvl="1"/>
            <a:endParaRPr lang="en-US" dirty="0"/>
          </a:p>
        </p:txBody>
      </p:sp>
    </p:spTree>
    <p:extLst>
      <p:ext uri="{BB962C8B-B14F-4D97-AF65-F5344CB8AC3E}">
        <p14:creationId xmlns:p14="http://schemas.microsoft.com/office/powerpoint/2010/main" val="3243721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67D6-2E87-4DDF-B01D-27EBF97C21EF}"/>
              </a:ext>
            </a:extLst>
          </p:cNvPr>
          <p:cNvSpPr>
            <a:spLocks noGrp="1"/>
          </p:cNvSpPr>
          <p:nvPr>
            <p:ph type="title"/>
          </p:nvPr>
        </p:nvSpPr>
        <p:spPr>
          <a:xfrm>
            <a:off x="864576" y="601905"/>
            <a:ext cx="10058400" cy="1450757"/>
          </a:xfrm>
        </p:spPr>
        <p:txBody>
          <a:bodyPr/>
          <a:lstStyle/>
          <a:p>
            <a:r>
              <a:rPr lang="en-US" dirty="0"/>
              <a:t>Data Manipulation </a:t>
            </a:r>
          </a:p>
        </p:txBody>
      </p:sp>
      <p:sp>
        <p:nvSpPr>
          <p:cNvPr id="3" name="Content Placeholder 2">
            <a:extLst>
              <a:ext uri="{FF2B5EF4-FFF2-40B4-BE49-F238E27FC236}">
                <a16:creationId xmlns:a16="http://schemas.microsoft.com/office/drawing/2014/main" id="{B439958D-D83B-4275-BA60-5D91F29F7CDF}"/>
              </a:ext>
            </a:extLst>
          </p:cNvPr>
          <p:cNvSpPr>
            <a:spLocks noGrp="1"/>
          </p:cNvSpPr>
          <p:nvPr>
            <p:ph idx="1"/>
          </p:nvPr>
        </p:nvSpPr>
        <p:spPr>
          <a:xfrm>
            <a:off x="864576" y="1904757"/>
            <a:ext cx="11427069" cy="4351338"/>
          </a:xfrm>
        </p:spPr>
        <p:txBody>
          <a:bodyPr/>
          <a:lstStyle/>
          <a:p>
            <a:pPr marL="0" indent="0">
              <a:buNone/>
            </a:pPr>
            <a:r>
              <a:rPr lang="en-US" sz="1600" dirty="0"/>
              <a:t>A total of 3,879,822 bike trips have been analyzed.  4 files aggregated into 1 file and few data manipulation have been applied to ensure data consistency:</a:t>
            </a:r>
          </a:p>
          <a:p>
            <a:pPr lvl="1">
              <a:lnSpc>
                <a:spcPct val="150000"/>
              </a:lnSpc>
            </a:pPr>
            <a:r>
              <a:rPr lang="en-US" sz="1600" dirty="0"/>
              <a:t>R Programming has been used for compiling the files and then Tableau was used for data analysis.</a:t>
            </a:r>
          </a:p>
          <a:p>
            <a:pPr lvl="1">
              <a:lnSpc>
                <a:spcPct val="150000"/>
              </a:lnSpc>
            </a:pPr>
            <a:r>
              <a:rPr lang="en-US" sz="1600" dirty="0"/>
              <a:t>Column names have been unified between the 4 files.</a:t>
            </a:r>
          </a:p>
          <a:p>
            <a:pPr lvl="1">
              <a:lnSpc>
                <a:spcPct val="150000"/>
              </a:lnSpc>
            </a:pPr>
            <a:r>
              <a:rPr lang="en-US" sz="1600" dirty="0"/>
              <a:t>Added few columns showing the trip duration and day of week, Month and year</a:t>
            </a:r>
          </a:p>
          <a:p>
            <a:pPr lvl="1">
              <a:lnSpc>
                <a:spcPct val="150000"/>
              </a:lnSpc>
            </a:pPr>
            <a:r>
              <a:rPr lang="en-US" sz="1600" dirty="0"/>
              <a:t>Removed lines with negative trip duration (bike maintenance trips to HQ). </a:t>
            </a:r>
          </a:p>
          <a:p>
            <a:pPr lvl="1">
              <a:lnSpc>
                <a:spcPct val="150000"/>
              </a:lnSpc>
            </a:pPr>
            <a:r>
              <a:rPr lang="en-US" sz="1600" dirty="0"/>
              <a:t>Unified subscription type (subscriber &amp; member = member, casual &amp; customer = casual)</a:t>
            </a:r>
            <a:endParaRPr lang="en-US" sz="1400" dirty="0"/>
          </a:p>
          <a:p>
            <a:pPr lvl="1"/>
            <a:endParaRPr lang="en-US" sz="2400" dirty="0"/>
          </a:p>
          <a:p>
            <a:endParaRPr lang="en-US" dirty="0"/>
          </a:p>
        </p:txBody>
      </p:sp>
    </p:spTree>
    <p:extLst>
      <p:ext uri="{BB962C8B-B14F-4D97-AF65-F5344CB8AC3E}">
        <p14:creationId xmlns:p14="http://schemas.microsoft.com/office/powerpoint/2010/main" val="61051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5A67-4899-4A02-B0EF-361F803604A7}"/>
              </a:ext>
            </a:extLst>
          </p:cNvPr>
          <p:cNvSpPr>
            <a:spLocks noGrp="1"/>
          </p:cNvSpPr>
          <p:nvPr>
            <p:ph type="title"/>
          </p:nvPr>
        </p:nvSpPr>
        <p:spPr>
          <a:xfrm>
            <a:off x="838199" y="835242"/>
            <a:ext cx="10058400" cy="1450757"/>
          </a:xfrm>
        </p:spPr>
        <p:txBody>
          <a:bodyPr>
            <a:normAutofit fontScale="90000"/>
          </a:bodyPr>
          <a:lstStyle/>
          <a:p>
            <a:r>
              <a:rPr lang="en-US" dirty="0"/>
              <a:t>Data Analysis </a:t>
            </a:r>
            <a:br>
              <a:rPr lang="en-US" dirty="0"/>
            </a:br>
            <a:r>
              <a:rPr lang="en-US" sz="2700" dirty="0"/>
              <a:t>Total Number of Rides per rider type</a:t>
            </a:r>
            <a:br>
              <a:rPr lang="en-US" dirty="0"/>
            </a:br>
            <a:endParaRPr lang="en-US" dirty="0"/>
          </a:p>
        </p:txBody>
      </p:sp>
      <p:sp>
        <p:nvSpPr>
          <p:cNvPr id="3" name="Content Placeholder 2">
            <a:extLst>
              <a:ext uri="{FF2B5EF4-FFF2-40B4-BE49-F238E27FC236}">
                <a16:creationId xmlns:a16="http://schemas.microsoft.com/office/drawing/2014/main" id="{265AD16A-58FC-47F5-8423-1677155647DB}"/>
              </a:ext>
            </a:extLst>
          </p:cNvPr>
          <p:cNvSpPr>
            <a:spLocks noGrp="1"/>
          </p:cNvSpPr>
          <p:nvPr>
            <p:ph idx="1"/>
          </p:nvPr>
        </p:nvSpPr>
        <p:spPr>
          <a:xfrm>
            <a:off x="1005114" y="2677885"/>
            <a:ext cx="5887915" cy="3023176"/>
          </a:xfrm>
        </p:spPr>
        <p:txBody>
          <a:bodyPr>
            <a:normAutofit/>
          </a:bodyPr>
          <a:lstStyle/>
          <a:p>
            <a:pPr>
              <a:lnSpc>
                <a:spcPct val="150000"/>
              </a:lnSpc>
            </a:pPr>
            <a:r>
              <a:rPr lang="en-US" sz="1800" dirty="0"/>
              <a:t>Total Number of Trips in 1 year among </a:t>
            </a:r>
            <a:r>
              <a:rPr lang="en-US" sz="1800" dirty="0">
                <a:solidFill>
                  <a:schemeClr val="accent2"/>
                </a:solidFill>
              </a:rPr>
              <a:t>member</a:t>
            </a:r>
            <a:r>
              <a:rPr lang="en-US" sz="1800" dirty="0"/>
              <a:t> riders are </a:t>
            </a:r>
            <a:r>
              <a:rPr lang="en-US" sz="1800" dirty="0">
                <a:solidFill>
                  <a:schemeClr val="accent2"/>
                </a:solidFill>
              </a:rPr>
              <a:t>76.7%</a:t>
            </a:r>
            <a:r>
              <a:rPr lang="en-US" sz="1800" dirty="0"/>
              <a:t> of the total number of trips</a:t>
            </a:r>
          </a:p>
        </p:txBody>
      </p:sp>
      <p:pic>
        <p:nvPicPr>
          <p:cNvPr id="5" name="Picture 4">
            <a:extLst>
              <a:ext uri="{FF2B5EF4-FFF2-40B4-BE49-F238E27FC236}">
                <a16:creationId xmlns:a16="http://schemas.microsoft.com/office/drawing/2014/main" id="{74415612-30FD-419A-89B2-31AACBFD7B2A}"/>
              </a:ext>
            </a:extLst>
          </p:cNvPr>
          <p:cNvPicPr>
            <a:picLocks noChangeAspect="1"/>
          </p:cNvPicPr>
          <p:nvPr/>
        </p:nvPicPr>
        <p:blipFill>
          <a:blip r:embed="rId2"/>
          <a:stretch>
            <a:fillRect/>
          </a:stretch>
        </p:blipFill>
        <p:spPr>
          <a:xfrm>
            <a:off x="7021203" y="1764635"/>
            <a:ext cx="3397321" cy="3318160"/>
          </a:xfrm>
          <a:prstGeom prst="rect">
            <a:avLst/>
          </a:prstGeom>
        </p:spPr>
      </p:pic>
      <p:pic>
        <p:nvPicPr>
          <p:cNvPr id="7" name="Picture 6">
            <a:extLst>
              <a:ext uri="{FF2B5EF4-FFF2-40B4-BE49-F238E27FC236}">
                <a16:creationId xmlns:a16="http://schemas.microsoft.com/office/drawing/2014/main" id="{BE615ACD-C9CD-42F5-AA67-BC61C47F42CA}"/>
              </a:ext>
            </a:extLst>
          </p:cNvPr>
          <p:cNvPicPr>
            <a:picLocks noChangeAspect="1"/>
          </p:cNvPicPr>
          <p:nvPr/>
        </p:nvPicPr>
        <p:blipFill>
          <a:blip r:embed="rId3"/>
          <a:stretch>
            <a:fillRect/>
          </a:stretch>
        </p:blipFill>
        <p:spPr>
          <a:xfrm>
            <a:off x="10210120" y="1994807"/>
            <a:ext cx="1438275" cy="952500"/>
          </a:xfrm>
          <a:prstGeom prst="rect">
            <a:avLst/>
          </a:prstGeom>
        </p:spPr>
      </p:pic>
    </p:spTree>
    <p:extLst>
      <p:ext uri="{BB962C8B-B14F-4D97-AF65-F5344CB8AC3E}">
        <p14:creationId xmlns:p14="http://schemas.microsoft.com/office/powerpoint/2010/main" val="214545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5A67-4899-4A02-B0EF-361F803604A7}"/>
              </a:ext>
            </a:extLst>
          </p:cNvPr>
          <p:cNvSpPr>
            <a:spLocks noGrp="1"/>
          </p:cNvSpPr>
          <p:nvPr>
            <p:ph type="title"/>
          </p:nvPr>
        </p:nvSpPr>
        <p:spPr>
          <a:xfrm>
            <a:off x="838199" y="835242"/>
            <a:ext cx="10058400" cy="1450757"/>
          </a:xfrm>
        </p:spPr>
        <p:txBody>
          <a:bodyPr>
            <a:normAutofit fontScale="90000"/>
          </a:bodyPr>
          <a:lstStyle/>
          <a:p>
            <a:r>
              <a:rPr lang="en-US" dirty="0"/>
              <a:t>Data Analysis </a:t>
            </a:r>
            <a:br>
              <a:rPr lang="en-US" dirty="0"/>
            </a:br>
            <a:r>
              <a:rPr lang="en-US" sz="2700" dirty="0"/>
              <a:t>Total Number of Rides per weekday per type of subscription</a:t>
            </a:r>
            <a:br>
              <a:rPr lang="en-US" dirty="0"/>
            </a:br>
            <a:endParaRPr lang="en-US" dirty="0"/>
          </a:p>
        </p:txBody>
      </p:sp>
      <p:sp>
        <p:nvSpPr>
          <p:cNvPr id="3" name="Content Placeholder 2">
            <a:extLst>
              <a:ext uri="{FF2B5EF4-FFF2-40B4-BE49-F238E27FC236}">
                <a16:creationId xmlns:a16="http://schemas.microsoft.com/office/drawing/2014/main" id="{265AD16A-58FC-47F5-8423-1677155647DB}"/>
              </a:ext>
            </a:extLst>
          </p:cNvPr>
          <p:cNvSpPr>
            <a:spLocks noGrp="1"/>
          </p:cNvSpPr>
          <p:nvPr>
            <p:ph idx="1"/>
          </p:nvPr>
        </p:nvSpPr>
        <p:spPr>
          <a:xfrm>
            <a:off x="838199" y="2300409"/>
            <a:ext cx="5887915" cy="4351338"/>
          </a:xfrm>
        </p:spPr>
        <p:txBody>
          <a:bodyPr>
            <a:normAutofit/>
          </a:bodyPr>
          <a:lstStyle/>
          <a:p>
            <a:pPr>
              <a:lnSpc>
                <a:spcPct val="150000"/>
              </a:lnSpc>
            </a:pPr>
            <a:r>
              <a:rPr lang="en-US" sz="1800" u="sng" dirty="0"/>
              <a:t>Members</a:t>
            </a:r>
            <a:r>
              <a:rPr lang="en-US" sz="1800" dirty="0"/>
              <a:t>: number of rides significantly </a:t>
            </a:r>
            <a:r>
              <a:rPr lang="en-US" sz="1800" dirty="0">
                <a:solidFill>
                  <a:schemeClr val="accent2">
                    <a:lumMod val="75000"/>
                  </a:schemeClr>
                </a:solidFill>
              </a:rPr>
              <a:t>increases in working days</a:t>
            </a:r>
            <a:r>
              <a:rPr lang="en-US" sz="1800" dirty="0"/>
              <a:t> among members while </a:t>
            </a:r>
            <a:r>
              <a:rPr lang="en-US" sz="1800" dirty="0">
                <a:solidFill>
                  <a:schemeClr val="accent2">
                    <a:lumMod val="75000"/>
                  </a:schemeClr>
                </a:solidFill>
              </a:rPr>
              <a:t>decreases in weekend</a:t>
            </a:r>
            <a:r>
              <a:rPr lang="en-US" sz="1800" dirty="0"/>
              <a:t>. </a:t>
            </a:r>
          </a:p>
          <a:p>
            <a:pPr>
              <a:lnSpc>
                <a:spcPct val="150000"/>
              </a:lnSpc>
            </a:pPr>
            <a:r>
              <a:rPr lang="en-US" sz="1800" u="sng" dirty="0"/>
              <a:t>Casual</a:t>
            </a:r>
            <a:r>
              <a:rPr lang="en-US" sz="1800" dirty="0"/>
              <a:t>: The opposite for casual riders, number of rides almost </a:t>
            </a:r>
            <a:r>
              <a:rPr lang="en-US" sz="1800" dirty="0">
                <a:solidFill>
                  <a:schemeClr val="accent2">
                    <a:lumMod val="75000"/>
                  </a:schemeClr>
                </a:solidFill>
              </a:rPr>
              <a:t>doubles in weekends </a:t>
            </a:r>
            <a:r>
              <a:rPr lang="en-US" sz="1800" dirty="0"/>
              <a:t>while </a:t>
            </a:r>
            <a:r>
              <a:rPr lang="en-US" sz="1800" dirty="0">
                <a:solidFill>
                  <a:schemeClr val="accent2">
                    <a:lumMod val="75000"/>
                  </a:schemeClr>
                </a:solidFill>
              </a:rPr>
              <a:t>decreases during working days</a:t>
            </a:r>
            <a:r>
              <a:rPr lang="en-US" sz="1800" dirty="0"/>
              <a:t>.</a:t>
            </a:r>
          </a:p>
          <a:p>
            <a:pPr marL="0" indent="0">
              <a:lnSpc>
                <a:spcPct val="150000"/>
              </a:lnSpc>
              <a:buNone/>
            </a:pPr>
            <a:r>
              <a:rPr lang="en-US" sz="1800" dirty="0"/>
              <a:t>Total number of rides among members higher than total number of trips among casual riders in all weekdays. </a:t>
            </a:r>
          </a:p>
        </p:txBody>
      </p:sp>
      <p:pic>
        <p:nvPicPr>
          <p:cNvPr id="5" name="Picture 4">
            <a:extLst>
              <a:ext uri="{FF2B5EF4-FFF2-40B4-BE49-F238E27FC236}">
                <a16:creationId xmlns:a16="http://schemas.microsoft.com/office/drawing/2014/main" id="{5C668BBE-0C64-442A-9904-6C08A30B3869}"/>
              </a:ext>
            </a:extLst>
          </p:cNvPr>
          <p:cNvPicPr>
            <a:picLocks noChangeAspect="1"/>
          </p:cNvPicPr>
          <p:nvPr/>
        </p:nvPicPr>
        <p:blipFill>
          <a:blip r:embed="rId2"/>
          <a:stretch>
            <a:fillRect/>
          </a:stretch>
        </p:blipFill>
        <p:spPr>
          <a:xfrm>
            <a:off x="6874710" y="2026152"/>
            <a:ext cx="4975712" cy="3937182"/>
          </a:xfrm>
          <a:prstGeom prst="rect">
            <a:avLst/>
          </a:prstGeom>
        </p:spPr>
      </p:pic>
    </p:spTree>
    <p:extLst>
      <p:ext uri="{BB962C8B-B14F-4D97-AF65-F5344CB8AC3E}">
        <p14:creationId xmlns:p14="http://schemas.microsoft.com/office/powerpoint/2010/main" val="276230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EB5D8BF-1EF9-420A-BCEF-00EB1361368A}"/>
              </a:ext>
            </a:extLst>
          </p:cNvPr>
          <p:cNvSpPr>
            <a:spLocks noGrp="1"/>
          </p:cNvSpPr>
          <p:nvPr>
            <p:ph type="title"/>
          </p:nvPr>
        </p:nvSpPr>
        <p:spPr>
          <a:xfrm>
            <a:off x="901036" y="790682"/>
            <a:ext cx="9720072" cy="1499616"/>
          </a:xfrm>
        </p:spPr>
        <p:txBody>
          <a:bodyPr>
            <a:normAutofit fontScale="90000"/>
          </a:bodyPr>
          <a:lstStyle/>
          <a:p>
            <a:r>
              <a:rPr lang="en-US" dirty="0"/>
              <a:t>Data Analysis </a:t>
            </a:r>
            <a:br>
              <a:rPr lang="en-US" dirty="0"/>
            </a:br>
            <a:r>
              <a:rPr lang="en-US" sz="2700" dirty="0"/>
              <a:t>Total average duration of rides per weekday per type of subscription</a:t>
            </a:r>
            <a:br>
              <a:rPr lang="en-US" dirty="0"/>
            </a:br>
            <a:endParaRPr lang="en-US" dirty="0"/>
          </a:p>
        </p:txBody>
      </p:sp>
      <p:sp>
        <p:nvSpPr>
          <p:cNvPr id="6" name="Content Placeholder 2">
            <a:extLst>
              <a:ext uri="{FF2B5EF4-FFF2-40B4-BE49-F238E27FC236}">
                <a16:creationId xmlns:a16="http://schemas.microsoft.com/office/drawing/2014/main" id="{31C4D38F-054B-4FA5-97C1-BA167F89C74A}"/>
              </a:ext>
            </a:extLst>
          </p:cNvPr>
          <p:cNvSpPr>
            <a:spLocks noGrp="1"/>
          </p:cNvSpPr>
          <p:nvPr>
            <p:ph idx="1"/>
          </p:nvPr>
        </p:nvSpPr>
        <p:spPr>
          <a:xfrm>
            <a:off x="777744" y="2780851"/>
            <a:ext cx="5887915" cy="4351338"/>
          </a:xfrm>
        </p:spPr>
        <p:txBody>
          <a:bodyPr>
            <a:normAutofit/>
          </a:bodyPr>
          <a:lstStyle/>
          <a:p>
            <a:pPr>
              <a:lnSpc>
                <a:spcPct val="150000"/>
              </a:lnSpc>
            </a:pPr>
            <a:r>
              <a:rPr lang="en-US" sz="1800" u="sng" dirty="0"/>
              <a:t>Members &amp; Casual</a:t>
            </a:r>
            <a:r>
              <a:rPr lang="en-US" sz="1800" dirty="0"/>
              <a:t>: average duration of rides does not notably change in different weekdays but is clear that the </a:t>
            </a:r>
            <a:r>
              <a:rPr lang="en-US" sz="1800" dirty="0">
                <a:solidFill>
                  <a:schemeClr val="accent2">
                    <a:lumMod val="75000"/>
                  </a:schemeClr>
                </a:solidFill>
              </a:rPr>
              <a:t>average ride duration among members is lower than that of the casual riders.</a:t>
            </a:r>
          </a:p>
          <a:p>
            <a:pPr>
              <a:lnSpc>
                <a:spcPct val="150000"/>
              </a:lnSpc>
            </a:pPr>
            <a:endParaRPr lang="en-US" sz="1800" dirty="0"/>
          </a:p>
        </p:txBody>
      </p:sp>
      <p:pic>
        <p:nvPicPr>
          <p:cNvPr id="3" name="Picture 2">
            <a:extLst>
              <a:ext uri="{FF2B5EF4-FFF2-40B4-BE49-F238E27FC236}">
                <a16:creationId xmlns:a16="http://schemas.microsoft.com/office/drawing/2014/main" id="{90E28837-0977-4AC2-926E-298B4AC90842}"/>
              </a:ext>
            </a:extLst>
          </p:cNvPr>
          <p:cNvPicPr>
            <a:picLocks noChangeAspect="1"/>
          </p:cNvPicPr>
          <p:nvPr/>
        </p:nvPicPr>
        <p:blipFill>
          <a:blip r:embed="rId2"/>
          <a:stretch>
            <a:fillRect/>
          </a:stretch>
        </p:blipFill>
        <p:spPr>
          <a:xfrm>
            <a:off x="6901062" y="1944914"/>
            <a:ext cx="5046295" cy="3998686"/>
          </a:xfrm>
          <a:prstGeom prst="rect">
            <a:avLst/>
          </a:prstGeom>
        </p:spPr>
      </p:pic>
    </p:spTree>
    <p:extLst>
      <p:ext uri="{BB962C8B-B14F-4D97-AF65-F5344CB8AC3E}">
        <p14:creationId xmlns:p14="http://schemas.microsoft.com/office/powerpoint/2010/main" val="170423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9085AA7-05E1-47BD-A576-FA391D4B98D8}"/>
              </a:ext>
            </a:extLst>
          </p:cNvPr>
          <p:cNvSpPr>
            <a:spLocks noGrp="1"/>
          </p:cNvSpPr>
          <p:nvPr>
            <p:ph type="title"/>
          </p:nvPr>
        </p:nvSpPr>
        <p:spPr>
          <a:xfrm>
            <a:off x="838200" y="822608"/>
            <a:ext cx="9720072" cy="1499616"/>
          </a:xfrm>
        </p:spPr>
        <p:txBody>
          <a:bodyPr>
            <a:normAutofit fontScale="90000"/>
          </a:bodyPr>
          <a:lstStyle/>
          <a:p>
            <a:r>
              <a:rPr lang="en-US" dirty="0"/>
              <a:t>Data Analysis </a:t>
            </a:r>
            <a:br>
              <a:rPr lang="en-US" dirty="0"/>
            </a:br>
            <a:r>
              <a:rPr lang="en-US" sz="2700" dirty="0"/>
              <a:t>Total Rides &amp; Avg duration of rides per month per rider type</a:t>
            </a:r>
            <a:br>
              <a:rPr lang="en-US" dirty="0"/>
            </a:br>
            <a:endParaRPr lang="en-US" dirty="0"/>
          </a:p>
        </p:txBody>
      </p:sp>
      <p:sp>
        <p:nvSpPr>
          <p:cNvPr id="8" name="Content Placeholder 2">
            <a:extLst>
              <a:ext uri="{FF2B5EF4-FFF2-40B4-BE49-F238E27FC236}">
                <a16:creationId xmlns:a16="http://schemas.microsoft.com/office/drawing/2014/main" id="{E0960663-7FBB-46DD-B227-01DBE1933755}"/>
              </a:ext>
            </a:extLst>
          </p:cNvPr>
          <p:cNvSpPr>
            <a:spLocks noGrp="1"/>
          </p:cNvSpPr>
          <p:nvPr>
            <p:ph idx="1"/>
          </p:nvPr>
        </p:nvSpPr>
        <p:spPr>
          <a:xfrm>
            <a:off x="830943" y="2137682"/>
            <a:ext cx="4510314" cy="4351338"/>
          </a:xfrm>
        </p:spPr>
        <p:txBody>
          <a:bodyPr>
            <a:normAutofit/>
          </a:bodyPr>
          <a:lstStyle/>
          <a:p>
            <a:pPr>
              <a:lnSpc>
                <a:spcPct val="150000"/>
              </a:lnSpc>
            </a:pPr>
            <a:r>
              <a:rPr lang="en-US" sz="1400" dirty="0">
                <a:solidFill>
                  <a:schemeClr val="accent2"/>
                </a:solidFill>
              </a:rPr>
              <a:t>Highest</a:t>
            </a:r>
            <a:r>
              <a:rPr lang="en-US" sz="1400" dirty="0"/>
              <a:t> number of rides are recorded in the </a:t>
            </a:r>
            <a:r>
              <a:rPr lang="en-US" sz="1400" dirty="0">
                <a:solidFill>
                  <a:schemeClr val="accent2"/>
                </a:solidFill>
              </a:rPr>
              <a:t>months of July, Aug &amp; Sept</a:t>
            </a:r>
            <a:r>
              <a:rPr lang="en-US" sz="1400" dirty="0"/>
              <a:t> for both members and casual riders. Number of member rides are higher in all months.</a:t>
            </a:r>
          </a:p>
          <a:p>
            <a:pPr>
              <a:lnSpc>
                <a:spcPct val="150000"/>
              </a:lnSpc>
            </a:pPr>
            <a:r>
              <a:rPr lang="en-US" sz="1400" dirty="0">
                <a:solidFill>
                  <a:schemeClr val="accent2"/>
                </a:solidFill>
              </a:rPr>
              <a:t>Lowest</a:t>
            </a:r>
            <a:r>
              <a:rPr lang="en-US" sz="1400" dirty="0"/>
              <a:t> number of rides recorded in the colder months of </a:t>
            </a:r>
            <a:r>
              <a:rPr lang="en-US" sz="1400" dirty="0">
                <a:solidFill>
                  <a:schemeClr val="accent2"/>
                </a:solidFill>
              </a:rPr>
              <a:t>December, January &amp; February</a:t>
            </a:r>
          </a:p>
          <a:p>
            <a:pPr>
              <a:lnSpc>
                <a:spcPct val="150000"/>
              </a:lnSpc>
            </a:pPr>
            <a:r>
              <a:rPr lang="en-US" sz="1400" dirty="0"/>
              <a:t>This leads to another analysis of Monthly Trips vs Average monthly Temperature in Chicago.</a:t>
            </a:r>
          </a:p>
        </p:txBody>
      </p:sp>
      <p:pic>
        <p:nvPicPr>
          <p:cNvPr id="9" name="Picture 8">
            <a:extLst>
              <a:ext uri="{FF2B5EF4-FFF2-40B4-BE49-F238E27FC236}">
                <a16:creationId xmlns:a16="http://schemas.microsoft.com/office/drawing/2014/main" id="{BA9BFCA0-875A-4A0E-B944-9596D1EE4C5C}"/>
              </a:ext>
            </a:extLst>
          </p:cNvPr>
          <p:cNvPicPr>
            <a:picLocks noChangeAspect="1"/>
          </p:cNvPicPr>
          <p:nvPr/>
        </p:nvPicPr>
        <p:blipFill>
          <a:blip r:embed="rId2"/>
          <a:stretch>
            <a:fillRect/>
          </a:stretch>
        </p:blipFill>
        <p:spPr>
          <a:xfrm>
            <a:off x="5858092" y="1966686"/>
            <a:ext cx="6149688" cy="3897086"/>
          </a:xfrm>
          <a:prstGeom prst="rect">
            <a:avLst/>
          </a:prstGeom>
        </p:spPr>
      </p:pic>
    </p:spTree>
    <p:extLst>
      <p:ext uri="{BB962C8B-B14F-4D97-AF65-F5344CB8AC3E}">
        <p14:creationId xmlns:p14="http://schemas.microsoft.com/office/powerpoint/2010/main" val="242492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9085AA7-05E1-47BD-A576-FA391D4B98D8}"/>
              </a:ext>
            </a:extLst>
          </p:cNvPr>
          <p:cNvSpPr>
            <a:spLocks noGrp="1"/>
          </p:cNvSpPr>
          <p:nvPr>
            <p:ph type="title"/>
          </p:nvPr>
        </p:nvSpPr>
        <p:spPr>
          <a:xfrm>
            <a:off x="838200" y="822608"/>
            <a:ext cx="9720072" cy="1499616"/>
          </a:xfrm>
        </p:spPr>
        <p:txBody>
          <a:bodyPr>
            <a:normAutofit fontScale="90000"/>
          </a:bodyPr>
          <a:lstStyle/>
          <a:p>
            <a:r>
              <a:rPr lang="en-US" dirty="0"/>
              <a:t>Data Analysis </a:t>
            </a:r>
            <a:br>
              <a:rPr lang="en-US" dirty="0"/>
            </a:br>
            <a:r>
              <a:rPr lang="en-US" sz="2700" dirty="0"/>
              <a:t>Total Rides per month vs average monthly temperature</a:t>
            </a:r>
            <a:br>
              <a:rPr lang="en-US" dirty="0"/>
            </a:br>
            <a:endParaRPr lang="en-US" dirty="0"/>
          </a:p>
        </p:txBody>
      </p:sp>
      <p:sp>
        <p:nvSpPr>
          <p:cNvPr id="8" name="Content Placeholder 2">
            <a:extLst>
              <a:ext uri="{FF2B5EF4-FFF2-40B4-BE49-F238E27FC236}">
                <a16:creationId xmlns:a16="http://schemas.microsoft.com/office/drawing/2014/main" id="{E0960663-7FBB-46DD-B227-01DBE1933755}"/>
              </a:ext>
            </a:extLst>
          </p:cNvPr>
          <p:cNvSpPr>
            <a:spLocks noGrp="1"/>
          </p:cNvSpPr>
          <p:nvPr>
            <p:ph idx="1"/>
          </p:nvPr>
        </p:nvSpPr>
        <p:spPr>
          <a:xfrm>
            <a:off x="830943" y="2137682"/>
            <a:ext cx="4510314" cy="4351338"/>
          </a:xfrm>
        </p:spPr>
        <p:txBody>
          <a:bodyPr>
            <a:normAutofit/>
          </a:bodyPr>
          <a:lstStyle/>
          <a:p>
            <a:pPr>
              <a:lnSpc>
                <a:spcPct val="150000"/>
              </a:lnSpc>
            </a:pPr>
            <a:r>
              <a:rPr lang="en-US" sz="1400" dirty="0">
                <a:solidFill>
                  <a:schemeClr val="accent2"/>
                </a:solidFill>
              </a:rPr>
              <a:t>Highest </a:t>
            </a:r>
            <a:r>
              <a:rPr lang="en-US" sz="1400" dirty="0"/>
              <a:t>number of trips recorded in the </a:t>
            </a:r>
            <a:r>
              <a:rPr lang="en-US" sz="1400" dirty="0">
                <a:solidFill>
                  <a:schemeClr val="accent2"/>
                </a:solidFill>
              </a:rPr>
              <a:t>hottest</a:t>
            </a:r>
            <a:r>
              <a:rPr lang="en-US" sz="1400" dirty="0"/>
              <a:t> months.</a:t>
            </a:r>
          </a:p>
          <a:p>
            <a:pPr>
              <a:lnSpc>
                <a:spcPct val="150000"/>
              </a:lnSpc>
            </a:pPr>
            <a:r>
              <a:rPr lang="en-US" sz="1400" dirty="0"/>
              <a:t>Temperature can be a factor of increased trips but not necessary the cause. </a:t>
            </a:r>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r>
              <a:rPr lang="en-US" sz="1100" dirty="0" err="1"/>
              <a:t>Desclaimer</a:t>
            </a:r>
            <a:r>
              <a:rPr lang="en-US" sz="1100" dirty="0"/>
              <a:t>, Average monthly records downloaded from </a:t>
            </a:r>
            <a:r>
              <a:rPr lang="en-US" sz="1100" dirty="0">
                <a:hlinkClick r:id="rId2"/>
              </a:rPr>
              <a:t>rssweather</a:t>
            </a:r>
            <a:r>
              <a:rPr lang="en-US" sz="1100" dirty="0"/>
              <a:t> website.</a:t>
            </a:r>
          </a:p>
        </p:txBody>
      </p:sp>
      <p:pic>
        <p:nvPicPr>
          <p:cNvPr id="3" name="Picture 2">
            <a:extLst>
              <a:ext uri="{FF2B5EF4-FFF2-40B4-BE49-F238E27FC236}">
                <a16:creationId xmlns:a16="http://schemas.microsoft.com/office/drawing/2014/main" id="{E9110C8B-8423-48B8-938B-2CC4197310C5}"/>
              </a:ext>
            </a:extLst>
          </p:cNvPr>
          <p:cNvPicPr>
            <a:picLocks noChangeAspect="1"/>
          </p:cNvPicPr>
          <p:nvPr/>
        </p:nvPicPr>
        <p:blipFill>
          <a:blip r:embed="rId3"/>
          <a:stretch>
            <a:fillRect/>
          </a:stretch>
        </p:blipFill>
        <p:spPr>
          <a:xfrm>
            <a:off x="5484835" y="2046285"/>
            <a:ext cx="6622011" cy="3541716"/>
          </a:xfrm>
          <a:prstGeom prst="rect">
            <a:avLst/>
          </a:prstGeom>
        </p:spPr>
      </p:pic>
    </p:spTree>
    <p:extLst>
      <p:ext uri="{BB962C8B-B14F-4D97-AF65-F5344CB8AC3E}">
        <p14:creationId xmlns:p14="http://schemas.microsoft.com/office/powerpoint/2010/main" val="2669669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15894</TotalTime>
  <Words>1030</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Tw Cen MT</vt:lpstr>
      <vt:lpstr>Tw Cen MT Condensed</vt:lpstr>
      <vt:lpstr>Wingdings</vt:lpstr>
      <vt:lpstr>Wingdings 3</vt:lpstr>
      <vt:lpstr>Integral</vt:lpstr>
      <vt:lpstr>Cyclistic Bike </vt:lpstr>
      <vt:lpstr>Overview </vt:lpstr>
      <vt:lpstr>Data info.</vt:lpstr>
      <vt:lpstr>Data Manipulation </vt:lpstr>
      <vt:lpstr>Data Analysis  Total Number of Rides per rider type </vt:lpstr>
      <vt:lpstr>Data Analysis  Total Number of Rides per weekday per type of subscription </vt:lpstr>
      <vt:lpstr>Data Analysis  Total average duration of rides per weekday per type of subscription </vt:lpstr>
      <vt:lpstr>Data Analysis  Total Rides &amp; Avg duration of rides per month per rider type </vt:lpstr>
      <vt:lpstr>Data Analysis  Total Rides per month vs average monthly temperature </vt:lpstr>
      <vt:lpstr>Data Analysis  Total rides per hour per type of subscription </vt:lpstr>
      <vt:lpstr>Data Analysis  most frequent trips (same start &amp; end station) </vt:lpstr>
      <vt:lpstr>Summary and Recommendations</vt:lpstr>
      <vt:lpstr>Suggestions &amp; Next steps</vt:lpstr>
      <vt:lpstr>Question &amp;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Salaheddin Etarzi</dc:creator>
  <cp:lastModifiedBy>Salaheddin Etarzi</cp:lastModifiedBy>
  <cp:revision>196</cp:revision>
  <dcterms:created xsi:type="dcterms:W3CDTF">2021-11-12T09:50:16Z</dcterms:created>
  <dcterms:modified xsi:type="dcterms:W3CDTF">2021-11-24T13:34:44Z</dcterms:modified>
</cp:coreProperties>
</file>