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7250"/>
            <a:ext cx="6853347" cy="73023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5704" y="3010129"/>
            <a:ext cx="11412855" cy="1427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334" y="1496560"/>
            <a:ext cx="7983867" cy="81546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0"/>
              <a:t>Unicorn</a:t>
            </a:r>
            <a:r>
              <a:rPr dirty="0" spc="-670"/>
              <a:t> </a:t>
            </a:r>
            <a:r>
              <a:rPr dirty="0" spc="-595"/>
              <a:t>Companies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334809"/>
            <a:ext cx="18288000" cy="3617595"/>
          </a:xfrm>
          <a:custGeom>
            <a:avLst/>
            <a:gdLst/>
            <a:ahLst/>
            <a:cxnLst/>
            <a:rect l="l" t="t" r="r" b="b"/>
            <a:pathLst>
              <a:path w="18288000" h="3617595">
                <a:moveTo>
                  <a:pt x="18287998" y="3617378"/>
                </a:moveTo>
                <a:lnTo>
                  <a:pt x="0" y="3617378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3617378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6195" y="4176412"/>
            <a:ext cx="9995535" cy="93789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950" spc="265" b="1">
                <a:latin typeface="Arial"/>
                <a:cs typeface="Arial"/>
              </a:rPr>
              <a:t>THANKS</a:t>
            </a:r>
            <a:r>
              <a:rPr dirty="0" sz="5950" spc="-5" b="1">
                <a:latin typeface="Arial"/>
                <a:cs typeface="Arial"/>
              </a:rPr>
              <a:t> </a:t>
            </a:r>
            <a:r>
              <a:rPr dirty="0" sz="5950" spc="95" b="1">
                <a:latin typeface="Arial"/>
                <a:cs typeface="Arial"/>
              </a:rPr>
              <a:t>FOR</a:t>
            </a:r>
            <a:r>
              <a:rPr dirty="0" sz="5950" b="1">
                <a:latin typeface="Arial"/>
                <a:cs typeface="Arial"/>
              </a:rPr>
              <a:t> </a:t>
            </a:r>
            <a:r>
              <a:rPr dirty="0" sz="5950" spc="355" b="1">
                <a:latin typeface="Arial"/>
                <a:cs typeface="Arial"/>
              </a:rPr>
              <a:t>WATCHING</a:t>
            </a:r>
            <a:endParaRPr sz="5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1831" y="888332"/>
            <a:ext cx="3336925" cy="10693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850" spc="-400"/>
              <a:t>Agenda</a:t>
            </a:r>
            <a:endParaRPr sz="6850"/>
          </a:p>
        </p:txBody>
      </p:sp>
      <p:sp>
        <p:nvSpPr>
          <p:cNvPr id="3" name="object 3" descr=""/>
          <p:cNvSpPr txBox="1"/>
          <p:nvPr/>
        </p:nvSpPr>
        <p:spPr>
          <a:xfrm>
            <a:off x="5184007" y="3889739"/>
            <a:ext cx="2934970" cy="573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600" spc="-110">
                <a:latin typeface="Arial Black"/>
                <a:cs typeface="Arial Black"/>
              </a:rPr>
              <a:t>Introduction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287413" y="3889739"/>
            <a:ext cx="1908175" cy="573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600" spc="-225">
                <a:latin typeface="Arial Black"/>
                <a:cs typeface="Arial Black"/>
              </a:rPr>
              <a:t>Analysis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688520" y="3889739"/>
            <a:ext cx="2521585" cy="573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600" spc="-215">
                <a:latin typeface="Arial Black"/>
                <a:cs typeface="Arial Black"/>
              </a:rPr>
              <a:t>Conclusion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9659" y="3462756"/>
            <a:ext cx="6364605" cy="43942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700" spc="-215"/>
              <a:t>The</a:t>
            </a:r>
            <a:r>
              <a:rPr dirty="0" sz="2700" spc="-170"/>
              <a:t> </a:t>
            </a:r>
            <a:r>
              <a:rPr dirty="0" sz="2700" spc="-85"/>
              <a:t>Definition</a:t>
            </a:r>
            <a:r>
              <a:rPr dirty="0" sz="2700" spc="-165"/>
              <a:t> </a:t>
            </a:r>
            <a:r>
              <a:rPr dirty="0" sz="2700" spc="-75"/>
              <a:t>of</a:t>
            </a:r>
            <a:r>
              <a:rPr dirty="0" sz="2700" spc="-165"/>
              <a:t> </a:t>
            </a:r>
            <a:r>
              <a:rPr dirty="0" sz="2700" spc="-170"/>
              <a:t>a</a:t>
            </a:r>
            <a:r>
              <a:rPr dirty="0" sz="2700" spc="-165"/>
              <a:t> </a:t>
            </a:r>
            <a:r>
              <a:rPr dirty="0" sz="2700" spc="-130"/>
              <a:t>Unicorn</a:t>
            </a:r>
            <a:r>
              <a:rPr dirty="0" sz="2700" spc="-165"/>
              <a:t> </a:t>
            </a:r>
            <a:r>
              <a:rPr dirty="0" sz="2700" spc="-100"/>
              <a:t>Company</a:t>
            </a:r>
            <a:endParaRPr sz="2700"/>
          </a:p>
        </p:txBody>
      </p:sp>
      <p:sp>
        <p:nvSpPr>
          <p:cNvPr id="3" name="object 3" descr=""/>
          <p:cNvSpPr txBox="1"/>
          <p:nvPr/>
        </p:nvSpPr>
        <p:spPr>
          <a:xfrm>
            <a:off x="5074930" y="4205706"/>
            <a:ext cx="12034520" cy="81089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98120" marR="5080" indent="-186055">
              <a:lnSpc>
                <a:spcPts val="2930"/>
              </a:lnSpc>
              <a:spcBef>
                <a:spcPts val="470"/>
              </a:spcBef>
            </a:pPr>
            <a:r>
              <a:rPr dirty="0" sz="2700" spc="-240">
                <a:latin typeface="Arial Black"/>
                <a:cs typeface="Arial Black"/>
              </a:rPr>
              <a:t>A</a:t>
            </a:r>
            <a:r>
              <a:rPr dirty="0" sz="2700" spc="-180">
                <a:latin typeface="Arial Black"/>
                <a:cs typeface="Arial Black"/>
              </a:rPr>
              <a:t> </a:t>
            </a:r>
            <a:r>
              <a:rPr dirty="0" sz="2700" spc="-100">
                <a:latin typeface="Arial Black"/>
                <a:cs typeface="Arial Black"/>
              </a:rPr>
              <a:t>unicorn</a:t>
            </a:r>
            <a:r>
              <a:rPr dirty="0" sz="2700" spc="-175">
                <a:latin typeface="Arial Black"/>
                <a:cs typeface="Arial Black"/>
              </a:rPr>
              <a:t> </a:t>
            </a:r>
            <a:r>
              <a:rPr dirty="0" sz="2700" spc="-150">
                <a:latin typeface="Arial Black"/>
                <a:cs typeface="Arial Black"/>
              </a:rPr>
              <a:t>company</a:t>
            </a:r>
            <a:r>
              <a:rPr dirty="0" sz="2700" spc="-180">
                <a:latin typeface="Arial Black"/>
                <a:cs typeface="Arial Black"/>
              </a:rPr>
              <a:t> </a:t>
            </a:r>
            <a:r>
              <a:rPr dirty="0" sz="2700" spc="-204">
                <a:latin typeface="Arial Black"/>
                <a:cs typeface="Arial Black"/>
              </a:rPr>
              <a:t>is</a:t>
            </a:r>
            <a:r>
              <a:rPr dirty="0" sz="2700" spc="-175">
                <a:latin typeface="Arial Black"/>
                <a:cs typeface="Arial Black"/>
              </a:rPr>
              <a:t> </a:t>
            </a:r>
            <a:r>
              <a:rPr dirty="0" sz="2700" spc="-170">
                <a:latin typeface="Arial Black"/>
                <a:cs typeface="Arial Black"/>
              </a:rPr>
              <a:t>a</a:t>
            </a:r>
            <a:r>
              <a:rPr dirty="0" sz="2700" spc="-175">
                <a:latin typeface="Arial Black"/>
                <a:cs typeface="Arial Black"/>
              </a:rPr>
              <a:t> </a:t>
            </a:r>
            <a:r>
              <a:rPr dirty="0" sz="2700" spc="-100">
                <a:latin typeface="Arial Black"/>
                <a:cs typeface="Arial Black"/>
              </a:rPr>
              <a:t>private</a:t>
            </a:r>
            <a:r>
              <a:rPr dirty="0" sz="2700" spc="-180">
                <a:latin typeface="Arial Black"/>
                <a:cs typeface="Arial Black"/>
              </a:rPr>
              <a:t> </a:t>
            </a:r>
            <a:r>
              <a:rPr dirty="0" sz="2700" spc="-35">
                <a:latin typeface="Arial Black"/>
                <a:cs typeface="Arial Black"/>
              </a:rPr>
              <a:t>firm</a:t>
            </a:r>
            <a:r>
              <a:rPr dirty="0" sz="2700" spc="-175">
                <a:latin typeface="Arial Black"/>
                <a:cs typeface="Arial Black"/>
              </a:rPr>
              <a:t> </a:t>
            </a:r>
            <a:r>
              <a:rPr dirty="0" sz="2700" spc="-70">
                <a:latin typeface="Arial Black"/>
                <a:cs typeface="Arial Black"/>
              </a:rPr>
              <a:t>that</a:t>
            </a:r>
            <a:r>
              <a:rPr dirty="0" sz="2700" spc="-175">
                <a:latin typeface="Arial Black"/>
                <a:cs typeface="Arial Black"/>
              </a:rPr>
              <a:t> has</a:t>
            </a:r>
            <a:r>
              <a:rPr dirty="0" sz="2700" spc="-180">
                <a:latin typeface="Arial Black"/>
                <a:cs typeface="Arial Black"/>
              </a:rPr>
              <a:t> </a:t>
            </a:r>
            <a:r>
              <a:rPr dirty="0" sz="2700" spc="-170">
                <a:latin typeface="Arial Black"/>
                <a:cs typeface="Arial Black"/>
              </a:rPr>
              <a:t>a</a:t>
            </a:r>
            <a:r>
              <a:rPr dirty="0" sz="2700" spc="-175">
                <a:latin typeface="Arial Black"/>
                <a:cs typeface="Arial Black"/>
              </a:rPr>
              <a:t> </a:t>
            </a:r>
            <a:r>
              <a:rPr dirty="0" sz="2700" spc="-95">
                <a:latin typeface="Arial Black"/>
                <a:cs typeface="Arial Black"/>
              </a:rPr>
              <a:t>valuation</a:t>
            </a:r>
            <a:r>
              <a:rPr dirty="0" sz="2700" spc="-180">
                <a:latin typeface="Arial Black"/>
                <a:cs typeface="Arial Black"/>
              </a:rPr>
              <a:t> exceeding</a:t>
            </a:r>
            <a:r>
              <a:rPr dirty="0" sz="2700" spc="-175">
                <a:latin typeface="Arial Black"/>
                <a:cs typeface="Arial Black"/>
              </a:rPr>
              <a:t> </a:t>
            </a:r>
            <a:r>
              <a:rPr dirty="0" sz="2700" spc="-280">
                <a:latin typeface="Arial Black"/>
                <a:cs typeface="Arial Black"/>
              </a:rPr>
              <a:t>$1 </a:t>
            </a:r>
            <a:r>
              <a:rPr dirty="0" sz="2700" spc="-95">
                <a:latin typeface="Arial Black"/>
                <a:cs typeface="Arial Black"/>
              </a:rPr>
              <a:t>billion,</a:t>
            </a:r>
            <a:r>
              <a:rPr dirty="0" sz="2700" spc="-170">
                <a:latin typeface="Arial Black"/>
                <a:cs typeface="Arial Black"/>
              </a:rPr>
              <a:t> </a:t>
            </a:r>
            <a:r>
              <a:rPr dirty="0" sz="2700" spc="-120">
                <a:latin typeface="Arial Black"/>
                <a:cs typeface="Arial Black"/>
              </a:rPr>
              <a:t>distinguished</a:t>
            </a:r>
            <a:r>
              <a:rPr dirty="0" sz="2700" spc="-165">
                <a:latin typeface="Arial Black"/>
                <a:cs typeface="Arial Black"/>
              </a:rPr>
              <a:t> </a:t>
            </a:r>
            <a:r>
              <a:rPr dirty="0" sz="2700" spc="-114">
                <a:latin typeface="Arial Black"/>
                <a:cs typeface="Arial Black"/>
              </a:rPr>
              <a:t>by</a:t>
            </a:r>
            <a:r>
              <a:rPr dirty="0" sz="2700" spc="-165">
                <a:latin typeface="Arial Black"/>
                <a:cs typeface="Arial Black"/>
              </a:rPr>
              <a:t> </a:t>
            </a:r>
            <a:r>
              <a:rPr dirty="0" sz="2700" spc="-90">
                <a:latin typeface="Arial Black"/>
                <a:cs typeface="Arial Black"/>
              </a:rPr>
              <a:t>innovation,</a:t>
            </a:r>
            <a:r>
              <a:rPr dirty="0" sz="2700" spc="-165">
                <a:latin typeface="Arial Black"/>
                <a:cs typeface="Arial Black"/>
              </a:rPr>
              <a:t> </a:t>
            </a:r>
            <a:r>
              <a:rPr dirty="0" sz="2700" spc="-95">
                <a:latin typeface="Arial Black"/>
                <a:cs typeface="Arial Black"/>
              </a:rPr>
              <a:t>disruption,</a:t>
            </a:r>
            <a:r>
              <a:rPr dirty="0" sz="2700" spc="-165">
                <a:latin typeface="Arial Black"/>
                <a:cs typeface="Arial Black"/>
              </a:rPr>
              <a:t> </a:t>
            </a:r>
            <a:r>
              <a:rPr dirty="0" sz="2700" spc="-95">
                <a:latin typeface="Arial Black"/>
                <a:cs typeface="Arial Black"/>
              </a:rPr>
              <a:t>and</a:t>
            </a:r>
            <a:r>
              <a:rPr dirty="0" sz="2700" spc="-170">
                <a:latin typeface="Arial Black"/>
                <a:cs typeface="Arial Black"/>
              </a:rPr>
              <a:t> </a:t>
            </a:r>
            <a:r>
              <a:rPr dirty="0" sz="2700" spc="-175">
                <a:latin typeface="Arial Black"/>
                <a:cs typeface="Arial Black"/>
              </a:rPr>
              <a:t>speedy</a:t>
            </a:r>
            <a:r>
              <a:rPr dirty="0" sz="2700" spc="-165">
                <a:latin typeface="Arial Black"/>
                <a:cs typeface="Arial Black"/>
              </a:rPr>
              <a:t> </a:t>
            </a:r>
            <a:r>
              <a:rPr dirty="0" sz="2700" spc="-10">
                <a:latin typeface="Arial Black"/>
                <a:cs typeface="Arial Black"/>
              </a:rPr>
              <a:t>growth.</a:t>
            </a:r>
            <a:endParaRPr sz="2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7250"/>
            <a:ext cx="6853347" cy="730234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735798" y="3298423"/>
            <a:ext cx="14429740" cy="23558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2750" spc="-210">
                <a:latin typeface="Arial Black"/>
                <a:cs typeface="Arial Black"/>
              </a:rPr>
              <a:t>The</a:t>
            </a:r>
            <a:r>
              <a:rPr dirty="0" sz="2750" spc="-170">
                <a:latin typeface="Arial Black"/>
                <a:cs typeface="Arial Black"/>
              </a:rPr>
              <a:t> </a:t>
            </a:r>
            <a:r>
              <a:rPr dirty="0" sz="2750" spc="-120">
                <a:latin typeface="Arial Black"/>
                <a:cs typeface="Arial Black"/>
              </a:rPr>
              <a:t>Importance</a:t>
            </a:r>
            <a:r>
              <a:rPr dirty="0" sz="2750" spc="-170">
                <a:latin typeface="Arial Black"/>
                <a:cs typeface="Arial Black"/>
              </a:rPr>
              <a:t> </a:t>
            </a:r>
            <a:r>
              <a:rPr dirty="0" sz="2750" spc="-80">
                <a:latin typeface="Arial Black"/>
                <a:cs typeface="Arial Black"/>
              </a:rPr>
              <a:t>of</a:t>
            </a:r>
            <a:r>
              <a:rPr dirty="0" sz="2750" spc="-170">
                <a:latin typeface="Arial Black"/>
                <a:cs typeface="Arial Black"/>
              </a:rPr>
              <a:t> </a:t>
            </a:r>
            <a:r>
              <a:rPr dirty="0" sz="2750" spc="-114">
                <a:latin typeface="Arial Black"/>
                <a:cs typeface="Arial Black"/>
              </a:rPr>
              <a:t>Analyzing</a:t>
            </a:r>
            <a:r>
              <a:rPr dirty="0" sz="2750" spc="-170">
                <a:latin typeface="Arial Black"/>
                <a:cs typeface="Arial Black"/>
              </a:rPr>
              <a:t> </a:t>
            </a:r>
            <a:r>
              <a:rPr dirty="0" sz="2750" spc="-130">
                <a:latin typeface="Arial Black"/>
                <a:cs typeface="Arial Black"/>
              </a:rPr>
              <a:t>Unicorn</a:t>
            </a:r>
            <a:r>
              <a:rPr dirty="0" sz="2750" spc="-170">
                <a:latin typeface="Arial Black"/>
                <a:cs typeface="Arial Black"/>
              </a:rPr>
              <a:t> </a:t>
            </a:r>
            <a:r>
              <a:rPr dirty="0" sz="2750" spc="-165">
                <a:latin typeface="Arial Black"/>
                <a:cs typeface="Arial Black"/>
              </a:rPr>
              <a:t>Companies</a:t>
            </a:r>
            <a:r>
              <a:rPr dirty="0" sz="2750" spc="-170">
                <a:latin typeface="Arial Black"/>
                <a:cs typeface="Arial Black"/>
              </a:rPr>
              <a:t> </a:t>
            </a:r>
            <a:r>
              <a:rPr dirty="0" sz="2750" spc="-50">
                <a:latin typeface="Arial Black"/>
                <a:cs typeface="Arial Black"/>
              </a:rPr>
              <a:t>for</a:t>
            </a:r>
            <a:r>
              <a:rPr dirty="0" sz="2750" spc="-170">
                <a:latin typeface="Arial Black"/>
                <a:cs typeface="Arial Black"/>
              </a:rPr>
              <a:t> </a:t>
            </a:r>
            <a:r>
              <a:rPr dirty="0" sz="2750" spc="-10">
                <a:latin typeface="Arial Black"/>
                <a:cs typeface="Arial Black"/>
              </a:rPr>
              <a:t>Investors</a:t>
            </a:r>
            <a:endParaRPr sz="2750">
              <a:latin typeface="Arial Black"/>
              <a:cs typeface="Arial Black"/>
            </a:endParaRPr>
          </a:p>
          <a:p>
            <a:pPr algn="ctr" marL="12065" marR="5080">
              <a:lnSpc>
                <a:spcPts val="3010"/>
              </a:lnSpc>
              <a:spcBef>
                <a:spcPts val="3050"/>
              </a:spcBef>
            </a:pPr>
            <a:r>
              <a:rPr dirty="0" sz="2750" spc="-125">
                <a:latin typeface="Arial Black"/>
                <a:cs typeface="Arial Black"/>
              </a:rPr>
              <a:t>Investors</a:t>
            </a:r>
            <a:r>
              <a:rPr dirty="0" sz="2750" spc="-175">
                <a:latin typeface="Arial Black"/>
                <a:cs typeface="Arial Black"/>
              </a:rPr>
              <a:t> </a:t>
            </a:r>
            <a:r>
              <a:rPr dirty="0" sz="2750" spc="-140">
                <a:latin typeface="Arial Black"/>
                <a:cs typeface="Arial Black"/>
              </a:rPr>
              <a:t>who</a:t>
            </a:r>
            <a:r>
              <a:rPr dirty="0" sz="2750" spc="-170">
                <a:latin typeface="Arial Black"/>
                <a:cs typeface="Arial Black"/>
              </a:rPr>
              <a:t> </a:t>
            </a:r>
            <a:r>
              <a:rPr dirty="0" sz="2750" spc="-135">
                <a:latin typeface="Arial Black"/>
                <a:cs typeface="Arial Black"/>
              </a:rPr>
              <a:t>analyze</a:t>
            </a:r>
            <a:r>
              <a:rPr dirty="0" sz="2750" spc="-170">
                <a:latin typeface="Arial Black"/>
                <a:cs typeface="Arial Black"/>
              </a:rPr>
              <a:t> </a:t>
            </a:r>
            <a:r>
              <a:rPr dirty="0" sz="2750" spc="-100">
                <a:latin typeface="Arial Black"/>
                <a:cs typeface="Arial Black"/>
              </a:rPr>
              <a:t>unicorn</a:t>
            </a:r>
            <a:r>
              <a:rPr dirty="0" sz="2750" spc="-175">
                <a:latin typeface="Arial Black"/>
                <a:cs typeface="Arial Black"/>
              </a:rPr>
              <a:t> </a:t>
            </a:r>
            <a:r>
              <a:rPr dirty="0" sz="2750" spc="-170">
                <a:latin typeface="Arial Black"/>
                <a:cs typeface="Arial Black"/>
              </a:rPr>
              <a:t>companies </a:t>
            </a:r>
            <a:r>
              <a:rPr dirty="0" sz="2750" spc="-100">
                <a:latin typeface="Arial Black"/>
                <a:cs typeface="Arial Black"/>
              </a:rPr>
              <a:t>gain</a:t>
            </a:r>
            <a:r>
              <a:rPr dirty="0" sz="2750" spc="-170">
                <a:latin typeface="Arial Black"/>
                <a:cs typeface="Arial Black"/>
              </a:rPr>
              <a:t> </a:t>
            </a:r>
            <a:r>
              <a:rPr dirty="0" sz="2750" spc="-120">
                <a:latin typeface="Arial Black"/>
                <a:cs typeface="Arial Black"/>
              </a:rPr>
              <a:t>valuable</a:t>
            </a:r>
            <a:r>
              <a:rPr dirty="0" sz="2750" spc="-175">
                <a:latin typeface="Arial Black"/>
                <a:cs typeface="Arial Black"/>
              </a:rPr>
              <a:t> </a:t>
            </a:r>
            <a:r>
              <a:rPr dirty="0" sz="2750" spc="-120">
                <a:latin typeface="Arial Black"/>
                <a:cs typeface="Arial Black"/>
              </a:rPr>
              <a:t>insights</a:t>
            </a:r>
            <a:r>
              <a:rPr dirty="0" sz="2750" spc="-170">
                <a:latin typeface="Arial Black"/>
                <a:cs typeface="Arial Black"/>
              </a:rPr>
              <a:t> </a:t>
            </a:r>
            <a:r>
              <a:rPr dirty="0" sz="2750" spc="-65">
                <a:latin typeface="Arial Black"/>
                <a:cs typeface="Arial Black"/>
              </a:rPr>
              <a:t>into</a:t>
            </a:r>
            <a:r>
              <a:rPr dirty="0" sz="2750" spc="-170">
                <a:latin typeface="Arial Black"/>
                <a:cs typeface="Arial Black"/>
              </a:rPr>
              <a:t> </a:t>
            </a:r>
            <a:r>
              <a:rPr dirty="0" sz="2750" spc="-60">
                <a:latin typeface="Arial Black"/>
                <a:cs typeface="Arial Black"/>
              </a:rPr>
              <a:t>high-</a:t>
            </a:r>
            <a:r>
              <a:rPr dirty="0" sz="2750" spc="-10">
                <a:latin typeface="Arial Black"/>
                <a:cs typeface="Arial Black"/>
              </a:rPr>
              <a:t>growth </a:t>
            </a:r>
            <a:r>
              <a:rPr dirty="0" sz="2750" spc="-100">
                <a:latin typeface="Arial Black"/>
                <a:cs typeface="Arial Black"/>
              </a:rPr>
              <a:t>opportunities,</a:t>
            </a:r>
            <a:r>
              <a:rPr dirty="0" sz="2750" spc="-170">
                <a:latin typeface="Arial Black"/>
                <a:cs typeface="Arial Black"/>
              </a:rPr>
              <a:t> </a:t>
            </a:r>
            <a:r>
              <a:rPr dirty="0" sz="2750" spc="-125">
                <a:latin typeface="Arial Black"/>
                <a:cs typeface="Arial Black"/>
              </a:rPr>
              <a:t>risk</a:t>
            </a:r>
            <a:r>
              <a:rPr dirty="0" sz="2750" spc="-170">
                <a:latin typeface="Arial Black"/>
                <a:cs typeface="Arial Black"/>
              </a:rPr>
              <a:t> </a:t>
            </a:r>
            <a:r>
              <a:rPr dirty="0" sz="2750" spc="-85">
                <a:latin typeface="Arial Black"/>
                <a:cs typeface="Arial Black"/>
              </a:rPr>
              <a:t>mitigation,</a:t>
            </a:r>
            <a:r>
              <a:rPr dirty="0" sz="2750" spc="-170">
                <a:latin typeface="Arial Black"/>
                <a:cs typeface="Arial Black"/>
              </a:rPr>
              <a:t> </a:t>
            </a:r>
            <a:r>
              <a:rPr dirty="0" sz="2750" spc="-105">
                <a:latin typeface="Arial Black"/>
                <a:cs typeface="Arial Black"/>
              </a:rPr>
              <a:t>and</a:t>
            </a:r>
            <a:r>
              <a:rPr dirty="0" sz="2750" spc="-170">
                <a:latin typeface="Arial Black"/>
                <a:cs typeface="Arial Black"/>
              </a:rPr>
              <a:t> </a:t>
            </a:r>
            <a:r>
              <a:rPr dirty="0" sz="2750" spc="-85">
                <a:latin typeface="Arial Black"/>
                <a:cs typeface="Arial Black"/>
              </a:rPr>
              <a:t>industry</a:t>
            </a:r>
            <a:r>
              <a:rPr dirty="0" sz="2750" spc="-170">
                <a:latin typeface="Arial Black"/>
                <a:cs typeface="Arial Black"/>
              </a:rPr>
              <a:t> </a:t>
            </a:r>
            <a:r>
              <a:rPr dirty="0" sz="2750" spc="-114">
                <a:latin typeface="Arial Black"/>
                <a:cs typeface="Arial Black"/>
              </a:rPr>
              <a:t>trends.</a:t>
            </a:r>
            <a:r>
              <a:rPr dirty="0" sz="2750" spc="-165">
                <a:latin typeface="Arial Black"/>
                <a:cs typeface="Arial Black"/>
              </a:rPr>
              <a:t> </a:t>
            </a:r>
            <a:r>
              <a:rPr dirty="0" sz="2750" spc="-210">
                <a:latin typeface="Arial Black"/>
                <a:cs typeface="Arial Black"/>
              </a:rPr>
              <a:t>This</a:t>
            </a:r>
            <a:r>
              <a:rPr dirty="0" sz="2750" spc="-170">
                <a:latin typeface="Arial Black"/>
                <a:cs typeface="Arial Black"/>
              </a:rPr>
              <a:t> </a:t>
            </a:r>
            <a:r>
              <a:rPr dirty="0" sz="2750" spc="-150">
                <a:latin typeface="Arial Black"/>
                <a:cs typeface="Arial Black"/>
              </a:rPr>
              <a:t>strategic</a:t>
            </a:r>
            <a:r>
              <a:rPr dirty="0" sz="2750" spc="-170">
                <a:latin typeface="Arial Black"/>
                <a:cs typeface="Arial Black"/>
              </a:rPr>
              <a:t> </a:t>
            </a:r>
            <a:r>
              <a:rPr dirty="0" sz="2750" spc="-90">
                <a:latin typeface="Arial Black"/>
                <a:cs typeface="Arial Black"/>
              </a:rPr>
              <a:t>toolkit</a:t>
            </a:r>
            <a:r>
              <a:rPr dirty="0" sz="2750" spc="-170">
                <a:latin typeface="Arial Black"/>
                <a:cs typeface="Arial Black"/>
              </a:rPr>
              <a:t> </a:t>
            </a:r>
            <a:r>
              <a:rPr dirty="0" sz="2750" spc="-25">
                <a:latin typeface="Arial Black"/>
                <a:cs typeface="Arial Black"/>
              </a:rPr>
              <a:t>is </a:t>
            </a:r>
            <a:r>
              <a:rPr dirty="0" sz="2750" spc="-160">
                <a:latin typeface="Arial Black"/>
                <a:cs typeface="Arial Black"/>
              </a:rPr>
              <a:t>essential</a:t>
            </a:r>
            <a:r>
              <a:rPr dirty="0" sz="2750" spc="-170">
                <a:latin typeface="Arial Black"/>
                <a:cs typeface="Arial Black"/>
              </a:rPr>
              <a:t> </a:t>
            </a:r>
            <a:r>
              <a:rPr dirty="0" sz="2750" spc="-50">
                <a:latin typeface="Arial Black"/>
                <a:cs typeface="Arial Black"/>
              </a:rPr>
              <a:t>for</a:t>
            </a:r>
            <a:r>
              <a:rPr dirty="0" sz="2750" spc="-165">
                <a:latin typeface="Arial Black"/>
                <a:cs typeface="Arial Black"/>
              </a:rPr>
              <a:t> </a:t>
            </a:r>
            <a:r>
              <a:rPr dirty="0" sz="2750" spc="-95">
                <a:latin typeface="Arial Black"/>
                <a:cs typeface="Arial Black"/>
              </a:rPr>
              <a:t>making</a:t>
            </a:r>
            <a:r>
              <a:rPr dirty="0" sz="2750" spc="-165">
                <a:latin typeface="Arial Black"/>
                <a:cs typeface="Arial Black"/>
              </a:rPr>
              <a:t> </a:t>
            </a:r>
            <a:r>
              <a:rPr dirty="0" sz="2750" spc="-80">
                <a:latin typeface="Arial Black"/>
                <a:cs typeface="Arial Black"/>
              </a:rPr>
              <a:t>informed</a:t>
            </a:r>
            <a:r>
              <a:rPr dirty="0" sz="2750" spc="-165">
                <a:latin typeface="Arial Black"/>
                <a:cs typeface="Arial Black"/>
              </a:rPr>
              <a:t> </a:t>
            </a:r>
            <a:r>
              <a:rPr dirty="0" sz="2750" spc="-110">
                <a:latin typeface="Arial Black"/>
                <a:cs typeface="Arial Black"/>
              </a:rPr>
              <a:t>investment</a:t>
            </a:r>
            <a:r>
              <a:rPr dirty="0" sz="2750" spc="-165">
                <a:latin typeface="Arial Black"/>
                <a:cs typeface="Arial Black"/>
              </a:rPr>
              <a:t> </a:t>
            </a:r>
            <a:r>
              <a:rPr dirty="0" sz="2750" spc="-190">
                <a:latin typeface="Arial Black"/>
                <a:cs typeface="Arial Black"/>
              </a:rPr>
              <a:t>decisions</a:t>
            </a:r>
            <a:r>
              <a:rPr dirty="0" sz="2750" spc="-165">
                <a:latin typeface="Arial Black"/>
                <a:cs typeface="Arial Black"/>
              </a:rPr>
              <a:t> </a:t>
            </a:r>
            <a:r>
              <a:rPr dirty="0" sz="2750" spc="-55">
                <a:latin typeface="Arial Black"/>
                <a:cs typeface="Arial Black"/>
              </a:rPr>
              <a:t>in</a:t>
            </a:r>
            <a:r>
              <a:rPr dirty="0" sz="2750" spc="-165">
                <a:latin typeface="Arial Black"/>
                <a:cs typeface="Arial Black"/>
              </a:rPr>
              <a:t> </a:t>
            </a:r>
            <a:r>
              <a:rPr dirty="0" sz="2750" spc="-85">
                <a:latin typeface="Arial Black"/>
                <a:cs typeface="Arial Black"/>
              </a:rPr>
              <a:t>the</a:t>
            </a:r>
            <a:r>
              <a:rPr dirty="0" sz="2750" spc="-170">
                <a:latin typeface="Arial Black"/>
                <a:cs typeface="Arial Black"/>
              </a:rPr>
              <a:t> </a:t>
            </a:r>
            <a:r>
              <a:rPr dirty="0" sz="2750" spc="-114">
                <a:latin typeface="Arial Black"/>
                <a:cs typeface="Arial Black"/>
              </a:rPr>
              <a:t>ever-</a:t>
            </a:r>
            <a:r>
              <a:rPr dirty="0" sz="2750" spc="-10">
                <a:latin typeface="Arial Black"/>
                <a:cs typeface="Arial Black"/>
              </a:rPr>
              <a:t>changing </a:t>
            </a:r>
            <a:r>
              <a:rPr dirty="0" sz="2750" spc="-180">
                <a:latin typeface="Arial Black"/>
                <a:cs typeface="Arial Black"/>
              </a:rPr>
              <a:t>landscape</a:t>
            </a:r>
            <a:r>
              <a:rPr dirty="0" sz="2750" spc="-160">
                <a:latin typeface="Arial Black"/>
                <a:cs typeface="Arial Black"/>
              </a:rPr>
              <a:t> </a:t>
            </a:r>
            <a:r>
              <a:rPr dirty="0" sz="2750" spc="-80">
                <a:latin typeface="Arial Black"/>
                <a:cs typeface="Arial Black"/>
              </a:rPr>
              <a:t>of</a:t>
            </a:r>
            <a:r>
              <a:rPr dirty="0" sz="2750" spc="-160">
                <a:latin typeface="Arial Black"/>
                <a:cs typeface="Arial Black"/>
              </a:rPr>
              <a:t> </a:t>
            </a:r>
            <a:r>
              <a:rPr dirty="0" sz="2750" spc="-60">
                <a:latin typeface="Arial Black"/>
                <a:cs typeface="Arial Black"/>
              </a:rPr>
              <a:t>high-</a:t>
            </a:r>
            <a:r>
              <a:rPr dirty="0" sz="2750" spc="-120">
                <a:latin typeface="Arial Black"/>
                <a:cs typeface="Arial Black"/>
              </a:rPr>
              <a:t>value</a:t>
            </a:r>
            <a:r>
              <a:rPr dirty="0" sz="2750" spc="-155">
                <a:latin typeface="Arial Black"/>
                <a:cs typeface="Arial Black"/>
              </a:rPr>
              <a:t> </a:t>
            </a:r>
            <a:r>
              <a:rPr dirty="0" sz="2750" spc="-100">
                <a:latin typeface="Arial Black"/>
                <a:cs typeface="Arial Black"/>
              </a:rPr>
              <a:t>private</a:t>
            </a:r>
            <a:r>
              <a:rPr dirty="0" sz="2750" spc="-160">
                <a:latin typeface="Arial Black"/>
                <a:cs typeface="Arial Black"/>
              </a:rPr>
              <a:t> </a:t>
            </a:r>
            <a:r>
              <a:rPr dirty="0" sz="2750" spc="-40">
                <a:latin typeface="Arial Black"/>
                <a:cs typeface="Arial Black"/>
              </a:rPr>
              <a:t>investments.</a:t>
            </a:r>
            <a:endParaRPr sz="27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860" y="229620"/>
            <a:ext cx="16681104" cy="88786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8406"/>
            <a:ext cx="17226920" cy="90482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94446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45" y="123645"/>
            <a:ext cx="16558053" cy="90261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89521" y="1203389"/>
            <a:ext cx="16109315" cy="800290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algn="ctr" marL="349250" marR="341630">
              <a:lnSpc>
                <a:spcPts val="3900"/>
              </a:lnSpc>
              <a:spcBef>
                <a:spcPts val="575"/>
              </a:spcBef>
            </a:pPr>
            <a:r>
              <a:rPr dirty="0" sz="3600" spc="-465">
                <a:latin typeface="Arial Black"/>
                <a:cs typeface="Arial Black"/>
              </a:rPr>
              <a:t>US</a:t>
            </a:r>
            <a:r>
              <a:rPr dirty="0" sz="3600" spc="-254">
                <a:latin typeface="Arial Black"/>
                <a:cs typeface="Arial Black"/>
              </a:rPr>
              <a:t> </a:t>
            </a:r>
            <a:r>
              <a:rPr dirty="0" sz="3600" spc="-185">
                <a:latin typeface="Arial Black"/>
                <a:cs typeface="Arial Black"/>
              </a:rPr>
              <a:t>Unicorn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200">
                <a:latin typeface="Arial Black"/>
                <a:cs typeface="Arial Black"/>
              </a:rPr>
              <a:t>Dominance: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290">
                <a:latin typeface="Arial Black"/>
                <a:cs typeface="Arial Black"/>
              </a:rPr>
              <a:t>The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165">
                <a:latin typeface="Arial Black"/>
                <a:cs typeface="Arial Black"/>
              </a:rPr>
              <a:t>United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285">
                <a:latin typeface="Arial Black"/>
                <a:cs typeface="Arial Black"/>
              </a:rPr>
              <a:t>States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245">
                <a:latin typeface="Arial Black"/>
                <a:cs typeface="Arial Black"/>
              </a:rPr>
              <a:t>leads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160">
                <a:latin typeface="Arial Black"/>
                <a:cs typeface="Arial Black"/>
              </a:rPr>
              <a:t>globally</a:t>
            </a:r>
            <a:r>
              <a:rPr dirty="0" sz="3600" spc="-254">
                <a:latin typeface="Arial Black"/>
                <a:cs typeface="Arial Black"/>
              </a:rPr>
              <a:t> </a:t>
            </a:r>
            <a:r>
              <a:rPr dirty="0" sz="3600" spc="-140">
                <a:latin typeface="Arial Black"/>
                <a:cs typeface="Arial Black"/>
              </a:rPr>
              <a:t>with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25">
                <a:latin typeface="Arial Black"/>
                <a:cs typeface="Arial Black"/>
              </a:rPr>
              <a:t>the </a:t>
            </a:r>
            <a:r>
              <a:rPr dirty="0" sz="3600" spc="-165">
                <a:latin typeface="Arial Black"/>
                <a:cs typeface="Arial Black"/>
              </a:rPr>
              <a:t>highest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100">
                <a:latin typeface="Arial Black"/>
                <a:cs typeface="Arial Black"/>
              </a:rPr>
              <a:t>number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114">
                <a:latin typeface="Arial Black"/>
                <a:cs typeface="Arial Black"/>
              </a:rPr>
              <a:t>of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185">
                <a:latin typeface="Arial Black"/>
                <a:cs typeface="Arial Black"/>
              </a:rPr>
              <a:t>Unicorn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229">
                <a:latin typeface="Arial Black"/>
                <a:cs typeface="Arial Black"/>
              </a:rPr>
              <a:t>Companies,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260">
                <a:latin typeface="Arial Black"/>
                <a:cs typeface="Arial Black"/>
              </a:rPr>
              <a:t>showcasing</a:t>
            </a:r>
            <a:r>
              <a:rPr dirty="0" sz="3600" spc="-245">
                <a:latin typeface="Arial Black"/>
                <a:cs typeface="Arial Black"/>
              </a:rPr>
              <a:t> </a:t>
            </a:r>
            <a:r>
              <a:rPr dirty="0" sz="3600" spc="-200">
                <a:latin typeface="Arial Black"/>
                <a:cs typeface="Arial Black"/>
              </a:rPr>
              <a:t>its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90">
                <a:latin typeface="Arial Black"/>
                <a:cs typeface="Arial Black"/>
              </a:rPr>
              <a:t>unparalleled </a:t>
            </a:r>
            <a:r>
              <a:rPr dirty="0" sz="3600" spc="-165">
                <a:latin typeface="Arial Black"/>
                <a:cs typeface="Arial Black"/>
              </a:rPr>
              <a:t>position</a:t>
            </a:r>
            <a:r>
              <a:rPr dirty="0" sz="3600" spc="-245">
                <a:latin typeface="Arial Black"/>
                <a:cs typeface="Arial Black"/>
              </a:rPr>
              <a:t> </a:t>
            </a:r>
            <a:r>
              <a:rPr dirty="0" sz="3600" spc="-90">
                <a:latin typeface="Arial Black"/>
                <a:cs typeface="Arial Black"/>
              </a:rPr>
              <a:t>in</a:t>
            </a:r>
            <a:r>
              <a:rPr dirty="0" sz="3600" spc="-245">
                <a:latin typeface="Arial Black"/>
                <a:cs typeface="Arial Black"/>
              </a:rPr>
              <a:t> </a:t>
            </a:r>
            <a:r>
              <a:rPr dirty="0" sz="3600" spc="-145">
                <a:latin typeface="Arial Black"/>
                <a:cs typeface="Arial Black"/>
              </a:rPr>
              <a:t>fostering</a:t>
            </a:r>
            <a:r>
              <a:rPr dirty="0" sz="3600" spc="-245">
                <a:latin typeface="Arial Black"/>
                <a:cs typeface="Arial Black"/>
              </a:rPr>
              <a:t> </a:t>
            </a:r>
            <a:r>
              <a:rPr dirty="0" sz="3600" spc="-150">
                <a:latin typeface="Arial Black"/>
                <a:cs typeface="Arial Black"/>
              </a:rPr>
              <a:t>innovative</a:t>
            </a:r>
            <a:r>
              <a:rPr dirty="0" sz="3600" spc="-240">
                <a:latin typeface="Arial Black"/>
                <a:cs typeface="Arial Black"/>
              </a:rPr>
              <a:t> </a:t>
            </a:r>
            <a:r>
              <a:rPr dirty="0" sz="3600" spc="-35">
                <a:latin typeface="Arial Black"/>
                <a:cs typeface="Arial Black"/>
              </a:rPr>
              <a:t>startups.</a:t>
            </a:r>
            <a:endParaRPr sz="3600">
              <a:latin typeface="Arial Black"/>
              <a:cs typeface="Arial Black"/>
            </a:endParaRPr>
          </a:p>
          <a:p>
            <a:pPr algn="ctr" marL="20320" marR="12065">
              <a:lnSpc>
                <a:spcPts val="3900"/>
              </a:lnSpc>
              <a:spcBef>
                <a:spcPts val="3900"/>
              </a:spcBef>
            </a:pPr>
            <a:r>
              <a:rPr dirty="0" sz="3600" spc="-155">
                <a:latin typeface="Arial Black"/>
                <a:cs typeface="Arial Black"/>
              </a:rPr>
              <a:t>Investment</a:t>
            </a:r>
            <a:r>
              <a:rPr dirty="0" sz="3600" spc="-240">
                <a:latin typeface="Arial Black"/>
                <a:cs typeface="Arial Black"/>
              </a:rPr>
              <a:t> </a:t>
            </a:r>
            <a:r>
              <a:rPr dirty="0" sz="3600" spc="-220">
                <a:latin typeface="Arial Black"/>
                <a:cs typeface="Arial Black"/>
              </a:rPr>
              <a:t>Powerhouse:</a:t>
            </a:r>
            <a:r>
              <a:rPr dirty="0" sz="3600" spc="-235">
                <a:latin typeface="Arial Black"/>
                <a:cs typeface="Arial Black"/>
              </a:rPr>
              <a:t> </a:t>
            </a:r>
            <a:r>
              <a:rPr dirty="0" sz="3600" spc="-185">
                <a:latin typeface="Arial Black"/>
                <a:cs typeface="Arial Black"/>
              </a:rPr>
              <a:t>Investors,</a:t>
            </a:r>
            <a:r>
              <a:rPr dirty="0" sz="3600" spc="-235">
                <a:latin typeface="Arial Black"/>
                <a:cs typeface="Arial Black"/>
              </a:rPr>
              <a:t> </a:t>
            </a:r>
            <a:r>
              <a:rPr dirty="0" sz="3600" spc="-145">
                <a:latin typeface="Arial Black"/>
                <a:cs typeface="Arial Black"/>
              </a:rPr>
              <a:t>notably</a:t>
            </a:r>
            <a:r>
              <a:rPr dirty="0" sz="3600" spc="-235">
                <a:latin typeface="Arial Black"/>
                <a:cs typeface="Arial Black"/>
              </a:rPr>
              <a:t> </a:t>
            </a:r>
            <a:r>
              <a:rPr dirty="0" sz="3600" spc="-350">
                <a:latin typeface="Arial Black"/>
                <a:cs typeface="Arial Black"/>
              </a:rPr>
              <a:t>Accel,</a:t>
            </a:r>
            <a:r>
              <a:rPr dirty="0" sz="3600" spc="-235">
                <a:latin typeface="Arial Black"/>
                <a:cs typeface="Arial Black"/>
              </a:rPr>
              <a:t> </a:t>
            </a:r>
            <a:r>
              <a:rPr dirty="0" sz="3600" spc="-180">
                <a:latin typeface="Arial Black"/>
                <a:cs typeface="Arial Black"/>
              </a:rPr>
              <a:t>play</a:t>
            </a:r>
            <a:r>
              <a:rPr dirty="0" sz="3600" spc="-240">
                <a:latin typeface="Arial Black"/>
                <a:cs typeface="Arial Black"/>
              </a:rPr>
              <a:t> a</a:t>
            </a:r>
            <a:r>
              <a:rPr dirty="0" sz="3600" spc="-235">
                <a:latin typeface="Arial Black"/>
                <a:cs typeface="Arial Black"/>
              </a:rPr>
              <a:t> </a:t>
            </a:r>
            <a:r>
              <a:rPr dirty="0" sz="3600" spc="-155">
                <a:latin typeface="Arial Black"/>
                <a:cs typeface="Arial Black"/>
              </a:rPr>
              <a:t>pivotal</a:t>
            </a:r>
            <a:r>
              <a:rPr dirty="0" sz="3600" spc="-235">
                <a:latin typeface="Arial Black"/>
                <a:cs typeface="Arial Black"/>
              </a:rPr>
              <a:t> </a:t>
            </a:r>
            <a:r>
              <a:rPr dirty="0" sz="3600" spc="-20">
                <a:latin typeface="Arial Black"/>
                <a:cs typeface="Arial Black"/>
              </a:rPr>
              <a:t>role, </a:t>
            </a:r>
            <a:r>
              <a:rPr dirty="0" sz="3600" spc="-114">
                <a:latin typeface="Arial Black"/>
                <a:cs typeface="Arial Black"/>
              </a:rPr>
              <a:t>fueling</a:t>
            </a:r>
            <a:r>
              <a:rPr dirty="0" sz="3600" spc="-245">
                <a:latin typeface="Arial Black"/>
                <a:cs typeface="Arial Black"/>
              </a:rPr>
              <a:t> </a:t>
            </a:r>
            <a:r>
              <a:rPr dirty="0" sz="3600" spc="-140">
                <a:latin typeface="Arial Black"/>
                <a:cs typeface="Arial Black"/>
              </a:rPr>
              <a:t>the</a:t>
            </a:r>
            <a:r>
              <a:rPr dirty="0" sz="3600" spc="-240">
                <a:latin typeface="Arial Black"/>
                <a:cs typeface="Arial Black"/>
              </a:rPr>
              <a:t> </a:t>
            </a:r>
            <a:r>
              <a:rPr dirty="0" sz="3600" spc="-130">
                <a:latin typeface="Arial Black"/>
                <a:cs typeface="Arial Black"/>
              </a:rPr>
              <a:t>growth</a:t>
            </a:r>
            <a:r>
              <a:rPr dirty="0" sz="3600" spc="-245">
                <a:latin typeface="Arial Black"/>
                <a:cs typeface="Arial Black"/>
              </a:rPr>
              <a:t> </a:t>
            </a:r>
            <a:r>
              <a:rPr dirty="0" sz="3600" spc="-114">
                <a:latin typeface="Arial Black"/>
                <a:cs typeface="Arial Black"/>
              </a:rPr>
              <a:t>of</a:t>
            </a:r>
            <a:r>
              <a:rPr dirty="0" sz="3600" spc="-240">
                <a:latin typeface="Arial Black"/>
                <a:cs typeface="Arial Black"/>
              </a:rPr>
              <a:t> </a:t>
            </a:r>
            <a:r>
              <a:rPr dirty="0" sz="3600" spc="-225">
                <a:latin typeface="Arial Black"/>
                <a:cs typeface="Arial Black"/>
              </a:rPr>
              <a:t>these</a:t>
            </a:r>
            <a:r>
              <a:rPr dirty="0" sz="3600" spc="-240">
                <a:latin typeface="Arial Black"/>
                <a:cs typeface="Arial Black"/>
              </a:rPr>
              <a:t> </a:t>
            </a:r>
            <a:r>
              <a:rPr dirty="0" sz="3600" spc="-185">
                <a:latin typeface="Arial Black"/>
                <a:cs typeface="Arial Black"/>
              </a:rPr>
              <a:t>unicorns</a:t>
            </a:r>
            <a:r>
              <a:rPr dirty="0" sz="3600" spc="-245">
                <a:latin typeface="Arial Black"/>
                <a:cs typeface="Arial Black"/>
              </a:rPr>
              <a:t> </a:t>
            </a:r>
            <a:r>
              <a:rPr dirty="0" sz="3600" spc="-155">
                <a:latin typeface="Arial Black"/>
                <a:cs typeface="Arial Black"/>
              </a:rPr>
              <a:t>and</a:t>
            </a:r>
            <a:r>
              <a:rPr dirty="0" sz="3600" spc="-240">
                <a:latin typeface="Arial Black"/>
                <a:cs typeface="Arial Black"/>
              </a:rPr>
              <a:t> </a:t>
            </a:r>
            <a:r>
              <a:rPr dirty="0" sz="3600" spc="-135">
                <a:latin typeface="Arial Black"/>
                <a:cs typeface="Arial Black"/>
              </a:rPr>
              <a:t>contributing</a:t>
            </a:r>
            <a:r>
              <a:rPr dirty="0" sz="3600" spc="-245">
                <a:latin typeface="Arial Black"/>
                <a:cs typeface="Arial Black"/>
              </a:rPr>
              <a:t> </a:t>
            </a:r>
            <a:r>
              <a:rPr dirty="0" sz="3600" spc="-130">
                <a:latin typeface="Arial Black"/>
                <a:cs typeface="Arial Black"/>
              </a:rPr>
              <a:t>to</a:t>
            </a:r>
            <a:r>
              <a:rPr dirty="0" sz="3600" spc="-240">
                <a:latin typeface="Arial Black"/>
                <a:cs typeface="Arial Black"/>
              </a:rPr>
              <a:t> </a:t>
            </a:r>
            <a:r>
              <a:rPr dirty="0" sz="3600" spc="-140">
                <a:latin typeface="Arial Black"/>
                <a:cs typeface="Arial Black"/>
              </a:rPr>
              <a:t>the</a:t>
            </a:r>
            <a:r>
              <a:rPr dirty="0" sz="3600" spc="-240">
                <a:latin typeface="Arial Black"/>
                <a:cs typeface="Arial Black"/>
              </a:rPr>
              <a:t> </a:t>
            </a:r>
            <a:r>
              <a:rPr dirty="0" sz="3600" spc="-85">
                <a:latin typeface="Arial Black"/>
                <a:cs typeface="Arial Black"/>
              </a:rPr>
              <a:t>country's </a:t>
            </a:r>
            <a:r>
              <a:rPr dirty="0" sz="3600" spc="-90">
                <a:latin typeface="Arial Black"/>
                <a:cs typeface="Arial Black"/>
              </a:rPr>
              <a:t>thriving</a:t>
            </a:r>
            <a:r>
              <a:rPr dirty="0" sz="3600" spc="-235">
                <a:latin typeface="Arial Black"/>
                <a:cs typeface="Arial Black"/>
              </a:rPr>
              <a:t> </a:t>
            </a:r>
            <a:r>
              <a:rPr dirty="0" sz="3600" spc="-140">
                <a:latin typeface="Arial Black"/>
                <a:cs typeface="Arial Black"/>
              </a:rPr>
              <a:t>startup</a:t>
            </a:r>
            <a:r>
              <a:rPr dirty="0" sz="3600" spc="-235">
                <a:latin typeface="Arial Black"/>
                <a:cs typeface="Arial Black"/>
              </a:rPr>
              <a:t> </a:t>
            </a:r>
            <a:r>
              <a:rPr dirty="0" sz="3600" spc="-285">
                <a:latin typeface="Arial Black"/>
                <a:cs typeface="Arial Black"/>
              </a:rPr>
              <a:t>ecosystem.</a:t>
            </a:r>
            <a:endParaRPr sz="3600">
              <a:latin typeface="Arial Black"/>
              <a:cs typeface="Arial Black"/>
            </a:endParaRPr>
          </a:p>
          <a:p>
            <a:pPr algn="ctr" marL="12065" marR="5080" indent="-635">
              <a:lnSpc>
                <a:spcPts val="3900"/>
              </a:lnSpc>
              <a:spcBef>
                <a:spcPts val="3900"/>
              </a:spcBef>
            </a:pPr>
            <a:r>
              <a:rPr dirty="0" sz="3600" spc="-225">
                <a:latin typeface="Arial Black"/>
                <a:cs typeface="Arial Black"/>
              </a:rPr>
              <a:t>Zapier's</a:t>
            </a:r>
            <a:r>
              <a:rPr dirty="0" sz="3600" spc="-254">
                <a:latin typeface="Arial Black"/>
                <a:cs typeface="Arial Black"/>
              </a:rPr>
              <a:t> </a:t>
            </a:r>
            <a:r>
              <a:rPr dirty="0" sz="3600" spc="-215">
                <a:latin typeface="Arial Black"/>
                <a:cs typeface="Arial Black"/>
              </a:rPr>
              <a:t>ROI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145">
                <a:latin typeface="Arial Black"/>
                <a:cs typeface="Arial Black"/>
              </a:rPr>
              <a:t>Triumph:</a:t>
            </a:r>
            <a:r>
              <a:rPr dirty="0" sz="3600" spc="-254">
                <a:latin typeface="Arial Black"/>
                <a:cs typeface="Arial Black"/>
              </a:rPr>
              <a:t> </a:t>
            </a:r>
            <a:r>
              <a:rPr dirty="0" sz="3600" spc="-220">
                <a:latin typeface="Arial Black"/>
                <a:cs typeface="Arial Black"/>
              </a:rPr>
              <a:t>Zapier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215">
                <a:latin typeface="Arial Black"/>
                <a:cs typeface="Arial Black"/>
              </a:rPr>
              <a:t>emerges</a:t>
            </a:r>
            <a:r>
              <a:rPr dirty="0" sz="3600" spc="-254">
                <a:latin typeface="Arial Black"/>
                <a:cs typeface="Arial Black"/>
              </a:rPr>
              <a:t> </a:t>
            </a:r>
            <a:r>
              <a:rPr dirty="0" sz="3600" spc="-335">
                <a:latin typeface="Arial Black"/>
                <a:cs typeface="Arial Black"/>
              </a:rPr>
              <a:t>as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240">
                <a:latin typeface="Arial Black"/>
                <a:cs typeface="Arial Black"/>
              </a:rPr>
              <a:t>a</a:t>
            </a:r>
            <a:r>
              <a:rPr dirty="0" sz="3600" spc="-254">
                <a:latin typeface="Arial Black"/>
                <a:cs typeface="Arial Black"/>
              </a:rPr>
              <a:t> </a:t>
            </a:r>
            <a:r>
              <a:rPr dirty="0" sz="3600" spc="-155">
                <a:latin typeface="Arial Black"/>
                <a:cs typeface="Arial Black"/>
              </a:rPr>
              <a:t>standout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140">
                <a:latin typeface="Arial Black"/>
                <a:cs typeface="Arial Black"/>
              </a:rPr>
              <a:t>with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140">
                <a:latin typeface="Arial Black"/>
                <a:cs typeface="Arial Black"/>
              </a:rPr>
              <a:t>the</a:t>
            </a:r>
            <a:r>
              <a:rPr dirty="0" sz="3600" spc="-254">
                <a:latin typeface="Arial Black"/>
                <a:cs typeface="Arial Black"/>
              </a:rPr>
              <a:t> </a:t>
            </a:r>
            <a:r>
              <a:rPr dirty="0" sz="3600" spc="-20">
                <a:latin typeface="Arial Black"/>
                <a:cs typeface="Arial Black"/>
              </a:rPr>
              <a:t>most </a:t>
            </a:r>
            <a:r>
              <a:rPr dirty="0" sz="3600" spc="-210">
                <a:latin typeface="Arial Black"/>
                <a:cs typeface="Arial Black"/>
              </a:rPr>
              <a:t>impressive</a:t>
            </a:r>
            <a:r>
              <a:rPr dirty="0" sz="3600" spc="-235">
                <a:latin typeface="Arial Black"/>
                <a:cs typeface="Arial Black"/>
              </a:rPr>
              <a:t> </a:t>
            </a:r>
            <a:r>
              <a:rPr dirty="0" sz="3600" spc="-150">
                <a:latin typeface="Arial Black"/>
                <a:cs typeface="Arial Black"/>
              </a:rPr>
              <a:t>Return</a:t>
            </a:r>
            <a:r>
              <a:rPr dirty="0" sz="3600" spc="-235">
                <a:latin typeface="Arial Black"/>
                <a:cs typeface="Arial Black"/>
              </a:rPr>
              <a:t> </a:t>
            </a:r>
            <a:r>
              <a:rPr dirty="0" sz="3600" spc="-130">
                <a:latin typeface="Arial Black"/>
                <a:cs typeface="Arial Black"/>
              </a:rPr>
              <a:t>on</a:t>
            </a:r>
            <a:r>
              <a:rPr dirty="0" sz="3600" spc="-235">
                <a:latin typeface="Arial Black"/>
                <a:cs typeface="Arial Black"/>
              </a:rPr>
              <a:t> </a:t>
            </a:r>
            <a:r>
              <a:rPr dirty="0" sz="3600" spc="-155">
                <a:latin typeface="Arial Black"/>
                <a:cs typeface="Arial Black"/>
              </a:rPr>
              <a:t>Investment</a:t>
            </a:r>
            <a:r>
              <a:rPr dirty="0" sz="3600" spc="-235">
                <a:latin typeface="Arial Black"/>
                <a:cs typeface="Arial Black"/>
              </a:rPr>
              <a:t> </a:t>
            </a:r>
            <a:r>
              <a:rPr dirty="0" sz="3600" spc="-200">
                <a:latin typeface="Arial Black"/>
                <a:cs typeface="Arial Black"/>
              </a:rPr>
              <a:t>(ROI),</a:t>
            </a:r>
            <a:r>
              <a:rPr dirty="0" sz="3600" spc="-235">
                <a:latin typeface="Arial Black"/>
                <a:cs typeface="Arial Black"/>
              </a:rPr>
              <a:t> </a:t>
            </a:r>
            <a:r>
              <a:rPr dirty="0" sz="3600" spc="-170">
                <a:latin typeface="Arial Black"/>
                <a:cs typeface="Arial Black"/>
              </a:rPr>
              <a:t>underscoring</a:t>
            </a:r>
            <a:r>
              <a:rPr dirty="0" sz="3600" spc="-229">
                <a:latin typeface="Arial Black"/>
                <a:cs typeface="Arial Black"/>
              </a:rPr>
              <a:t> </a:t>
            </a:r>
            <a:r>
              <a:rPr dirty="0" sz="3600" spc="-140">
                <a:latin typeface="Arial Black"/>
                <a:cs typeface="Arial Black"/>
              </a:rPr>
              <a:t>the</a:t>
            </a:r>
            <a:r>
              <a:rPr dirty="0" sz="3600" spc="-235">
                <a:latin typeface="Arial Black"/>
                <a:cs typeface="Arial Black"/>
              </a:rPr>
              <a:t> </a:t>
            </a:r>
            <a:r>
              <a:rPr dirty="0" sz="3600" spc="-145">
                <a:latin typeface="Arial Black"/>
                <a:cs typeface="Arial Black"/>
              </a:rPr>
              <a:t>potential</a:t>
            </a:r>
            <a:r>
              <a:rPr dirty="0" sz="3600" spc="-235">
                <a:latin typeface="Arial Black"/>
                <a:cs typeface="Arial Black"/>
              </a:rPr>
              <a:t> </a:t>
            </a:r>
            <a:r>
              <a:rPr dirty="0" sz="3600" spc="-25">
                <a:latin typeface="Arial Black"/>
                <a:cs typeface="Arial Black"/>
              </a:rPr>
              <a:t>for </a:t>
            </a:r>
            <a:r>
              <a:rPr dirty="0" sz="3600" spc="-180">
                <a:latin typeface="Arial Black"/>
                <a:cs typeface="Arial Black"/>
              </a:rPr>
              <a:t>substantial</a:t>
            </a:r>
            <a:r>
              <a:rPr dirty="0" sz="3600" spc="-245">
                <a:latin typeface="Arial Black"/>
                <a:cs typeface="Arial Black"/>
              </a:rPr>
              <a:t> </a:t>
            </a:r>
            <a:r>
              <a:rPr dirty="0" sz="3600" spc="-120">
                <a:latin typeface="Arial Black"/>
                <a:cs typeface="Arial Black"/>
              </a:rPr>
              <a:t>returns</a:t>
            </a:r>
            <a:r>
              <a:rPr dirty="0" sz="3600" spc="-245">
                <a:latin typeface="Arial Black"/>
                <a:cs typeface="Arial Black"/>
              </a:rPr>
              <a:t> </a:t>
            </a:r>
            <a:r>
              <a:rPr dirty="0" sz="3600" spc="-90">
                <a:latin typeface="Arial Black"/>
                <a:cs typeface="Arial Black"/>
              </a:rPr>
              <a:t>in</a:t>
            </a:r>
            <a:r>
              <a:rPr dirty="0" sz="3600" spc="-240">
                <a:latin typeface="Arial Black"/>
                <a:cs typeface="Arial Black"/>
              </a:rPr>
              <a:t> </a:t>
            </a:r>
            <a:r>
              <a:rPr dirty="0" sz="3600" spc="-140">
                <a:latin typeface="Arial Black"/>
                <a:cs typeface="Arial Black"/>
              </a:rPr>
              <a:t>the</a:t>
            </a:r>
            <a:r>
              <a:rPr dirty="0" sz="3600" spc="-245">
                <a:latin typeface="Arial Black"/>
                <a:cs typeface="Arial Black"/>
              </a:rPr>
              <a:t> tech</a:t>
            </a:r>
            <a:r>
              <a:rPr dirty="0" sz="3600" spc="-240">
                <a:latin typeface="Arial Black"/>
                <a:cs typeface="Arial Black"/>
              </a:rPr>
              <a:t> </a:t>
            </a:r>
            <a:r>
              <a:rPr dirty="0" sz="3600" spc="-70">
                <a:latin typeface="Arial Black"/>
                <a:cs typeface="Arial Black"/>
              </a:rPr>
              <a:t>sector.</a:t>
            </a:r>
            <a:endParaRPr sz="3600">
              <a:latin typeface="Arial Black"/>
              <a:cs typeface="Arial Black"/>
            </a:endParaRPr>
          </a:p>
          <a:p>
            <a:pPr algn="ctr" marL="610870" marR="603250">
              <a:lnSpc>
                <a:spcPts val="3900"/>
              </a:lnSpc>
              <a:spcBef>
                <a:spcPts val="3900"/>
              </a:spcBef>
            </a:pPr>
            <a:r>
              <a:rPr dirty="0" sz="3600" spc="-250">
                <a:latin typeface="Arial Black"/>
                <a:cs typeface="Arial Black"/>
              </a:rPr>
              <a:t>Record-</a:t>
            </a:r>
            <a:r>
              <a:rPr dirty="0" sz="3600" spc="-180">
                <a:latin typeface="Arial Black"/>
                <a:cs typeface="Arial Black"/>
              </a:rPr>
              <a:t>Breaking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330">
                <a:latin typeface="Arial Black"/>
                <a:cs typeface="Arial Black"/>
              </a:rPr>
              <a:t>2021:</a:t>
            </a:r>
            <a:r>
              <a:rPr dirty="0" sz="3600" spc="-245">
                <a:latin typeface="Arial Black"/>
                <a:cs typeface="Arial Black"/>
              </a:rPr>
              <a:t> </a:t>
            </a:r>
            <a:r>
              <a:rPr dirty="0" sz="3600" spc="-290">
                <a:latin typeface="Arial Black"/>
                <a:cs typeface="Arial Black"/>
              </a:rPr>
              <a:t>The</a:t>
            </a:r>
            <a:r>
              <a:rPr dirty="0" sz="3600" spc="-245">
                <a:latin typeface="Arial Black"/>
                <a:cs typeface="Arial Black"/>
              </a:rPr>
              <a:t> </a:t>
            </a:r>
            <a:r>
              <a:rPr dirty="0" sz="3600" spc="-180">
                <a:latin typeface="Arial Black"/>
                <a:cs typeface="Arial Black"/>
              </a:rPr>
              <a:t>year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365">
                <a:latin typeface="Arial Black"/>
                <a:cs typeface="Arial Black"/>
              </a:rPr>
              <a:t>2021</a:t>
            </a:r>
            <a:r>
              <a:rPr dirty="0" sz="3600" spc="-245">
                <a:latin typeface="Arial Black"/>
                <a:cs typeface="Arial Black"/>
              </a:rPr>
              <a:t> </a:t>
            </a:r>
            <a:r>
              <a:rPr dirty="0" sz="3600" spc="-240">
                <a:latin typeface="Arial Black"/>
                <a:cs typeface="Arial Black"/>
              </a:rPr>
              <a:t>witnessed</a:t>
            </a:r>
            <a:r>
              <a:rPr dirty="0" sz="3600" spc="-245">
                <a:latin typeface="Arial Black"/>
                <a:cs typeface="Arial Black"/>
              </a:rPr>
              <a:t> </a:t>
            </a:r>
            <a:r>
              <a:rPr dirty="0" sz="3600" spc="-155">
                <a:latin typeface="Arial Black"/>
                <a:cs typeface="Arial Black"/>
              </a:rPr>
              <a:t>an</a:t>
            </a:r>
            <a:r>
              <a:rPr dirty="0" sz="3600" spc="-245">
                <a:latin typeface="Arial Black"/>
                <a:cs typeface="Arial Black"/>
              </a:rPr>
              <a:t> </a:t>
            </a:r>
            <a:r>
              <a:rPr dirty="0" sz="3600" spc="-25">
                <a:latin typeface="Arial Black"/>
                <a:cs typeface="Arial Black"/>
              </a:rPr>
              <a:t>extraordinary </a:t>
            </a:r>
            <a:r>
              <a:rPr dirty="0" sz="3600" spc="-180">
                <a:latin typeface="Arial Black"/>
                <a:cs typeface="Arial Black"/>
              </a:rPr>
              <a:t>surge,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140">
                <a:latin typeface="Arial Black"/>
                <a:cs typeface="Arial Black"/>
              </a:rPr>
              <a:t>with</a:t>
            </a:r>
            <a:r>
              <a:rPr dirty="0" sz="3600" spc="-245">
                <a:latin typeface="Arial Black"/>
                <a:cs typeface="Arial Black"/>
              </a:rPr>
              <a:t> </a:t>
            </a:r>
            <a:r>
              <a:rPr dirty="0" sz="3600" spc="-240">
                <a:latin typeface="Arial Black"/>
                <a:cs typeface="Arial Black"/>
              </a:rPr>
              <a:t>a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165">
                <a:latin typeface="Arial Black"/>
                <a:cs typeface="Arial Black"/>
              </a:rPr>
              <a:t>staggering</a:t>
            </a:r>
            <a:r>
              <a:rPr dirty="0" sz="3600" spc="-245">
                <a:latin typeface="Arial Black"/>
                <a:cs typeface="Arial Black"/>
              </a:rPr>
              <a:t> </a:t>
            </a:r>
            <a:r>
              <a:rPr dirty="0" sz="3600" spc="-365">
                <a:latin typeface="Arial Black"/>
                <a:cs typeface="Arial Black"/>
              </a:rPr>
              <a:t>520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240">
                <a:latin typeface="Arial Black"/>
                <a:cs typeface="Arial Black"/>
              </a:rPr>
              <a:t>companies</a:t>
            </a:r>
            <a:r>
              <a:rPr dirty="0" sz="3600" spc="-245">
                <a:latin typeface="Arial Black"/>
                <a:cs typeface="Arial Black"/>
              </a:rPr>
              <a:t> </a:t>
            </a:r>
            <a:r>
              <a:rPr dirty="0" sz="3600" spc="-125">
                <a:latin typeface="Arial Black"/>
                <a:cs typeface="Arial Black"/>
              </a:rPr>
              <a:t>attaining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185">
                <a:latin typeface="Arial Black"/>
                <a:cs typeface="Arial Black"/>
              </a:rPr>
              <a:t>Unicorn</a:t>
            </a:r>
            <a:r>
              <a:rPr dirty="0" sz="3600" spc="-245">
                <a:latin typeface="Arial Black"/>
                <a:cs typeface="Arial Black"/>
              </a:rPr>
              <a:t> </a:t>
            </a:r>
            <a:r>
              <a:rPr dirty="0" sz="3600" spc="-100">
                <a:latin typeface="Arial Black"/>
                <a:cs typeface="Arial Black"/>
              </a:rPr>
              <a:t>status, highlighting</a:t>
            </a:r>
            <a:r>
              <a:rPr dirty="0" sz="3600" spc="-250">
                <a:latin typeface="Arial Black"/>
                <a:cs typeface="Arial Black"/>
              </a:rPr>
              <a:t> </a:t>
            </a:r>
            <a:r>
              <a:rPr dirty="0" sz="3600" spc="-140">
                <a:latin typeface="Arial Black"/>
                <a:cs typeface="Arial Black"/>
              </a:rPr>
              <a:t>the</a:t>
            </a:r>
            <a:r>
              <a:rPr dirty="0" sz="3600" spc="-240">
                <a:latin typeface="Arial Black"/>
                <a:cs typeface="Arial Black"/>
              </a:rPr>
              <a:t> </a:t>
            </a:r>
            <a:r>
              <a:rPr dirty="0" sz="3600" spc="-229">
                <a:latin typeface="Arial Black"/>
                <a:cs typeface="Arial Black"/>
              </a:rPr>
              <a:t>resilience</a:t>
            </a:r>
            <a:r>
              <a:rPr dirty="0" sz="3600" spc="-240">
                <a:latin typeface="Arial Black"/>
                <a:cs typeface="Arial Black"/>
              </a:rPr>
              <a:t> </a:t>
            </a:r>
            <a:r>
              <a:rPr dirty="0" sz="3600" spc="-155">
                <a:latin typeface="Arial Black"/>
                <a:cs typeface="Arial Black"/>
              </a:rPr>
              <a:t>and</a:t>
            </a:r>
            <a:r>
              <a:rPr dirty="0" sz="3600" spc="-240">
                <a:latin typeface="Arial Black"/>
                <a:cs typeface="Arial Black"/>
              </a:rPr>
              <a:t> </a:t>
            </a:r>
            <a:r>
              <a:rPr dirty="0" sz="3600" spc="-170">
                <a:latin typeface="Arial Black"/>
                <a:cs typeface="Arial Black"/>
              </a:rPr>
              <a:t>dynamism</a:t>
            </a:r>
            <a:r>
              <a:rPr dirty="0" sz="3600" spc="-240">
                <a:latin typeface="Arial Black"/>
                <a:cs typeface="Arial Black"/>
              </a:rPr>
              <a:t> </a:t>
            </a:r>
            <a:r>
              <a:rPr dirty="0" sz="3600" spc="-114">
                <a:latin typeface="Arial Black"/>
                <a:cs typeface="Arial Black"/>
              </a:rPr>
              <a:t>of</a:t>
            </a:r>
            <a:r>
              <a:rPr dirty="0" sz="3600" spc="-240">
                <a:latin typeface="Arial Black"/>
                <a:cs typeface="Arial Black"/>
              </a:rPr>
              <a:t> </a:t>
            </a:r>
            <a:r>
              <a:rPr dirty="0" sz="3600" spc="-140">
                <a:latin typeface="Arial Black"/>
                <a:cs typeface="Arial Black"/>
              </a:rPr>
              <a:t>the</a:t>
            </a:r>
            <a:r>
              <a:rPr dirty="0" sz="3600" spc="-240">
                <a:latin typeface="Arial Black"/>
                <a:cs typeface="Arial Black"/>
              </a:rPr>
              <a:t> </a:t>
            </a:r>
            <a:r>
              <a:rPr dirty="0" sz="3600" spc="-325">
                <a:latin typeface="Arial Black"/>
                <a:cs typeface="Arial Black"/>
              </a:rPr>
              <a:t>U.S.</a:t>
            </a:r>
            <a:r>
              <a:rPr dirty="0" sz="3600" spc="-240">
                <a:latin typeface="Arial Black"/>
                <a:cs typeface="Arial Black"/>
              </a:rPr>
              <a:t> </a:t>
            </a:r>
            <a:r>
              <a:rPr dirty="0" sz="3600" spc="-65">
                <a:latin typeface="Arial Black"/>
                <a:cs typeface="Arial Black"/>
              </a:rPr>
              <a:t>business </a:t>
            </a:r>
            <a:r>
              <a:rPr dirty="0" sz="3600" spc="-145">
                <a:latin typeface="Arial Black"/>
                <a:cs typeface="Arial Black"/>
              </a:rPr>
              <a:t>landscape.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Salah Mahmoud</dc:creator>
  <cp:keywords>DAF1rXPUQec,BAE1nB37i8s</cp:keywords>
  <dc:title>Cunicron</dc:title>
  <dcterms:created xsi:type="dcterms:W3CDTF">2023-11-30T23:04:15Z</dcterms:created>
  <dcterms:modified xsi:type="dcterms:W3CDTF">2023-11-30T23:04:15Z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2023-11-30T00:00:00Z</vt:filetime>
  </property>
  <property fmtid="{D5CDD505-2E9C-101B-9397-08002B2CF9AE}" pid="3" name="Creator">
    <vt:lpwstr>Canva</vt:lpwstr>
  </property>
  <property fmtid="{D5CDD505-2E9C-101B-9397-08002B2CF9AE}" pid="4" name="LastSaved">
    <vt:filetime>2023-11-30T00:00:00Z</vt:filetime>
  </property>
  <property fmtid="{D5CDD505-2E9C-101B-9397-08002B2CF9AE}" pid="5" name="Producer">
    <vt:lpwstr>Canva</vt:lpwstr>
  </property>
</Properties>
</file>