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5" r:id="rId9"/>
    <p:sldId id="264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E1762-86C6-4566-9521-5BEAA704BD64}" type="datetimeFigureOut">
              <a:rPr lang="de-DE" smtClean="0"/>
              <a:t>09.12.2021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C9040-4EC1-461D-B07B-5BBB98F88A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35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DB15B0-D591-4D84-8718-76D82B6823F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77D01-F3E2-4FC0-AB28-35C86D0E8DEC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2C1FC-FC71-4814-A3A7-241705338B3F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69088-DD70-497E-98E5-80C629FA54A6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FD39-2C28-4DBA-B508-CA8C4E3CBF12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CD69A-C798-4179-8E63-FA54DBC70E15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F81D-8148-4C1C-9B80-E6AB70A9A07E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D1D8-F274-4A03-9A89-57E0C1CF2314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C217-A35B-46BC-9CBD-D314B71C6485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DDF9-0DE3-41D7-AB8D-47E896533FFC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18A1A-2FEA-4AD5-9302-DD133D63413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3021-AE11-42F7-B871-36F69D0B7A6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4C158-E49A-458D-883D-B98A6B9A4464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02BA4-7112-471C-8EDE-E65CB0D225F3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DDB9-1F8C-4AC6-91C0-AEF9EC1B5D09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7C60-45F5-4C33-87C0-7CA1CA86DB54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6169-8375-4BFE-B52A-AFA3E3AC0657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C500-B1E8-4902-95C0-0131CD89AD7E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A107937-A097-47C0-8022-D5E9C4BB0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444" y="6443612"/>
            <a:ext cx="5606556" cy="41438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Sebastian Jaeger, 30614, Informatikseminar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B4036E-FFEA-451D-BCBA-DED164D30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A0043E-A26F-43F2-A9A7-75D53DBC268A}"/>
              </a:ext>
            </a:extLst>
          </p:cNvPr>
          <p:cNvSpPr txBox="1"/>
          <p:nvPr/>
        </p:nvSpPr>
        <p:spPr>
          <a:xfrm>
            <a:off x="3853543" y="2735939"/>
            <a:ext cx="448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Einrichtung eines CI Servers mithilfe von Jenkins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E4DE41-E884-47ED-8C22-A15C67379351}"/>
              </a:ext>
            </a:extLst>
          </p:cNvPr>
          <p:cNvSpPr txBox="1"/>
          <p:nvPr/>
        </p:nvSpPr>
        <p:spPr>
          <a:xfrm>
            <a:off x="3413760" y="1705637"/>
            <a:ext cx="5712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err="1"/>
              <a:t>Continuous</a:t>
            </a:r>
            <a:r>
              <a:rPr lang="de-DE" sz="4800" dirty="0"/>
              <a:t> Integration</a:t>
            </a:r>
          </a:p>
        </p:txBody>
      </p:sp>
    </p:spTree>
    <p:extLst>
      <p:ext uri="{BB962C8B-B14F-4D97-AF65-F5344CB8AC3E}">
        <p14:creationId xmlns:p14="http://schemas.microsoft.com/office/powerpoint/2010/main" val="353370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91E78BC-CE3A-42B6-913D-5F7AC232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A55359-EA37-4601-8B27-F5BBE77AB725}"/>
              </a:ext>
            </a:extLst>
          </p:cNvPr>
          <p:cNvSpPr txBox="1"/>
          <p:nvPr/>
        </p:nvSpPr>
        <p:spPr>
          <a:xfrm>
            <a:off x="1493519" y="477185"/>
            <a:ext cx="610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Probleme und Lösungen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1F5031A-4FBE-4793-97C4-6D90A11430EB}"/>
              </a:ext>
            </a:extLst>
          </p:cNvPr>
          <p:cNvSpPr txBox="1"/>
          <p:nvPr/>
        </p:nvSpPr>
        <p:spPr>
          <a:xfrm flipH="1">
            <a:off x="1637211" y="1348043"/>
            <a:ext cx="84298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Jenkins Server auf Linux: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User Python Umgebung ≠ Jenkins Python Umgebung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Jenkins erstellt einen „Nicht interaktiven Service Account“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es existiert keine </a:t>
            </a:r>
            <a:r>
              <a:rPr lang="de-DE" dirty="0" err="1"/>
              <a:t>bashrc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=&gt; Jenkins durchsucht andere PATH Variablen wie der angemeldete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Kennt somit nur /</a:t>
            </a:r>
            <a:r>
              <a:rPr lang="de-DE" dirty="0" err="1"/>
              <a:t>usr</a:t>
            </a:r>
            <a:r>
              <a:rPr lang="de-DE" dirty="0"/>
              <a:t>/bin/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auf Ubuntu18.04 Python 2.7.17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Problem kann nicht einfach umgangen werden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55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9F9EC77-41C2-4013-841E-7683818B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B2FB2B-8592-4F66-A567-B597F202CF58}"/>
              </a:ext>
            </a:extLst>
          </p:cNvPr>
          <p:cNvSpPr txBox="1"/>
          <p:nvPr/>
        </p:nvSpPr>
        <p:spPr>
          <a:xfrm>
            <a:off x="1493519" y="477185"/>
            <a:ext cx="610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Zukunftsausblick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6E5E80D-DE8B-425F-8D95-9FF10BA4E589}"/>
              </a:ext>
            </a:extLst>
          </p:cNvPr>
          <p:cNvSpPr txBox="1"/>
          <p:nvPr/>
        </p:nvSpPr>
        <p:spPr>
          <a:xfrm>
            <a:off x="1493519" y="1276375"/>
            <a:ext cx="77157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Server online stellen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Bspw. über ein Servlet Container wie </a:t>
            </a:r>
            <a:r>
              <a:rPr lang="de-DE" dirty="0" err="1"/>
              <a:t>Tomcat</a:t>
            </a:r>
            <a:r>
              <a:rPr lang="de-DE" dirty="0"/>
              <a:t> oder </a:t>
            </a:r>
            <a:r>
              <a:rPr lang="de-DE" dirty="0" err="1"/>
              <a:t>Glassfish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Provider darf nicht Dual Stack Lite verwenden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Feste IP Adresse vereinbaren oder DynDNS Dienst verwenden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Eigene Domain reservieren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All in </a:t>
            </a:r>
            <a:r>
              <a:rPr lang="de-DE" dirty="0" err="1"/>
              <a:t>one</a:t>
            </a:r>
            <a:r>
              <a:rPr lang="de-DE" dirty="0"/>
              <a:t> Lösung bei AWS/Azure/</a:t>
            </a:r>
            <a:r>
              <a:rPr lang="de-DE" dirty="0" err="1"/>
              <a:t>Strato</a:t>
            </a:r>
            <a:r>
              <a:rPr lang="de-DE" dirty="0"/>
              <a:t>/…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Notifications</a:t>
            </a:r>
            <a:r>
              <a:rPr lang="de-DE" dirty="0"/>
              <a:t> aufs Handy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jabber-jenkins</a:t>
            </a:r>
            <a:r>
              <a:rPr lang="de-DE" dirty="0"/>
              <a:t> </a:t>
            </a:r>
            <a:r>
              <a:rPr lang="de-DE" dirty="0" err="1"/>
              <a:t>plugin</a:t>
            </a:r>
            <a:r>
              <a:rPr lang="de-D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ermöglicht </a:t>
            </a:r>
            <a:r>
              <a:rPr lang="de-DE" dirty="0" err="1"/>
              <a:t>Benachtigtigungen</a:t>
            </a:r>
            <a:r>
              <a:rPr lang="de-DE" dirty="0"/>
              <a:t> über Messenger Dienste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Auch Befehle können getriggert werden (bspw.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Projekt in eine </a:t>
            </a:r>
            <a:r>
              <a:rPr lang="de-DE" dirty="0" err="1"/>
              <a:t>venv</a:t>
            </a:r>
            <a:r>
              <a:rPr lang="de-DE" dirty="0"/>
              <a:t> überführen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Python Projekte generell besser in einer </a:t>
            </a:r>
            <a:r>
              <a:rPr lang="de-DE" dirty="0" err="1"/>
              <a:t>venv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Versionsverwaltung der benötigten Module und Python Umgebung über requirements.txt Datei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Einfache Einrichtung auf neuen Systemen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Besseres Handling in Python mit </a:t>
            </a:r>
            <a:r>
              <a:rPr lang="de-DE" dirty="0" err="1"/>
              <a:t>ShiningPanda</a:t>
            </a:r>
            <a:r>
              <a:rPr lang="de-DE" dirty="0"/>
              <a:t> Plugin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263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1D9996A-D3CD-4101-B895-A5E37361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63730F6-DF11-46CE-BE7D-432D449C61D5}"/>
              </a:ext>
            </a:extLst>
          </p:cNvPr>
          <p:cNvSpPr txBox="1"/>
          <p:nvPr/>
        </p:nvSpPr>
        <p:spPr>
          <a:xfrm>
            <a:off x="1389398" y="2943497"/>
            <a:ext cx="9658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74249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188956C-4A57-4327-8EAA-C787069D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828097D-8C81-4D47-8017-ED60A54F23A6}"/>
              </a:ext>
            </a:extLst>
          </p:cNvPr>
          <p:cNvSpPr txBox="1"/>
          <p:nvPr/>
        </p:nvSpPr>
        <p:spPr>
          <a:xfrm>
            <a:off x="1410788" y="557350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Quellen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7EA9D0-688F-4507-BC40-D2F227C8CB8E}"/>
              </a:ext>
            </a:extLst>
          </p:cNvPr>
          <p:cNvSpPr txBox="1"/>
          <p:nvPr/>
        </p:nvSpPr>
        <p:spPr>
          <a:xfrm>
            <a:off x="857793" y="1408203"/>
            <a:ext cx="10742023" cy="4006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w Cen MT (Textkörper)"/>
                <a:ea typeface="Calibri" panose="020F0502020204030204" pitchFamily="34" charset="0"/>
                <a:cs typeface="Arial" panose="020B0604020202020204" pitchFamily="34" charset="0"/>
              </a:rPr>
              <a:t>Jenkins Homepage: https://www.jenkins.io/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w Cen MT (Textkörper)"/>
                <a:ea typeface="Calibri" panose="020F0502020204030204" pitchFamily="34" charset="0"/>
                <a:cs typeface="Arial" panose="020B0604020202020204" pitchFamily="34" charset="0"/>
              </a:rPr>
              <a:t>Erklärung </a:t>
            </a:r>
            <a:r>
              <a:rPr lang="de-DE" sz="1200" dirty="0" err="1">
                <a:effectLst/>
                <a:latin typeface="Tw Cen MT (Textkörper)"/>
                <a:ea typeface="Calibri" panose="020F0502020204030204" pitchFamily="34" charset="0"/>
                <a:cs typeface="Arial" panose="020B0604020202020204" pitchFamily="34" charset="0"/>
              </a:rPr>
              <a:t>Continuous</a:t>
            </a:r>
            <a:r>
              <a:rPr lang="de-DE" sz="1200" dirty="0">
                <a:effectLst/>
                <a:latin typeface="Tw Cen MT (Textkörper)"/>
                <a:ea typeface="Calibri" panose="020F0502020204030204" pitchFamily="34" charset="0"/>
                <a:cs typeface="Arial" panose="020B0604020202020204" pitchFamily="34" charset="0"/>
              </a:rPr>
              <a:t> Integration: https://de.wikipedia.org/wiki/Kontinuierliche_Integration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w Cen MT (Textkörper)"/>
                <a:ea typeface="Calibri" panose="020F0502020204030204" pitchFamily="34" charset="0"/>
                <a:cs typeface="Arial" panose="020B0604020202020204" pitchFamily="34" charset="0"/>
              </a:rPr>
              <a:t>Cron Jobs in Linux: https://linuxconfig.org/linux-crontab-reference-guide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w Cen MT (Textkörper)"/>
                <a:ea typeface="Calibri" panose="020F0502020204030204" pitchFamily="34" charset="0"/>
                <a:cs typeface="Arial" panose="020B0604020202020204" pitchFamily="34" charset="0"/>
              </a:rPr>
              <a:t>Pipeline Erklärung: https://cloudogu.com/de/blog/cd-mit-jenkins-pipelines-teil-1-grundlagen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w Cen MT (Textkörper)"/>
                <a:ea typeface="Calibri" panose="020F0502020204030204" pitchFamily="34" charset="0"/>
                <a:cs typeface="Arial" panose="020B0604020202020204" pitchFamily="34" charset="0"/>
              </a:rPr>
              <a:t>Pipeline Schaubild: https://www.guru99.com/jenkins-pipeline-tutorial.html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effectLst/>
                <a:latin typeface="Tw Cen MT (Textkörper)"/>
                <a:ea typeface="Calibri" panose="020F0502020204030204" pitchFamily="34" charset="0"/>
                <a:cs typeface="Arial" panose="020B0604020202020204" pitchFamily="34" charset="0"/>
              </a:rPr>
              <a:t>Groovy Homepage: https://groovy-lang.org/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Tw Cen MT (Textkörper)"/>
                <a:cs typeface="Arial" panose="020B0604020202020204" pitchFamily="34" charset="0"/>
              </a:rPr>
              <a:t>Vergleich </a:t>
            </a:r>
            <a:r>
              <a:rPr lang="de-DE" sz="1200" dirty="0" err="1">
                <a:latin typeface="Tw Cen MT (Textkörper)"/>
                <a:cs typeface="Arial" panose="020B0604020202020204" pitchFamily="34" charset="0"/>
              </a:rPr>
              <a:t>scripted</a:t>
            </a:r>
            <a:r>
              <a:rPr lang="de-DE" sz="1200" dirty="0">
                <a:latin typeface="Tw Cen MT (Textkörper)"/>
                <a:cs typeface="Arial" panose="020B0604020202020204" pitchFamily="34" charset="0"/>
              </a:rPr>
              <a:t> gegenüber </a:t>
            </a:r>
            <a:r>
              <a:rPr lang="de-DE" sz="1200" dirty="0" err="1">
                <a:latin typeface="Tw Cen MT (Textkörper)"/>
                <a:cs typeface="Arial" panose="020B0604020202020204" pitchFamily="34" charset="0"/>
              </a:rPr>
              <a:t>declarative</a:t>
            </a:r>
            <a:r>
              <a:rPr lang="de-DE" sz="1200" dirty="0">
                <a:latin typeface="Tw Cen MT (Textkörper)"/>
                <a:cs typeface="Arial" panose="020B0604020202020204" pitchFamily="34" charset="0"/>
              </a:rPr>
              <a:t> Pipeline: https://www.jenkins.io/doc/book/pipeline/syntax/#compare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Tw Cen MT (Textkörper)"/>
                <a:cs typeface="Arial" panose="020B0604020202020204" pitchFamily="34" charset="0"/>
              </a:rPr>
              <a:t>Problem zwischen Jenkins und Python auf </a:t>
            </a:r>
            <a:r>
              <a:rPr lang="de-DE" sz="1200" dirty="0" err="1">
                <a:latin typeface="Tw Cen MT (Textkörper)"/>
                <a:cs typeface="Arial" panose="020B0604020202020204" pitchFamily="34" charset="0"/>
              </a:rPr>
              <a:t>Linuxsystemen</a:t>
            </a:r>
            <a:r>
              <a:rPr lang="de-DE" sz="1200" dirty="0">
                <a:latin typeface="Tw Cen MT (Textkörper)"/>
                <a:cs typeface="Arial" panose="020B0604020202020204" pitchFamily="34" charset="0"/>
              </a:rPr>
              <a:t>: https://mdyzma.github.io/2017/10/14/python-app-and-jenkins/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latin typeface="Tw Cen MT (Textkörper)"/>
                <a:cs typeface="Arial" panose="020B0604020202020204" pitchFamily="34" charset="0"/>
              </a:rPr>
              <a:t>ShiningPanda</a:t>
            </a:r>
            <a:r>
              <a:rPr lang="de-DE" sz="1200" dirty="0">
                <a:latin typeface="Tw Cen MT (Textkörper)"/>
                <a:cs typeface="Arial" panose="020B0604020202020204" pitchFamily="34" charset="0"/>
              </a:rPr>
              <a:t> Jenkins Plugin: https://plugins.jenkins.io/shiningpanda/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latin typeface="Tw Cen MT (Textkörper)"/>
                <a:cs typeface="Arial" panose="020B0604020202020204" pitchFamily="34" charset="0"/>
              </a:rPr>
              <a:t>Strato</a:t>
            </a:r>
            <a:r>
              <a:rPr lang="de-DE" sz="1200" dirty="0">
                <a:latin typeface="Tw Cen MT (Textkörper)"/>
                <a:cs typeface="Arial" panose="020B0604020202020204" pitchFamily="34" charset="0"/>
              </a:rPr>
              <a:t> Webserver: https://www.strato.de/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Tw Cen MT (Textkörper)"/>
                <a:cs typeface="Arial" panose="020B0604020202020204" pitchFamily="34" charset="0"/>
              </a:rPr>
              <a:t>Microsoft Azure Webserver: https://azure.microsoft.com/de-de/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latin typeface="Tw Cen MT (Textkörper)"/>
                <a:cs typeface="Arial" panose="020B0604020202020204" pitchFamily="34" charset="0"/>
              </a:rPr>
              <a:t>Github</a:t>
            </a:r>
            <a:r>
              <a:rPr lang="de-DE" sz="1200" dirty="0">
                <a:latin typeface="Tw Cen MT (Textkörper)"/>
                <a:cs typeface="Arial" panose="020B0604020202020204" pitchFamily="34" charset="0"/>
              </a:rPr>
              <a:t> Seite von </a:t>
            </a:r>
            <a:r>
              <a:rPr lang="de-DE" sz="1200" dirty="0" err="1">
                <a:latin typeface="Tw Cen MT (Textkörper)"/>
                <a:cs typeface="Arial" panose="020B0604020202020204" pitchFamily="34" charset="0"/>
              </a:rPr>
              <a:t>jabber</a:t>
            </a:r>
            <a:r>
              <a:rPr lang="de-DE" sz="1200" dirty="0">
                <a:latin typeface="Tw Cen MT (Textkörper)"/>
                <a:cs typeface="Arial" panose="020B0604020202020204" pitchFamily="34" charset="0"/>
              </a:rPr>
              <a:t>-plugin: https://github.com/jenkinsci/jabber-plugin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latin typeface="Tw Cen MT (Textkörper)"/>
                <a:cs typeface="Arial" panose="020B0604020202020204" pitchFamily="34" charset="0"/>
              </a:rPr>
              <a:t>Virtual Environment unter Python: https://wiki.ubuntuusers.de/venv/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Tw Cen MT (Textkörper)"/>
                <a:cs typeface="Arial" panose="020B0604020202020204" pitchFamily="34" charset="0"/>
              </a:rPr>
              <a:t>Domain specific language: https://de.wikipedia.org/wiki/Dom%C3%A4nenspezifische_Sprache</a:t>
            </a:r>
            <a:endParaRPr lang="de-DE" sz="1200" dirty="0">
              <a:latin typeface="Tw Cen MT (Textkörper)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latin typeface="Tw Cen MT (Textkörper)"/>
                <a:cs typeface="Arial" panose="020B0604020202020204" pitchFamily="34" charset="0"/>
              </a:rPr>
              <a:t>Tomcat</a:t>
            </a:r>
            <a:r>
              <a:rPr lang="de-DE" sz="1200" dirty="0">
                <a:latin typeface="Tw Cen MT (Textkörper)"/>
                <a:cs typeface="Arial" panose="020B0604020202020204" pitchFamily="34" charset="0"/>
              </a:rPr>
              <a:t> Web Servlet Container: http://tomcat.apache.org/</a:t>
            </a:r>
          </a:p>
          <a:p>
            <a:pPr marL="171450" indent="-1714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1200" dirty="0" err="1">
                <a:latin typeface="Tw Cen MT (Textkörper)"/>
                <a:cs typeface="Arial" panose="020B0604020202020204" pitchFamily="34" charset="0"/>
              </a:rPr>
              <a:t>Glassfish</a:t>
            </a:r>
            <a:r>
              <a:rPr lang="de-DE" sz="1200" dirty="0">
                <a:latin typeface="Tw Cen MT (Textkörper)"/>
                <a:cs typeface="Arial" panose="020B0604020202020204" pitchFamily="34" charset="0"/>
              </a:rPr>
              <a:t> Web Servlet Container: https://www.oracle.com/middleware/technologies/glassfish-server.html</a:t>
            </a:r>
          </a:p>
          <a:p>
            <a:pPr algn="just">
              <a:lnSpc>
                <a:spcPct val="115000"/>
              </a:lnSpc>
            </a:pPr>
            <a:endParaRPr lang="de-DE" sz="1200" dirty="0">
              <a:effectLst/>
              <a:latin typeface="Tw Cen MT (Textkörper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de-DE" sz="1800" dirty="0">
              <a:effectLst/>
              <a:latin typeface="Garamond" panose="020204040303010108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4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697CB-2CF6-43EA-BDA0-72FEAA22C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122646"/>
            <a:ext cx="9905999" cy="4612708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3135313" algn="l"/>
              </a:tabLst>
            </a:pPr>
            <a:r>
              <a:rPr lang="de-DE" dirty="0"/>
              <a:t>Projekt Struktur</a:t>
            </a:r>
          </a:p>
          <a:p>
            <a:pPr>
              <a:tabLst>
                <a:tab pos="3135313" algn="l"/>
              </a:tabLst>
            </a:pPr>
            <a:r>
              <a:rPr lang="de-DE" dirty="0"/>
              <a:t>Grundsätze </a:t>
            </a:r>
            <a:r>
              <a:rPr lang="de-DE" dirty="0" err="1"/>
              <a:t>Continuous</a:t>
            </a:r>
            <a:r>
              <a:rPr lang="de-DE" dirty="0"/>
              <a:t> Integration</a:t>
            </a:r>
          </a:p>
          <a:p>
            <a:pPr lvl="1"/>
            <a:r>
              <a:rPr lang="de-DE" dirty="0"/>
              <a:t>Beispiel für CI in der Praxis</a:t>
            </a:r>
          </a:p>
          <a:p>
            <a:r>
              <a:rPr lang="de-DE" dirty="0"/>
              <a:t>Was ist Jenkins?</a:t>
            </a:r>
          </a:p>
          <a:p>
            <a:r>
              <a:rPr lang="de-DE" sz="2400" dirty="0"/>
              <a:t>Installation</a:t>
            </a:r>
            <a:endParaRPr lang="de-DE" dirty="0"/>
          </a:p>
          <a:p>
            <a:r>
              <a:rPr lang="de-DE" dirty="0" err="1"/>
              <a:t>Build</a:t>
            </a:r>
            <a:r>
              <a:rPr lang="de-DE" dirty="0"/>
              <a:t> Jobs</a:t>
            </a:r>
          </a:p>
          <a:p>
            <a:pPr lvl="1"/>
            <a:r>
              <a:rPr lang="de-DE" dirty="0"/>
              <a:t>Erstellen und Verketten Live </a:t>
            </a:r>
            <a:r>
              <a:rPr lang="de-DE" dirty="0" err="1"/>
              <a:t>demo</a:t>
            </a:r>
            <a:endParaRPr lang="de-DE" dirty="0"/>
          </a:p>
          <a:p>
            <a:r>
              <a:rPr lang="de-DE" dirty="0"/>
              <a:t>Pipelines</a:t>
            </a:r>
          </a:p>
          <a:p>
            <a:pPr lvl="1"/>
            <a:r>
              <a:rPr lang="de-DE" dirty="0" err="1"/>
              <a:t>Jenkinsfile</a:t>
            </a:r>
            <a:endParaRPr lang="de-DE" dirty="0"/>
          </a:p>
          <a:p>
            <a:pPr lvl="1"/>
            <a:r>
              <a:rPr lang="de-DE" dirty="0"/>
              <a:t>Live </a:t>
            </a:r>
            <a:r>
              <a:rPr lang="de-DE" dirty="0" err="1"/>
              <a:t>demo</a:t>
            </a:r>
            <a:endParaRPr lang="de-DE" dirty="0"/>
          </a:p>
          <a:p>
            <a:r>
              <a:rPr lang="de-DE" dirty="0"/>
              <a:t>Probleme und Lösungen</a:t>
            </a:r>
          </a:p>
          <a:p>
            <a:r>
              <a:rPr lang="de-DE" dirty="0"/>
              <a:t>Zukunftsausblick</a:t>
            </a:r>
          </a:p>
          <a:p>
            <a:r>
              <a:rPr lang="de-DE" dirty="0"/>
              <a:t>Fazit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24C420-9815-4691-A03A-1BCDAA57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831E49-141E-4471-B416-2211E0CC856E}"/>
              </a:ext>
            </a:extLst>
          </p:cNvPr>
          <p:cNvSpPr txBox="1"/>
          <p:nvPr/>
        </p:nvSpPr>
        <p:spPr>
          <a:xfrm>
            <a:off x="1523999" y="574765"/>
            <a:ext cx="503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35990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7891A50-EF9A-459C-B70B-A39F6C02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7951223-671E-41EE-BB21-1FF8AE18EA8C}"/>
              </a:ext>
            </a:extLst>
          </p:cNvPr>
          <p:cNvSpPr txBox="1"/>
          <p:nvPr/>
        </p:nvSpPr>
        <p:spPr>
          <a:xfrm>
            <a:off x="1523999" y="1358538"/>
            <a:ext cx="61820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Virtuelle Maschine mit Ubuntu 18.04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Nur aus dem Heimnetz erreichbar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GitHub Projekt mit Beispiel Source Code in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CalcFunc.py </a:t>
            </a:r>
            <a:r>
              <a:rPr lang="de-DE" dirty="0" err="1"/>
              <a:t>Script</a:t>
            </a:r>
            <a:r>
              <a:rPr lang="de-DE" dirty="0"/>
              <a:t> mit einigen Taschenrechner Funktionen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Test_calc.py </a:t>
            </a:r>
            <a:r>
              <a:rPr lang="de-DE" dirty="0" err="1"/>
              <a:t>Script</a:t>
            </a:r>
            <a:r>
              <a:rPr lang="de-DE" dirty="0"/>
              <a:t> mit Unittests auf die Funktionen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JenkinsFile</a:t>
            </a:r>
            <a:r>
              <a:rPr lang="de-DE" dirty="0"/>
              <a:t> für Pipeline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Test </a:t>
            </a:r>
            <a:r>
              <a:rPr lang="de-DE" dirty="0" err="1"/>
              <a:t>Results</a:t>
            </a:r>
            <a:r>
              <a:rPr lang="de-DE" dirty="0"/>
              <a:t> Ordner für Unittest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xml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Java 11 JDK Umgebung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Jenkins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Jenkins startet automatisch beim Hochfahren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Link zum Projekt</a:t>
            </a:r>
          </a:p>
          <a:p>
            <a:pPr marL="357188"/>
            <a:r>
              <a:rPr lang="de-DE" dirty="0"/>
              <a:t>https://github.com/Salah19984/JenkinsServerTest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BDD1F9B-6EC8-4068-BFC9-17D54F3DC013}"/>
              </a:ext>
            </a:extLst>
          </p:cNvPr>
          <p:cNvSpPr txBox="1"/>
          <p:nvPr/>
        </p:nvSpPr>
        <p:spPr>
          <a:xfrm>
            <a:off x="1523999" y="574765"/>
            <a:ext cx="503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Projektstruktur</a:t>
            </a:r>
          </a:p>
        </p:txBody>
      </p:sp>
    </p:spTree>
    <p:extLst>
      <p:ext uri="{BB962C8B-B14F-4D97-AF65-F5344CB8AC3E}">
        <p14:creationId xmlns:p14="http://schemas.microsoft.com/office/powerpoint/2010/main" val="319072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DFA1556-6A49-4306-9685-F9182A244F90}"/>
              </a:ext>
            </a:extLst>
          </p:cNvPr>
          <p:cNvSpPr txBox="1"/>
          <p:nvPr/>
        </p:nvSpPr>
        <p:spPr>
          <a:xfrm>
            <a:off x="1523999" y="574765"/>
            <a:ext cx="5033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Continuous</a:t>
            </a:r>
            <a:r>
              <a:rPr lang="de-DE" sz="2400" dirty="0"/>
              <a:t> Integration in der Praxis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7F823B-CCBD-416D-8788-41AC91AEAF84}"/>
              </a:ext>
            </a:extLst>
          </p:cNvPr>
          <p:cNvSpPr txBox="1"/>
          <p:nvPr/>
        </p:nvSpPr>
        <p:spPr>
          <a:xfrm>
            <a:off x="1271453" y="3589456"/>
            <a:ext cx="8386354" cy="21698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Gemeinsame Codebasis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Automatisierte </a:t>
            </a:r>
            <a:r>
              <a:rPr lang="de-DE" dirty="0" err="1"/>
              <a:t>Builds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Kontinuierliche Tests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lnSpc>
                <a:spcPct val="150000"/>
              </a:lnSpc>
            </a:pP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Häufige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Automatisiertes Reporting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Automatisierte Verteilung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23BBA3-800B-4A49-B679-DD2A41D8A8AF}"/>
              </a:ext>
            </a:extLst>
          </p:cNvPr>
          <p:cNvSpPr txBox="1"/>
          <p:nvPr/>
        </p:nvSpPr>
        <p:spPr>
          <a:xfrm>
            <a:off x="1271452" y="3017805"/>
            <a:ext cx="651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Grundsätze nach Martin Fowler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D16582-28B3-4364-9E57-85F5D4A2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2" y="5898618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E3159A1-801F-4F9A-B56E-DC074B7C1004}"/>
              </a:ext>
            </a:extLst>
          </p:cNvPr>
          <p:cNvSpPr txBox="1"/>
          <p:nvPr/>
        </p:nvSpPr>
        <p:spPr>
          <a:xfrm>
            <a:off x="905801" y="1508021"/>
            <a:ext cx="1038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effectLst/>
              </a:rPr>
              <a:t>„</a:t>
            </a:r>
            <a:r>
              <a:rPr lang="de-DE" sz="1400" i="1" dirty="0" err="1">
                <a:effectLst/>
              </a:rPr>
              <a:t>Continuous</a:t>
            </a:r>
            <a:r>
              <a:rPr lang="de-DE" sz="1400" i="1" dirty="0">
                <a:effectLst/>
              </a:rPr>
              <a:t> Integration</a:t>
            </a:r>
            <a:r>
              <a:rPr lang="de-DE" sz="1400" i="1" dirty="0"/>
              <a:t> ist ein Begriff aus der Software-Entwicklung, der den Prozess des fortlaufenden Zusammenfügens von Komponenten zu einer Anwendung beschreibt.“ [W1]</a:t>
            </a:r>
          </a:p>
        </p:txBody>
      </p:sp>
    </p:spTree>
    <p:extLst>
      <p:ext uri="{BB962C8B-B14F-4D97-AF65-F5344CB8AC3E}">
        <p14:creationId xmlns:p14="http://schemas.microsoft.com/office/powerpoint/2010/main" val="308983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5924CDA-2F37-41A6-BD75-056C127D0CC4}"/>
              </a:ext>
            </a:extLst>
          </p:cNvPr>
          <p:cNvSpPr txBox="1"/>
          <p:nvPr/>
        </p:nvSpPr>
        <p:spPr>
          <a:xfrm>
            <a:off x="1157423" y="195061"/>
            <a:ext cx="626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Continuous</a:t>
            </a:r>
            <a:r>
              <a:rPr lang="de-DE" sz="2400" dirty="0"/>
              <a:t> Integration in der Praxis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984A29-9C0F-4BFC-B3D7-B3FECD48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6931109-33CA-4E4F-B036-4D75E662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60" y="656726"/>
            <a:ext cx="8989505" cy="597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9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DC0DA4F-EF35-4F61-AF1C-693E30F8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04EA0E-09D3-4A52-8506-0DB2FF438FFD}"/>
              </a:ext>
            </a:extLst>
          </p:cNvPr>
          <p:cNvSpPr txBox="1"/>
          <p:nvPr/>
        </p:nvSpPr>
        <p:spPr>
          <a:xfrm>
            <a:off x="1410788" y="557350"/>
            <a:ext cx="2973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Was genau ist Jenkins?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78F6B85-B13F-4D02-981C-B206C950C6B0}"/>
              </a:ext>
            </a:extLst>
          </p:cNvPr>
          <p:cNvSpPr txBox="1"/>
          <p:nvPr/>
        </p:nvSpPr>
        <p:spPr>
          <a:xfrm>
            <a:off x="1698170" y="1706878"/>
            <a:ext cx="45458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CI/CD Automatisierungsserver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Web-basiert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Bietet eine REST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Java Applikation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Arbeitet mit 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Aktive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Einfache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0" name="Grafik 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B1DCCA47-7EB5-41AB-9E52-81832F152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253" y="788182"/>
            <a:ext cx="2572109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9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16C3BA7-991A-4620-B7B3-29980A5B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CD05639-80F8-4FA5-BAB0-0D48020F26BD}"/>
              </a:ext>
            </a:extLst>
          </p:cNvPr>
          <p:cNvSpPr txBox="1"/>
          <p:nvPr/>
        </p:nvSpPr>
        <p:spPr>
          <a:xfrm>
            <a:off x="2133600" y="862149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Installation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9A08B05-B695-44ED-9266-B180E59044C8}"/>
              </a:ext>
            </a:extLst>
          </p:cNvPr>
          <p:cNvSpPr txBox="1"/>
          <p:nvPr/>
        </p:nvSpPr>
        <p:spPr>
          <a:xfrm>
            <a:off x="2133600" y="1471749"/>
            <a:ext cx="57007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Möglich in allen Betriebssystemen mit Java Unterstützung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Java installieren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 Linux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Repo zur </a:t>
            </a:r>
            <a:r>
              <a:rPr lang="de-DE" dirty="0" err="1"/>
              <a:t>sources.list</a:t>
            </a:r>
            <a:r>
              <a:rPr lang="de-DE" dirty="0"/>
              <a:t> hinzufügen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mit dem </a:t>
            </a:r>
            <a:r>
              <a:rPr lang="de-DE" dirty="0" err="1"/>
              <a:t>Packagemanager</a:t>
            </a:r>
            <a:r>
              <a:rPr lang="de-DE" dirty="0"/>
              <a:t> installieren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Unter Windows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Jenkins.war</a:t>
            </a:r>
            <a:r>
              <a:rPr lang="de-DE" dirty="0"/>
              <a:t> Datei herunterladen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de-DE" dirty="0"/>
              <a:t>Im Wunschordner ablegen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Jenkins.war</a:t>
            </a:r>
            <a:r>
              <a:rPr lang="de-DE" dirty="0"/>
              <a:t> Datei mit Java -c ausführen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dirty="0"/>
              <a:t>Einrichtung über die Weboberfläche wie in der Anleitung</a:t>
            </a:r>
          </a:p>
        </p:txBody>
      </p:sp>
    </p:spTree>
    <p:extLst>
      <p:ext uri="{BB962C8B-B14F-4D97-AF65-F5344CB8AC3E}">
        <p14:creationId xmlns:p14="http://schemas.microsoft.com/office/powerpoint/2010/main" val="108167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F509CE9-ED47-4C36-87B5-273A75E9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AAF91EA-D132-4AB8-95BC-F7BC1F581926}"/>
              </a:ext>
            </a:extLst>
          </p:cNvPr>
          <p:cNvSpPr txBox="1"/>
          <p:nvPr/>
        </p:nvSpPr>
        <p:spPr>
          <a:xfrm>
            <a:off x="1493519" y="477185"/>
            <a:ext cx="610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Pipelines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F8D4BA-F624-491B-84B3-FCF92ECBE012}"/>
              </a:ext>
            </a:extLst>
          </p:cNvPr>
          <p:cNvSpPr txBox="1"/>
          <p:nvPr/>
        </p:nvSpPr>
        <p:spPr>
          <a:xfrm>
            <a:off x="1867988" y="1611544"/>
            <a:ext cx="55653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Stellt alle Auswahlmöglichkeiten in Groovy-Code 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Möglichkeit im Scripted Mode und im </a:t>
            </a:r>
            <a:r>
              <a:rPr lang="de-DE" dirty="0" err="1"/>
              <a:t>Declarative</a:t>
            </a:r>
            <a:r>
              <a:rPr lang="de-DE" dirty="0"/>
              <a:t>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Beide basieren auf der Groovy 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BE357E1-634D-4B02-B307-CBA06080341E}"/>
              </a:ext>
            </a:extLst>
          </p:cNvPr>
          <p:cNvSpPr txBox="1"/>
          <p:nvPr/>
        </p:nvSpPr>
        <p:spPr>
          <a:xfrm>
            <a:off x="1833278" y="3305183"/>
            <a:ext cx="6694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Scripted Mode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Declarative</a:t>
            </a:r>
            <a:r>
              <a:rPr lang="de-DE" dirty="0"/>
              <a:t>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Declarative</a:t>
            </a:r>
            <a:r>
              <a:rPr lang="de-DE" dirty="0"/>
              <a:t> Mode ist übersichtlicher und besser für Menschen lesbar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Scripted Mode hat größeren Funktionsumfang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Unterscheiden sich maßgeblich nur in Syntax </a:t>
            </a:r>
            <a:r>
              <a:rPr lang="de-DE"/>
              <a:t>und Funktionsumfang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Modi können vermischt werden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AE1A69A-0036-4D3A-A42E-FB4E4C379F8D}"/>
              </a:ext>
            </a:extLst>
          </p:cNvPr>
          <p:cNvSpPr txBox="1"/>
          <p:nvPr/>
        </p:nvSpPr>
        <p:spPr>
          <a:xfrm>
            <a:off x="1867988" y="978102"/>
            <a:ext cx="610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Jenkinsfile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293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FF70843-3125-4113-ABD8-CB043864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29F3263-A537-4514-9D36-C6E46DB61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708" y="383177"/>
            <a:ext cx="9784964" cy="550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51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721</Words>
  <Application>Microsoft Office PowerPoint</Application>
  <PresentationFormat>Breitbild</PresentationFormat>
  <Paragraphs>129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Tw Cen MT</vt:lpstr>
      <vt:lpstr>Tw Cen MT (Textkörper)</vt:lpstr>
      <vt:lpstr>Schaltkreis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</dc:title>
  <dc:creator>Sebastian Jäger</dc:creator>
  <cp:lastModifiedBy>Sebastian Jäger</cp:lastModifiedBy>
  <cp:revision>27</cp:revision>
  <dcterms:created xsi:type="dcterms:W3CDTF">2021-09-20T12:28:40Z</dcterms:created>
  <dcterms:modified xsi:type="dcterms:W3CDTF">2021-12-09T11:22:18Z</dcterms:modified>
</cp:coreProperties>
</file>