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8E05ED5-0986-4E04-81E6-67806C7FB9C0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A5F0EFA-125F-4190-9455-0B12EF9F3EC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FD77469-9850-40E9-94E9-2E9DA0908D64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664280" y="115236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016800" y="115236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1664280" y="293688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3016800" y="293688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751F21F-D81F-480A-8656-B201CF20CDBD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1D7EA7-9229-4530-ACDD-E363987A4689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ECDA78-8D50-40F7-8E71-BABDA2E7BBEA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87D3C7-6C21-4844-BACA-99FB6FBB195B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0AC6F8-168E-472C-ACF0-8FAFB4C2626B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38E283-B0AF-42F8-882A-7DCA1BDF1AF5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D745A4-0199-404F-804F-8FEBE6D8F9D8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D5B53D-944C-4C4E-B011-0EA07147AA8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889EACF-14B3-4A35-9E09-211B3384FE38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A74E67-D1B8-4D64-A777-58EA9EF918AE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3A5DFF-4879-480B-9B77-791E4C73EE5E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425E57-9B8C-42AF-A4F7-F781A80C3996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9B8A4D-36A8-44DB-98A9-960D54219784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664280" y="115236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3016800" y="115236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1664280" y="293688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3016800" y="293688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16C230-B87A-4164-8238-BBE103CB83A2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C81293-5ABC-4922-83E1-9417A3AE2CDB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85536B-C03D-4F56-93E2-7970FFEC6A30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DC596B-526B-4464-8F74-036A25C8C11E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7C1C59-CE4D-43EB-82FF-F309B46524C6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7D879F-4A66-4BE1-A581-D603F304E6E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1D94DDA-E681-4AB7-BF69-8F8445E6DE66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FD69BE-D7AD-41BB-962E-6AE348B250A9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82D0DF-41F1-45EE-B7EC-703DDA5EA697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7AE80A-9C5E-4399-A8A4-7102EFAAEBDB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70BF42-E08B-4081-9435-CA07589D5F88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0F5B55-B1C8-4C5D-A75B-B30157339778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E41DF4-E2AF-4FD7-9C23-09742D8BB5FF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1664280" y="115236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016800" y="115236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1664280" y="293688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3016800" y="293688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4D5845-7C3D-4ED1-841F-CC38C52968E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A0DE80E-D690-4F97-9816-CF31AC5C2EE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AA2A50C-F9E2-49EF-A8FC-CB2326E31BA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513A260-E2F5-4DE7-ACC6-A617704CB652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4573A23-3B35-4AE1-9F63-7D01E1C47F9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AB36FDA-AAA5-43CC-8C89-BBD89F65D733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30BCDFA-53A2-45E0-9551-F4039B2F8731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en-AU" sz="52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AU" sz="52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AU" sz="52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AU" sz="52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AU" sz="52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AU" sz="52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AU" sz="52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A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D2135F7-3EE6-4657-8F3C-A70870CA17B4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AU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1017680-0365-4D62-A0CC-9BC1C2949C8B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A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r>
              <a:rPr b="0" lang="en-AU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1B3BCA4-4089-475B-812F-999A1DE1DC66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AU" sz="1000" spc="-1" strike="noStrike"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nei.nih.gov" TargetMode="External"/><Relationship Id="rId2" Type="http://schemas.openxmlformats.org/officeDocument/2006/relationships/hyperlink" Target="https://www.mayoclinic.org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baker.edu.au/-/media/documents/impact/outofsightreport.pdf" TargetMode="External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380" spc="-1" strike="noStrike">
                <a:solidFill>
                  <a:srgbClr val="000000"/>
                </a:solidFill>
                <a:latin typeface="Arial"/>
                <a:ea typeface="Arial"/>
              </a:rPr>
              <a:t>Diabetic Retinopathy (DR) severity Classification model</a:t>
            </a:r>
            <a:endParaRPr b="0" lang="en-AU" sz="338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33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By Salah Ali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000000"/>
                </a:solidFill>
                <a:latin typeface="Arial"/>
                <a:ea typeface="Arial"/>
              </a:rPr>
              <a:t>Project development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11760" y="1767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20" spc="-1" strike="noStrike">
                <a:solidFill>
                  <a:srgbClr val="000000"/>
                </a:solidFill>
                <a:latin typeface="Arial"/>
                <a:ea typeface="Arial"/>
              </a:rPr>
              <a:t>EDA</a:t>
            </a:r>
            <a:endParaRPr b="0" lang="en-AU" sz="24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283320" y="863640"/>
            <a:ext cx="7604280" cy="1551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1f1f1f"/>
                </a:solidFill>
                <a:latin typeface="Arial"/>
                <a:ea typeface="Arial"/>
              </a:rPr>
              <a:t>The dataset has unbalanced classes, where the majority of images corresponding to healthy patients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Google Shape;162;p23" descr=""/>
          <p:cNvPicPr/>
          <p:nvPr/>
        </p:nvPicPr>
        <p:blipFill>
          <a:blip r:embed="rId1"/>
          <a:stretch/>
        </p:blipFill>
        <p:spPr>
          <a:xfrm>
            <a:off x="1949760" y="1546200"/>
            <a:ext cx="3506040" cy="189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11760" y="1767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20" spc="-1" strike="noStrike">
                <a:solidFill>
                  <a:srgbClr val="000000"/>
                </a:solidFill>
                <a:latin typeface="Arial"/>
                <a:ea typeface="Arial"/>
              </a:rPr>
              <a:t>Quality checks</a:t>
            </a:r>
            <a:endParaRPr b="0" lang="en-AU" sz="24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283320" y="863640"/>
            <a:ext cx="7604280" cy="2937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1f1f1f"/>
                </a:solidFill>
                <a:latin typeface="Arial"/>
                <a:ea typeface="Arial"/>
              </a:rPr>
              <a:t>All datasets have the same size 512x512x3.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1f1f1f"/>
                </a:solidFill>
                <a:latin typeface="Arial"/>
                <a:ea typeface="Arial"/>
              </a:rPr>
              <a:t>All images have the same image type (png)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1f1f1f"/>
                </a:solidFill>
                <a:latin typeface="Arial"/>
                <a:ea typeface="Arial"/>
              </a:rPr>
              <a:t>All images contain the fundus only. If we add any more datasets, then they need to be cropped if they contain background region.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1f1f1f"/>
                </a:solidFill>
                <a:latin typeface="Arial"/>
                <a:ea typeface="Arial"/>
              </a:rPr>
              <a:t>By Visually inspecting few images randomly, we can tell the changes of vessels, tiny bulges, Cotton wool spots in images classified with DR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11760" y="1767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20" spc="-1" strike="noStrike">
                <a:solidFill>
                  <a:srgbClr val="000000"/>
                </a:solidFill>
                <a:latin typeface="Arial"/>
                <a:ea typeface="Arial"/>
              </a:rPr>
              <a:t>Split </a:t>
            </a:r>
            <a:r>
              <a:rPr b="0" lang="en" sz="2420" spc="-1" strike="noStrike">
                <a:solidFill>
                  <a:srgbClr val="000000"/>
                </a:solidFill>
                <a:latin typeface="Arial"/>
                <a:ea typeface="Arial"/>
              </a:rPr>
              <a:t>datasets</a:t>
            </a:r>
            <a:endParaRPr b="0" lang="en-AU" sz="24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283320" y="863640"/>
            <a:ext cx="7604280" cy="1551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1f1f1f"/>
                </a:solidFill>
                <a:latin typeface="Arial"/>
                <a:ea typeface="Arial"/>
              </a:rPr>
              <a:t>Datasets is splitted using StratifiedShuffleSplit, so we can get all classes in both training, and testing 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Google Shape;175;p25" descr=""/>
          <p:cNvPicPr/>
          <p:nvPr/>
        </p:nvPicPr>
        <p:blipFill>
          <a:blip r:embed="rId1"/>
          <a:stretch/>
        </p:blipFill>
        <p:spPr>
          <a:xfrm>
            <a:off x="800640" y="1397880"/>
            <a:ext cx="4567320" cy="2174400"/>
          </a:xfrm>
          <a:prstGeom prst="rect">
            <a:avLst/>
          </a:prstGeom>
          <a:ln w="0">
            <a:noFill/>
          </a:ln>
        </p:spPr>
      </p:pic>
      <p:sp>
        <p:nvSpPr>
          <p:cNvPr id="192" name="Google Shape;176;p25"/>
          <p:cNvSpPr/>
          <p:nvPr/>
        </p:nvSpPr>
        <p:spPr>
          <a:xfrm>
            <a:off x="721800" y="3572640"/>
            <a:ext cx="6591240" cy="3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ff0000"/>
                </a:solidFill>
                <a:latin typeface="Arial"/>
                <a:ea typeface="Arial"/>
              </a:rPr>
              <a:t>It’s very important to check data leakes 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193" name="Google Shape;177;p25" descr=""/>
          <p:cNvPicPr/>
          <p:nvPr/>
        </p:nvPicPr>
        <p:blipFill>
          <a:blip r:embed="rId2"/>
          <a:stretch/>
        </p:blipFill>
        <p:spPr>
          <a:xfrm>
            <a:off x="475560" y="3906720"/>
            <a:ext cx="4042800" cy="806760"/>
          </a:xfrm>
          <a:prstGeom prst="rect">
            <a:avLst/>
          </a:prstGeom>
          <a:ln w="0">
            <a:noFill/>
          </a:ln>
        </p:spPr>
      </p:pic>
      <p:pic>
        <p:nvPicPr>
          <p:cNvPr id="194" name="Google Shape;178;p25" descr=""/>
          <p:cNvPicPr/>
          <p:nvPr/>
        </p:nvPicPr>
        <p:blipFill>
          <a:blip r:embed="rId3"/>
          <a:stretch/>
        </p:blipFill>
        <p:spPr>
          <a:xfrm>
            <a:off x="4866120" y="3906720"/>
            <a:ext cx="3965760" cy="80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11760" y="1767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20" spc="-1" strike="noStrike">
                <a:solidFill>
                  <a:srgbClr val="000000"/>
                </a:solidFill>
                <a:latin typeface="Arial"/>
                <a:ea typeface="Arial"/>
              </a:rPr>
              <a:t>Data augmentation / pre-processing </a:t>
            </a:r>
            <a:endParaRPr b="0" lang="en-AU" sz="24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283320" y="863640"/>
            <a:ext cx="7604280" cy="1551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1f1f1f"/>
                </a:solidFill>
                <a:latin typeface="Arial"/>
                <a:ea typeface="Arial"/>
              </a:rPr>
              <a:t>We will use two types of augmentation :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1199"/>
              </a:spcBef>
              <a:buClr>
                <a:srgbClr val="1f1f1f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rgbClr val="1f1f1f"/>
                </a:solidFill>
                <a:latin typeface="Arial"/>
                <a:ea typeface="Arial"/>
              </a:rPr>
              <a:t>Rotation of images between -10° to 10°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392400" y="2015280"/>
            <a:ext cx="7604280" cy="1551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1f1f1f"/>
                </a:solidFill>
                <a:latin typeface="Arial"/>
                <a:ea typeface="Arial"/>
              </a:rPr>
              <a:t>We will use two types of data preprocessing  :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1199"/>
              </a:spcBef>
              <a:buClr>
                <a:srgbClr val="1f1f1f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rgbClr val="1f1f1f"/>
                </a:solidFill>
                <a:latin typeface="Arial"/>
                <a:ea typeface="Arial"/>
              </a:rPr>
              <a:t>Max min normalisation, as most of deep learning models work best with normalised dataset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1f1f1f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rgbClr val="1f1f1f"/>
                </a:solidFill>
                <a:latin typeface="Arial"/>
                <a:ea typeface="Arial"/>
              </a:rPr>
              <a:t>Resize the images into 256x256, as most of pre-trained models accept images with this size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11760" y="1767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20" spc="-1" strike="noStrike">
                <a:solidFill>
                  <a:srgbClr val="000000"/>
                </a:solidFill>
                <a:latin typeface="Arial"/>
                <a:ea typeface="Arial"/>
              </a:rPr>
              <a:t>Model selection</a:t>
            </a:r>
            <a:endParaRPr b="0" lang="en-AU" sz="24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311760" y="1162800"/>
            <a:ext cx="7604280" cy="1551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1f1f1f"/>
                </a:solidFill>
                <a:latin typeface="Arial"/>
                <a:ea typeface="Arial"/>
              </a:rPr>
              <a:t>Dense Convolutional Network (DenseNet), </a:t>
            </a:r>
            <a:r>
              <a:rPr b="0" lang="en" sz="1200" spc="-1" strike="noStrike">
                <a:solidFill>
                  <a:srgbClr val="1f1f1f"/>
                </a:solidFill>
                <a:latin typeface="Arial"/>
                <a:ea typeface="Arial"/>
              </a:rPr>
              <a:t>connects each layer to every other layer in a feed-forward fashion.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Google Shape;192;p27" descr=""/>
          <p:cNvPicPr/>
          <p:nvPr/>
        </p:nvPicPr>
        <p:blipFill>
          <a:blip r:embed="rId1"/>
          <a:stretch/>
        </p:blipFill>
        <p:spPr>
          <a:xfrm>
            <a:off x="3080880" y="1690200"/>
            <a:ext cx="4358880" cy="331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11760" y="1767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20" spc="-1" strike="noStrike">
                <a:solidFill>
                  <a:srgbClr val="000000"/>
                </a:solidFill>
                <a:latin typeface="Arial"/>
                <a:ea typeface="Arial"/>
              </a:rPr>
              <a:t>Model training</a:t>
            </a:r>
            <a:endParaRPr b="0" lang="en-AU" sz="24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504360" y="863640"/>
            <a:ext cx="7604280" cy="1193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5000"/>
          </a:bodyPr>
          <a:p>
            <a:pPr>
              <a:lnSpc>
                <a:spcPct val="115000"/>
              </a:lnSpc>
              <a:spcBef>
                <a:spcPts val="24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Arial"/>
                <a:ea typeface="Arial"/>
              </a:rPr>
              <a:t>Learning rate</a:t>
            </a:r>
            <a:br>
              <a:rPr sz="1500"/>
            </a:b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     As we are exploring different models, then we used adaptive learning rate to start with a large learning rate   </a:t>
            </a:r>
            <a:br>
              <a:rPr sz="1200"/>
            </a:b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     and end with a smaller rate.</a:t>
            </a:r>
            <a:br>
              <a:rPr sz="1200"/>
            </a:b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0" i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scheduler = ReduceLROnPlateau(optimizer, mode='max', factor=0.5, patience=20, verbose=T</a:t>
            </a: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rue)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504360" y="1984320"/>
            <a:ext cx="7604280" cy="934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Bef>
                <a:spcPts val="24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Arial"/>
                <a:ea typeface="Arial"/>
              </a:rPr>
              <a:t>Loss Function</a:t>
            </a:r>
            <a:br>
              <a:rPr sz="1500"/>
            </a:b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    We used the most common loss function for multiclass classification task Cross Entropy Loss.</a:t>
            </a:r>
            <a:br>
              <a:rPr sz="1200"/>
            </a:b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    As the classes were unbalanced,  </a:t>
            </a: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the optional argument </a:t>
            </a:r>
            <a:r>
              <a:rPr b="0" lang="en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weight</a:t>
            </a: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 is used 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504360" y="2919600"/>
            <a:ext cx="7604280" cy="934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Bef>
                <a:spcPts val="24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Arial"/>
                <a:ea typeface="Arial"/>
              </a:rPr>
              <a:t>Transfer learning </a:t>
            </a:r>
            <a:br>
              <a:rPr sz="1500"/>
            </a:b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    The model layers will be freezed, except few layers for re-training.  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/>
          </p:nvPr>
        </p:nvSpPr>
        <p:spPr>
          <a:xfrm>
            <a:off x="504360" y="3720600"/>
            <a:ext cx="7604280" cy="934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Bef>
                <a:spcPts val="24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Arial"/>
                <a:ea typeface="Arial"/>
              </a:rPr>
              <a:t>Epochs   </a:t>
            </a:r>
            <a:br>
              <a:rPr sz="1500"/>
            </a:b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    We will choose epochs between 10-20, and keep track of the performance of the model on the validation  </a:t>
            </a:r>
            <a:br>
              <a:rPr sz="1200"/>
            </a:b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    dataset 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311760" y="1767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20" spc="-1" strike="noStrike">
                <a:solidFill>
                  <a:srgbClr val="000000"/>
                </a:solidFill>
                <a:latin typeface="Arial"/>
                <a:ea typeface="Arial"/>
              </a:rPr>
              <a:t>Model training</a:t>
            </a:r>
            <a:endParaRPr b="0" lang="en-AU" sz="24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342360" y="863640"/>
            <a:ext cx="73558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Bef>
                <a:spcPts val="24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Loss, and accuracy for class is tracked during the training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Google Shape;208;p29" descr=""/>
          <p:cNvPicPr/>
          <p:nvPr/>
        </p:nvPicPr>
        <p:blipFill>
          <a:blip r:embed="rId1"/>
          <a:stretch/>
        </p:blipFill>
        <p:spPr>
          <a:xfrm>
            <a:off x="634320" y="1288440"/>
            <a:ext cx="7168680" cy="3058560"/>
          </a:xfrm>
          <a:prstGeom prst="rect">
            <a:avLst/>
          </a:prstGeom>
          <a:ln w="0">
            <a:noFill/>
          </a:ln>
        </p:spPr>
      </p:pic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34320" y="4347360"/>
            <a:ext cx="73558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>
              <a:lnSpc>
                <a:spcPct val="115000"/>
              </a:lnSpc>
              <a:spcBef>
                <a:spcPts val="24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Epoch 5 is the optimum value based on this plots. It’s always very useful to decide the optimal value based on loss and model’s performance on validation dataset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11760" y="1767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20" spc="-1" strike="noStrike">
                <a:solidFill>
                  <a:srgbClr val="000000"/>
                </a:solidFill>
                <a:latin typeface="Arial"/>
                <a:ea typeface="Arial"/>
              </a:rPr>
              <a:t>Model Evaluation</a:t>
            </a:r>
            <a:endParaRPr b="0" lang="en-AU" sz="24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342360" y="863640"/>
            <a:ext cx="73558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Bef>
                <a:spcPts val="24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Loss, and accuracy for class is tracked during the training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Google Shape;216;p30" descr=""/>
          <p:cNvPicPr/>
          <p:nvPr/>
        </p:nvPicPr>
        <p:blipFill>
          <a:blip r:embed="rId1"/>
          <a:stretch/>
        </p:blipFill>
        <p:spPr>
          <a:xfrm>
            <a:off x="152280" y="1588680"/>
            <a:ext cx="4275720" cy="2778480"/>
          </a:xfrm>
          <a:prstGeom prst="rect">
            <a:avLst/>
          </a:prstGeom>
          <a:ln w="0">
            <a:noFill/>
          </a:ln>
        </p:spPr>
      </p:pic>
      <p:pic>
        <p:nvPicPr>
          <p:cNvPr id="213" name="Google Shape;217;p30" descr=""/>
          <p:cNvPicPr/>
          <p:nvPr/>
        </p:nvPicPr>
        <p:blipFill>
          <a:blip r:embed="rId2"/>
          <a:stretch/>
        </p:blipFill>
        <p:spPr>
          <a:xfrm>
            <a:off x="4806000" y="1550160"/>
            <a:ext cx="3774240" cy="3186000"/>
          </a:xfrm>
          <a:prstGeom prst="rect">
            <a:avLst/>
          </a:prstGeom>
          <a:ln w="0">
            <a:noFill/>
          </a:ln>
        </p:spPr>
      </p:pic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34320" y="4347360"/>
            <a:ext cx="73558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>
              <a:lnSpc>
                <a:spcPct val="115000"/>
              </a:lnSpc>
              <a:spcBef>
                <a:spcPts val="24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ff0000"/>
                </a:solidFill>
                <a:latin typeface="Arial"/>
                <a:ea typeface="Arial"/>
              </a:rPr>
              <a:t>It’s not good results. The model is learning, but it’s not that good, so it’s required to choose a different parameters/ model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311760" y="1767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20" spc="-1" strike="noStrike">
                <a:solidFill>
                  <a:srgbClr val="000000"/>
                </a:solidFill>
                <a:latin typeface="Arial"/>
                <a:ea typeface="Arial"/>
              </a:rPr>
              <a:t>Interpretation of the results</a:t>
            </a:r>
            <a:endParaRPr b="0" lang="en-AU" sz="24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Google Shape;224;p31"/>
          <p:cNvSpPr/>
          <p:nvPr/>
        </p:nvSpPr>
        <p:spPr>
          <a:xfrm>
            <a:off x="443880" y="1002960"/>
            <a:ext cx="8336520" cy="312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Anyone with any kind of diabetes can get diabetic retinopathy — including people with type 1, type 2, and gestational diabetes (a type of diabetes that can develop during pregnancy)</a:t>
            </a:r>
            <a:r>
              <a:rPr b="0" lang="en" sz="1350" spc="-1" strike="noStrike">
                <a:solidFill>
                  <a:srgbClr val="222222"/>
                </a:solidFill>
                <a:latin typeface="Arial"/>
                <a:ea typeface="Arial"/>
              </a:rPr>
              <a:t>.   </a:t>
            </a:r>
            <a:r>
              <a:rPr b="0" lang="en" sz="1050" spc="-1" strike="noStrike">
                <a:solidFill>
                  <a:srgbClr val="222222"/>
                </a:solidFill>
                <a:latin typeface="Arial"/>
                <a:ea typeface="Arial"/>
              </a:rPr>
              <a:t>[1] </a:t>
            </a:r>
            <a:br>
              <a:rPr sz="1200"/>
            </a:br>
            <a:br>
              <a:rPr sz="1200"/>
            </a:br>
            <a:r>
              <a:rPr b="0" lang="en" sz="1200" spc="-1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If the patient has a diabetes, then the model score will be interpreted as follows : </a:t>
            </a:r>
            <a:endParaRPr b="0" lang="en-AU" sz="1200" spc="-1" strike="noStrike"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1199"/>
              </a:spcBef>
              <a:buClr>
                <a:srgbClr val="1f1f1f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A high classification score (e.g., 3 or 4 ) from your model in a patient with diabetes becomes even more critical. With the high prevalence, it strongly suggests the presence of advanced DR, requiring urgent ophthalmological evaluation and potentially sight-saving interventions. </a:t>
            </a:r>
            <a:endParaRPr b="0" lang="en-AU" sz="1200" spc="-1" strike="noStrike"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1f1f1f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Due to the high likelihood of developing DR, a low score (e.g., 1 or 2) might not be entirely reassuring. It could indicate very early stages or no DR, but since most diabetics will develop it eventually, we can't be completely certain.</a:t>
            </a:r>
            <a:endParaRPr b="0" lang="en-AU" sz="1200" spc="-1" strike="noStrike"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1f1f1f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The model's score could be integrated with other risk factors like duration of diabetes, blood sugar control. This combined approach can better refine the interpretation.</a:t>
            </a:r>
            <a:endParaRPr b="0" lang="en-AU" sz="1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buNone/>
              <a:tabLst>
                <a:tab algn="l" pos="0"/>
              </a:tabLst>
            </a:pPr>
            <a:endParaRPr b="0" lang="en-AU" sz="1200" spc="-1" strike="noStrike">
              <a:latin typeface="Arial"/>
            </a:endParaRPr>
          </a:p>
        </p:txBody>
      </p:sp>
      <p:sp>
        <p:nvSpPr>
          <p:cNvPr id="217" name="Google Shape;225;p31"/>
          <p:cNvSpPr/>
          <p:nvPr/>
        </p:nvSpPr>
        <p:spPr>
          <a:xfrm>
            <a:off x="1076400" y="4442040"/>
            <a:ext cx="770400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22400" bIns="1224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[1] https://www.nei.nih.gov/learn-about-eye-health/eye-conditions-and-diseases/diabetic-retinopathy</a:t>
            </a:r>
            <a:endParaRPr b="0" lang="en-AU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1767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20" spc="-1" strike="noStrike">
                <a:solidFill>
                  <a:srgbClr val="000000"/>
                </a:solidFill>
                <a:latin typeface="Arial"/>
                <a:ea typeface="Arial"/>
              </a:rPr>
              <a:t>Objective</a:t>
            </a:r>
            <a:endParaRPr b="0" lang="en-AU" sz="24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283320" y="863640"/>
            <a:ext cx="760428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1f1f1f"/>
                </a:solidFill>
                <a:latin typeface="Arial"/>
                <a:ea typeface="Arial"/>
              </a:rPr>
              <a:t>Aim : </a:t>
            </a:r>
            <a:r>
              <a:rPr b="0" lang="en" sz="1200" spc="-1" strike="noStrike">
                <a:solidFill>
                  <a:srgbClr val="1f1f1f"/>
                </a:solidFill>
                <a:latin typeface="Arial"/>
                <a:ea typeface="Arial"/>
              </a:rPr>
              <a:t>Build a deep learning model to classify retinal images into different stages of diabetic retinopathy   </a:t>
            </a:r>
            <a:br>
              <a:rPr sz="1200"/>
            </a:br>
            <a:r>
              <a:rPr b="0" lang="en" sz="1200" spc="-1" strike="noStrike">
                <a:solidFill>
                  <a:srgbClr val="1f1f1f"/>
                </a:solidFill>
                <a:latin typeface="Arial"/>
                <a:ea typeface="Arial"/>
              </a:rPr>
              <a:t>             based on the Kaggle challenge for this task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1f1f1f"/>
                </a:solidFill>
                <a:latin typeface="Arial"/>
                <a:ea typeface="Arial"/>
              </a:rPr>
              <a:t>Scope : 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1199"/>
              </a:spcBef>
              <a:buClr>
                <a:srgbClr val="1f1f1f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rgbClr val="1f1f1f"/>
                </a:solidFill>
                <a:latin typeface="Arial"/>
                <a:ea typeface="Arial"/>
              </a:rPr>
              <a:t>The project will not focus on developing model with the highest accuracy.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1f1f1f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rgbClr val="1f1f1f"/>
                </a:solidFill>
                <a:latin typeface="Arial"/>
                <a:ea typeface="Arial"/>
              </a:rPr>
              <a:t>It will be limited to Messidor-2 dataset, where data will be split into training and testing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1f1f1f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rgbClr val="1f1f1f"/>
                </a:solidFill>
                <a:latin typeface="Arial"/>
                <a:ea typeface="Arial"/>
              </a:rPr>
              <a:t>We will explore two of the most common deep learning architecture for classification (DensNet, and ResNet)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1f1f1f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rgbClr val="1f1f1f"/>
                </a:solidFill>
                <a:latin typeface="Arial"/>
                <a:ea typeface="Arial"/>
              </a:rPr>
              <a:t>We will use the commonly used / default parameters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1f1f1f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rgbClr val="1f1f1f"/>
                </a:solidFill>
                <a:latin typeface="Arial"/>
                <a:ea typeface="Arial"/>
              </a:rPr>
              <a:t>Testing coverage for the code will be very preliminary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br>
              <a:rPr sz="1200"/>
            </a:br>
            <a:r>
              <a:rPr b="1" lang="en" sz="1500" spc="-1" strike="noStrike">
                <a:solidFill>
                  <a:srgbClr val="1f1f1f"/>
                </a:solidFill>
                <a:latin typeface="Arial"/>
                <a:ea typeface="Arial"/>
              </a:rPr>
              <a:t>Deliverable </a:t>
            </a:r>
            <a:endParaRPr b="0" lang="en-AU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1199"/>
              </a:spcBef>
              <a:buClr>
                <a:srgbClr val="1f1f1f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rgbClr val="1f1f1f"/>
                </a:solidFill>
                <a:latin typeface="Arial"/>
                <a:ea typeface="Arial"/>
              </a:rPr>
              <a:t>PowerPoint presentation 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1f1f1f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rgbClr val="1f1f1f"/>
                </a:solidFill>
                <a:latin typeface="Arial"/>
                <a:ea typeface="Arial"/>
              </a:rPr>
              <a:t>Zip file containing the scripts, and trained model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1f1f1f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rgbClr val="1f1f1f"/>
                </a:solidFill>
                <a:latin typeface="Arial"/>
                <a:ea typeface="Arial"/>
              </a:rPr>
              <a:t>Readme file for usage instructions    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11760" y="1767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20" spc="-1" strike="noStrike">
                <a:solidFill>
                  <a:srgbClr val="000000"/>
                </a:solidFill>
                <a:latin typeface="Arial"/>
                <a:ea typeface="Arial"/>
              </a:rPr>
              <a:t>Next Steps</a:t>
            </a:r>
            <a:endParaRPr b="0" lang="en-AU" sz="24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Google Shape;231;p32"/>
          <p:cNvSpPr/>
          <p:nvPr/>
        </p:nvSpPr>
        <p:spPr>
          <a:xfrm>
            <a:off x="443880" y="1002960"/>
            <a:ext cx="8336520" cy="165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04920">
              <a:lnSpc>
                <a:spcPct val="115000"/>
              </a:lnSpc>
              <a:spcBef>
                <a:spcPts val="300"/>
              </a:spcBef>
              <a:buClr>
                <a:srgbClr val="1f1f1f"/>
              </a:buClr>
              <a:buFont typeface="Arial"/>
              <a:buChar char="●"/>
            </a:pPr>
            <a:r>
              <a:rPr b="1" lang="en" sz="1200" spc="-1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Collect more data: </a:t>
            </a:r>
            <a:r>
              <a:rPr b="0" lang="en" sz="1200" spc="-1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from literature, there are around 5 other datasets publicly available.</a:t>
            </a:r>
            <a:endParaRPr b="0" lang="en-AU" sz="1200" spc="-1" strike="noStrike"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1f1f1f"/>
              </a:buClr>
              <a:buFont typeface="Arial"/>
              <a:buChar char="●"/>
            </a:pPr>
            <a:r>
              <a:rPr b="1" lang="en" sz="1200" spc="-1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Transfer learning from more similar tasks:  </a:t>
            </a:r>
            <a:r>
              <a:rPr b="0" lang="en" sz="1200" spc="-1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explore transfer learning from models trained on tasks like vessels </a:t>
            </a:r>
            <a:br>
              <a:rPr sz="1200"/>
            </a:br>
            <a:r>
              <a:rPr b="0" lang="en" sz="1200" spc="-1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    segmentation, or any other tasks more similar to this task</a:t>
            </a:r>
            <a:endParaRPr b="0" lang="en-AU" sz="1200" spc="-1" strike="noStrike"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1f1f1f"/>
              </a:buClr>
              <a:buFont typeface="Arial"/>
              <a:buChar char="●"/>
            </a:pPr>
            <a:r>
              <a:rPr b="1" lang="en" sz="1200" spc="-1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Hyper-parameter tuning:  </a:t>
            </a:r>
            <a:r>
              <a:rPr b="0" lang="en" sz="1200" spc="-1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further tune the models with different loss function, optimisers, number of freezed layers, and etc</a:t>
            </a:r>
            <a:endParaRPr b="0" lang="en-AU" sz="1200" spc="-1" strike="noStrike"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1f1f1f"/>
              </a:buClr>
              <a:buFont typeface="Arial"/>
              <a:buChar char="●"/>
            </a:pPr>
            <a:r>
              <a:rPr b="1" lang="en" sz="1200" spc="-1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Perform more in depth EDA analysis</a:t>
            </a:r>
            <a:endParaRPr b="0" lang="en-AU" sz="1200" spc="-1" strike="noStrike"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1f1f1f"/>
              </a:buClr>
              <a:buFont typeface="Arial"/>
              <a:buChar char="●"/>
            </a:pPr>
            <a:r>
              <a:rPr b="1" lang="en" sz="1200" spc="-1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Refactor the code</a:t>
            </a:r>
            <a:endParaRPr b="0" lang="en-A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11760" y="1767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20" spc="-1" strike="noStrike">
                <a:solidFill>
                  <a:srgbClr val="000000"/>
                </a:solidFill>
                <a:latin typeface="Arial"/>
                <a:ea typeface="Arial"/>
              </a:rPr>
              <a:t>Project </a:t>
            </a:r>
            <a:r>
              <a:rPr b="0" lang="en" sz="2420" spc="-1" strike="noStrike">
                <a:solidFill>
                  <a:srgbClr val="000000"/>
                </a:solidFill>
                <a:latin typeface="Arial"/>
                <a:ea typeface="Arial"/>
              </a:rPr>
              <a:t>stages</a:t>
            </a:r>
            <a:endParaRPr b="0" lang="en-AU" sz="242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3" name="Google Shape;67;p15"/>
          <p:cNvGrpSpPr/>
          <p:nvPr/>
        </p:nvGrpSpPr>
        <p:grpSpPr>
          <a:xfrm>
            <a:off x="1207080" y="1851840"/>
            <a:ext cx="1367640" cy="1361520"/>
            <a:chOff x="1207080" y="1851840"/>
            <a:chExt cx="1367640" cy="1361520"/>
          </a:xfrm>
        </p:grpSpPr>
        <p:sp>
          <p:nvSpPr>
            <p:cNvPr id="124" name="Google Shape;68;p15"/>
            <p:cNvSpPr/>
            <p:nvPr/>
          </p:nvSpPr>
          <p:spPr>
            <a:xfrm>
              <a:off x="1290960" y="3080160"/>
              <a:ext cx="1177920" cy="133200"/>
            </a:xfrm>
            <a:prstGeom prst="rect">
              <a:avLst/>
            </a:prstGeom>
            <a:solidFill>
              <a:srgbClr val="0e945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5" name="Google Shape;69;p15"/>
            <p:cNvGrpSpPr/>
            <p:nvPr/>
          </p:nvGrpSpPr>
          <p:grpSpPr>
            <a:xfrm>
              <a:off x="1251360" y="2800800"/>
              <a:ext cx="70560" cy="411480"/>
              <a:chOff x="1251360" y="2800800"/>
              <a:chExt cx="70560" cy="411480"/>
            </a:xfrm>
          </p:grpSpPr>
          <p:sp>
            <p:nvSpPr>
              <p:cNvPr id="126" name="Google Shape;70;p15"/>
              <p:cNvSpPr/>
              <p:nvPr/>
            </p:nvSpPr>
            <p:spPr>
              <a:xfrm>
                <a:off x="1287000" y="2853360"/>
                <a:ext cx="360" cy="358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" name="Google Shape;71;p15"/>
              <p:cNvSpPr/>
              <p:nvPr/>
            </p:nvSpPr>
            <p:spPr>
              <a:xfrm>
                <a:off x="1251360" y="2800800"/>
                <a:ext cx="70560" cy="92160"/>
              </a:xfrm>
              <a:prstGeom prst="ellipse">
                <a:avLst/>
              </a:pr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8" name="Google Shape;72;p15"/>
            <p:cNvSpPr/>
            <p:nvPr/>
          </p:nvSpPr>
          <p:spPr>
            <a:xfrm>
              <a:off x="1207080" y="1851840"/>
              <a:ext cx="1367640" cy="943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8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Data collection</a:t>
              </a:r>
              <a:endParaRPr b="0" lang="en-AU" sz="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endParaRPr b="0" lang="en-AU" sz="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8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Collect data from Kaggle Messidor-2 dataset</a:t>
              </a:r>
              <a:endParaRPr b="0" lang="en-AU" sz="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599"/>
                </a:spcBef>
                <a:spcAft>
                  <a:spcPts val="1599"/>
                </a:spcAft>
                <a:buNone/>
                <a:tabLst>
                  <a:tab algn="l" pos="0"/>
                </a:tabLst>
              </a:pPr>
              <a:r>
                <a:rPr b="0" lang="en" sz="8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  </a:t>
              </a:r>
              <a:endParaRPr b="0" lang="en-AU" sz="800" spc="-1" strike="noStrike">
                <a:latin typeface="Arial"/>
              </a:endParaRPr>
            </a:p>
          </p:txBody>
        </p:sp>
      </p:grpSp>
      <p:grpSp>
        <p:nvGrpSpPr>
          <p:cNvPr id="129" name="Google Shape;73;p15"/>
          <p:cNvGrpSpPr/>
          <p:nvPr/>
        </p:nvGrpSpPr>
        <p:grpSpPr>
          <a:xfrm>
            <a:off x="2323800" y="3080160"/>
            <a:ext cx="1781280" cy="1356120"/>
            <a:chOff x="2323800" y="3080160"/>
            <a:chExt cx="1781280" cy="1356120"/>
          </a:xfrm>
        </p:grpSpPr>
        <p:sp>
          <p:nvSpPr>
            <p:cNvPr id="130" name="Google Shape;74;p15"/>
            <p:cNvSpPr/>
            <p:nvPr/>
          </p:nvSpPr>
          <p:spPr>
            <a:xfrm>
              <a:off x="2437200" y="3080160"/>
              <a:ext cx="1534320" cy="133200"/>
            </a:xfrm>
            <a:prstGeom prst="rect">
              <a:avLst/>
            </a:prstGeom>
            <a:solidFill>
              <a:srgbClr val="0856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Google Shape;75;p15"/>
            <p:cNvSpPr/>
            <p:nvPr/>
          </p:nvSpPr>
          <p:spPr>
            <a:xfrm>
              <a:off x="2323800" y="3492720"/>
              <a:ext cx="1781280" cy="943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8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EDA Analysis</a:t>
              </a:r>
              <a:endParaRPr b="0" lang="en-AU" sz="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endParaRPr b="0" lang="en-AU" sz="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599"/>
                </a:spcAft>
                <a:buNone/>
                <a:tabLst>
                  <a:tab algn="l" pos="0"/>
                </a:tabLst>
              </a:pPr>
              <a:r>
                <a:rPr b="0" lang="en" sz="8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Explore data distribution</a:t>
              </a:r>
              <a:br>
                <a:rPr sz="800"/>
              </a:br>
              <a:r>
                <a:rPr b="0" lang="en" sz="8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Check data quality</a:t>
              </a:r>
              <a:endParaRPr b="0" lang="en-AU" sz="800" spc="-1" strike="noStrike">
                <a:latin typeface="Arial"/>
              </a:endParaRPr>
            </a:p>
          </p:txBody>
        </p:sp>
        <p:grpSp>
          <p:nvGrpSpPr>
            <p:cNvPr id="132" name="Google Shape;76;p15"/>
            <p:cNvGrpSpPr/>
            <p:nvPr/>
          </p:nvGrpSpPr>
          <p:grpSpPr>
            <a:xfrm>
              <a:off x="2395440" y="3080880"/>
              <a:ext cx="92160" cy="411120"/>
              <a:chOff x="2395440" y="3080880"/>
              <a:chExt cx="92160" cy="411120"/>
            </a:xfrm>
          </p:grpSpPr>
          <p:sp>
            <p:nvSpPr>
              <p:cNvPr id="133" name="Google Shape;77;p15"/>
              <p:cNvSpPr/>
              <p:nvPr/>
            </p:nvSpPr>
            <p:spPr>
              <a:xfrm rot="10800000">
                <a:off x="2441160" y="3080880"/>
                <a:ext cx="360" cy="358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" name="Google Shape;78;p15"/>
              <p:cNvSpPr/>
              <p:nvPr/>
            </p:nvSpPr>
            <p:spPr>
              <a:xfrm rot="10800000">
                <a:off x="2395440" y="3399840"/>
                <a:ext cx="92160" cy="92160"/>
              </a:xfrm>
              <a:prstGeom prst="ellipse">
                <a:avLst/>
              </a:pr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35" name="Google Shape;79;p15"/>
          <p:cNvGrpSpPr/>
          <p:nvPr/>
        </p:nvGrpSpPr>
        <p:grpSpPr>
          <a:xfrm>
            <a:off x="3870720" y="1851840"/>
            <a:ext cx="1781280" cy="1361520"/>
            <a:chOff x="3870720" y="1851840"/>
            <a:chExt cx="1781280" cy="1361520"/>
          </a:xfrm>
        </p:grpSpPr>
        <p:sp>
          <p:nvSpPr>
            <p:cNvPr id="136" name="Google Shape;80;p15"/>
            <p:cNvSpPr/>
            <p:nvPr/>
          </p:nvSpPr>
          <p:spPr>
            <a:xfrm>
              <a:off x="3971880" y="3080160"/>
              <a:ext cx="1534320" cy="133200"/>
            </a:xfrm>
            <a:prstGeom prst="rect">
              <a:avLst/>
            </a:prstGeom>
            <a:solidFill>
              <a:srgbClr val="0e945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7" name="Google Shape;81;p15"/>
            <p:cNvGrpSpPr/>
            <p:nvPr/>
          </p:nvGrpSpPr>
          <p:grpSpPr>
            <a:xfrm>
              <a:off x="3924720" y="2800800"/>
              <a:ext cx="92160" cy="411480"/>
              <a:chOff x="3924720" y="2800800"/>
              <a:chExt cx="92160" cy="411480"/>
            </a:xfrm>
          </p:grpSpPr>
          <p:sp>
            <p:nvSpPr>
              <p:cNvPr id="138" name="Google Shape;82;p15"/>
              <p:cNvSpPr/>
              <p:nvPr/>
            </p:nvSpPr>
            <p:spPr>
              <a:xfrm>
                <a:off x="3970800" y="2853360"/>
                <a:ext cx="360" cy="358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Google Shape;83;p15"/>
              <p:cNvSpPr/>
              <p:nvPr/>
            </p:nvSpPr>
            <p:spPr>
              <a:xfrm>
                <a:off x="3924720" y="2800800"/>
                <a:ext cx="92160" cy="92160"/>
              </a:xfrm>
              <a:prstGeom prst="ellipse">
                <a:avLst/>
              </a:pr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0" name="Google Shape;84;p15"/>
            <p:cNvSpPr/>
            <p:nvPr/>
          </p:nvSpPr>
          <p:spPr>
            <a:xfrm>
              <a:off x="3870720" y="1851840"/>
              <a:ext cx="1781280" cy="943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8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Model development </a:t>
              </a:r>
              <a:endParaRPr b="0" lang="en-AU" sz="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endParaRPr b="0" lang="en-AU" sz="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599"/>
                </a:spcAft>
                <a:buNone/>
                <a:tabLst>
                  <a:tab algn="l" pos="0"/>
                </a:tabLst>
              </a:pPr>
              <a:r>
                <a:rPr b="0" lang="en" sz="8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The focus of this project is not to provide the highest accuracy.</a:t>
              </a:r>
              <a:br>
                <a:rPr sz="800"/>
              </a:br>
              <a:br>
                <a:rPr sz="800"/>
              </a:br>
              <a:r>
                <a:rPr b="0" lang="en" sz="8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Only two model architectures will be explored (DensNet, and ResNet)</a:t>
              </a:r>
              <a:endParaRPr b="0" lang="en-AU" sz="800" spc="-1" strike="noStrike">
                <a:latin typeface="Arial"/>
              </a:endParaRPr>
            </a:p>
          </p:txBody>
        </p:sp>
      </p:grpSp>
      <p:grpSp>
        <p:nvGrpSpPr>
          <p:cNvPr id="141" name="Google Shape;85;p15"/>
          <p:cNvGrpSpPr/>
          <p:nvPr/>
        </p:nvGrpSpPr>
        <p:grpSpPr>
          <a:xfrm>
            <a:off x="5370480" y="3080160"/>
            <a:ext cx="1781280" cy="1356120"/>
            <a:chOff x="5370480" y="3080160"/>
            <a:chExt cx="1781280" cy="1356120"/>
          </a:xfrm>
        </p:grpSpPr>
        <p:sp>
          <p:nvSpPr>
            <p:cNvPr id="142" name="Google Shape;86;p15"/>
            <p:cNvSpPr/>
            <p:nvPr/>
          </p:nvSpPr>
          <p:spPr>
            <a:xfrm>
              <a:off x="5506200" y="3080160"/>
              <a:ext cx="1534320" cy="133200"/>
            </a:xfrm>
            <a:prstGeom prst="rect">
              <a:avLst/>
            </a:prstGeom>
            <a:solidFill>
              <a:srgbClr val="0856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3" name="Google Shape;87;p15"/>
            <p:cNvGrpSpPr/>
            <p:nvPr/>
          </p:nvGrpSpPr>
          <p:grpSpPr>
            <a:xfrm>
              <a:off x="5455800" y="3080880"/>
              <a:ext cx="92160" cy="411120"/>
              <a:chOff x="5455800" y="3080880"/>
              <a:chExt cx="92160" cy="411120"/>
            </a:xfrm>
          </p:grpSpPr>
          <p:sp>
            <p:nvSpPr>
              <p:cNvPr id="144" name="Google Shape;88;p15"/>
              <p:cNvSpPr/>
              <p:nvPr/>
            </p:nvSpPr>
            <p:spPr>
              <a:xfrm rot="10800000">
                <a:off x="5501520" y="3080880"/>
                <a:ext cx="360" cy="358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Google Shape;89;p15"/>
              <p:cNvSpPr/>
              <p:nvPr/>
            </p:nvSpPr>
            <p:spPr>
              <a:xfrm rot="10800000">
                <a:off x="5455800" y="3399840"/>
                <a:ext cx="92160" cy="92160"/>
              </a:xfrm>
              <a:prstGeom prst="ellipse">
                <a:avLst/>
              </a:pr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6" name="Google Shape;90;p15"/>
            <p:cNvSpPr/>
            <p:nvPr/>
          </p:nvSpPr>
          <p:spPr>
            <a:xfrm>
              <a:off x="5370480" y="3492720"/>
              <a:ext cx="1781280" cy="943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8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Model evaluation </a:t>
              </a:r>
              <a:endParaRPr b="0" lang="en-AU" sz="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endParaRPr b="0" lang="en-AU" sz="800" spc="-1" strike="noStrike">
                <a:latin typeface="Arial"/>
              </a:endParaRPr>
            </a:p>
            <a:p>
              <a:pPr marL="57240" indent="-57240">
                <a:lnSpc>
                  <a:spcPct val="100000"/>
                </a:lnSpc>
                <a:buClr>
                  <a:srgbClr val="000000"/>
                </a:buClr>
                <a:buFont typeface="Roboto"/>
                <a:buChar char="●"/>
                <a:tabLst>
                  <a:tab algn="l" pos="0"/>
                </a:tabLst>
              </a:pPr>
              <a:r>
                <a:rPr b="0" lang="en" sz="8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accuracy, precision, recall and F1 from the test, and training sets.</a:t>
              </a:r>
              <a:endParaRPr b="0" lang="en-AU" sz="800" spc="-1" strike="noStrike">
                <a:latin typeface="Arial"/>
              </a:endParaRPr>
            </a:p>
            <a:p>
              <a:pPr marL="57240" indent="-57240">
                <a:lnSpc>
                  <a:spcPct val="100000"/>
                </a:lnSpc>
                <a:buClr>
                  <a:srgbClr val="000000"/>
                </a:buClr>
                <a:buFont typeface="Roboto"/>
                <a:buChar char="●"/>
                <a:tabLst>
                  <a:tab algn="l" pos="0"/>
                </a:tabLst>
              </a:pPr>
              <a:r>
                <a:rPr b="0" lang="en" sz="8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Include confusion matrix for your model.</a:t>
              </a:r>
              <a:endParaRPr b="0" lang="en-AU" sz="800" spc="-1" strike="noStrike">
                <a:latin typeface="Arial"/>
              </a:endParaRPr>
            </a:p>
          </p:txBody>
        </p:sp>
      </p:grpSp>
      <p:grpSp>
        <p:nvGrpSpPr>
          <p:cNvPr id="147" name="Google Shape;91;p15"/>
          <p:cNvGrpSpPr/>
          <p:nvPr/>
        </p:nvGrpSpPr>
        <p:grpSpPr>
          <a:xfrm>
            <a:off x="6940080" y="1851840"/>
            <a:ext cx="1821240" cy="1361520"/>
            <a:chOff x="6940080" y="1851840"/>
            <a:chExt cx="1821240" cy="1361520"/>
          </a:xfrm>
        </p:grpSpPr>
        <p:sp>
          <p:nvSpPr>
            <p:cNvPr id="148" name="Google Shape;92;p15"/>
            <p:cNvSpPr/>
            <p:nvPr/>
          </p:nvSpPr>
          <p:spPr>
            <a:xfrm>
              <a:off x="7023600" y="3080160"/>
              <a:ext cx="1737720" cy="133200"/>
            </a:xfrm>
            <a:prstGeom prst="rect">
              <a:avLst/>
            </a:prstGeom>
            <a:solidFill>
              <a:srgbClr val="0e945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9" name="Google Shape;93;p15"/>
            <p:cNvGrpSpPr/>
            <p:nvPr/>
          </p:nvGrpSpPr>
          <p:grpSpPr>
            <a:xfrm>
              <a:off x="6985440" y="2800800"/>
              <a:ext cx="75960" cy="411480"/>
              <a:chOff x="6985440" y="2800800"/>
              <a:chExt cx="75960" cy="411480"/>
            </a:xfrm>
          </p:grpSpPr>
          <p:sp>
            <p:nvSpPr>
              <p:cNvPr id="150" name="Google Shape;94;p15"/>
              <p:cNvSpPr/>
              <p:nvPr/>
            </p:nvSpPr>
            <p:spPr>
              <a:xfrm>
                <a:off x="7023600" y="2853360"/>
                <a:ext cx="360" cy="358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Google Shape;95;p15"/>
              <p:cNvSpPr/>
              <p:nvPr/>
            </p:nvSpPr>
            <p:spPr>
              <a:xfrm>
                <a:off x="6985440" y="2800800"/>
                <a:ext cx="75960" cy="92160"/>
              </a:xfrm>
              <a:prstGeom prst="ellipse">
                <a:avLst/>
              </a:pr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2" name="Google Shape;96;p15"/>
            <p:cNvSpPr/>
            <p:nvPr/>
          </p:nvSpPr>
          <p:spPr>
            <a:xfrm>
              <a:off x="6940080" y="1851840"/>
              <a:ext cx="1470240" cy="943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8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Deployment</a:t>
              </a:r>
              <a:endParaRPr b="0" lang="en-AU" sz="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endParaRPr b="0" lang="en-AU" sz="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599"/>
                </a:spcAft>
                <a:buNone/>
                <a:tabLst>
                  <a:tab algn="l" pos="0"/>
                </a:tabLst>
              </a:pPr>
              <a:r>
                <a:rPr b="0" lang="en" sz="8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It will be limited to provide docker file</a:t>
              </a:r>
              <a:endParaRPr b="0" lang="en-AU" sz="800" spc="-1" strike="noStrike">
                <a:latin typeface="Arial"/>
              </a:endParaRPr>
            </a:p>
          </p:txBody>
        </p:sp>
      </p:grpSp>
      <p:grpSp>
        <p:nvGrpSpPr>
          <p:cNvPr id="153" name="Google Shape;97;p15"/>
          <p:cNvGrpSpPr/>
          <p:nvPr/>
        </p:nvGrpSpPr>
        <p:grpSpPr>
          <a:xfrm>
            <a:off x="106560" y="3080160"/>
            <a:ext cx="1331640" cy="1356120"/>
            <a:chOff x="106560" y="3080160"/>
            <a:chExt cx="1331640" cy="1356120"/>
          </a:xfrm>
        </p:grpSpPr>
        <p:sp>
          <p:nvSpPr>
            <p:cNvPr id="154" name="Google Shape;98;p15"/>
            <p:cNvSpPr/>
            <p:nvPr/>
          </p:nvSpPr>
          <p:spPr>
            <a:xfrm>
              <a:off x="191520" y="3080160"/>
              <a:ext cx="1146600" cy="133200"/>
            </a:xfrm>
            <a:prstGeom prst="rect">
              <a:avLst/>
            </a:prstGeom>
            <a:solidFill>
              <a:srgbClr val="0856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Google Shape;99;p15"/>
            <p:cNvSpPr/>
            <p:nvPr/>
          </p:nvSpPr>
          <p:spPr>
            <a:xfrm>
              <a:off x="106560" y="3492720"/>
              <a:ext cx="1331640" cy="943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8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Literature review</a:t>
              </a:r>
              <a:endParaRPr b="0" lang="en-AU" sz="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endParaRPr b="0" lang="en-AU" sz="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8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Prepare a brief  summary about DR</a:t>
              </a:r>
              <a:endParaRPr b="0" lang="en-AU" sz="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599"/>
                </a:spcBef>
                <a:spcAft>
                  <a:spcPts val="1599"/>
                </a:spcAft>
                <a:buNone/>
                <a:tabLst>
                  <a:tab algn="l" pos="0"/>
                </a:tabLst>
              </a:pPr>
              <a:endParaRPr b="0" lang="en-AU" sz="800" spc="-1" strike="noStrike">
                <a:latin typeface="Arial"/>
              </a:endParaRPr>
            </a:p>
          </p:txBody>
        </p:sp>
        <p:grpSp>
          <p:nvGrpSpPr>
            <p:cNvPr id="156" name="Google Shape;100;p15"/>
            <p:cNvGrpSpPr/>
            <p:nvPr/>
          </p:nvGrpSpPr>
          <p:grpSpPr>
            <a:xfrm>
              <a:off x="160200" y="3080880"/>
              <a:ext cx="68760" cy="411120"/>
              <a:chOff x="160200" y="3080880"/>
              <a:chExt cx="68760" cy="411120"/>
            </a:xfrm>
          </p:grpSpPr>
          <p:sp>
            <p:nvSpPr>
              <p:cNvPr id="157" name="Google Shape;101;p15"/>
              <p:cNvSpPr/>
              <p:nvPr/>
            </p:nvSpPr>
            <p:spPr>
              <a:xfrm rot="10800000">
                <a:off x="194040" y="3080880"/>
                <a:ext cx="360" cy="358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Google Shape;102;p15"/>
              <p:cNvSpPr/>
              <p:nvPr/>
            </p:nvSpPr>
            <p:spPr>
              <a:xfrm rot="10800000">
                <a:off x="160200" y="3399840"/>
                <a:ext cx="68760" cy="92160"/>
              </a:xfrm>
              <a:prstGeom prst="ellipse">
                <a:avLst/>
              </a:pr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000000"/>
                </a:solidFill>
                <a:latin typeface="Arial"/>
                <a:ea typeface="Arial"/>
              </a:rPr>
              <a:t>Background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11760" y="1767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20" spc="-1" strike="noStrike">
                <a:solidFill>
                  <a:srgbClr val="000000"/>
                </a:solidFill>
                <a:latin typeface="Arial"/>
                <a:ea typeface="Arial"/>
              </a:rPr>
              <a:t>Background</a:t>
            </a:r>
            <a:endParaRPr b="0" lang="en-AU" sz="24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276480" y="955080"/>
            <a:ext cx="7604280" cy="1103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Bef>
                <a:spcPts val="20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" sz="1350" spc="-1" strike="noStrike">
                <a:solidFill>
                  <a:srgbClr val="222222"/>
                </a:solidFill>
                <a:latin typeface="Arial"/>
                <a:ea typeface="Arial"/>
              </a:rPr>
              <a:t>Diabetic retinopathy is an eye condition that can cause vision loss and blindness in people who have diabetes. It affects blood vessels in the retina (the light-sensitive layer of tissue in the back of your eye) [1].</a:t>
            </a:r>
            <a:endParaRPr b="0" lang="en-AU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Google Shape;114;p17"/>
          <p:cNvSpPr/>
          <p:nvPr/>
        </p:nvSpPr>
        <p:spPr>
          <a:xfrm>
            <a:off x="6144120" y="4139280"/>
            <a:ext cx="2999520" cy="103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[1] </a:t>
            </a:r>
            <a:r>
              <a:rPr b="0" lang="en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https://www.nei.nih.gov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[2] </a:t>
            </a:r>
            <a:r>
              <a:rPr b="0" lang="en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https://www.mayoclinic.org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400" spc="-1" strike="noStrike">
              <a:latin typeface="Arial"/>
            </a:endParaRPr>
          </a:p>
        </p:txBody>
      </p:sp>
      <p:pic>
        <p:nvPicPr>
          <p:cNvPr id="163" name="Google Shape;115;p17" descr=""/>
          <p:cNvPicPr/>
          <p:nvPr/>
        </p:nvPicPr>
        <p:blipFill>
          <a:blip r:embed="rId3"/>
          <a:stretch/>
        </p:blipFill>
        <p:spPr>
          <a:xfrm>
            <a:off x="3251160" y="1604880"/>
            <a:ext cx="1858680" cy="3061440"/>
          </a:xfrm>
          <a:prstGeom prst="rect">
            <a:avLst/>
          </a:prstGeom>
          <a:ln w="0">
            <a:noFill/>
          </a:ln>
        </p:spPr>
      </p:pic>
      <p:sp>
        <p:nvSpPr>
          <p:cNvPr id="164" name="Google Shape;116;p17"/>
          <p:cNvSpPr/>
          <p:nvPr/>
        </p:nvSpPr>
        <p:spPr>
          <a:xfrm>
            <a:off x="4438800" y="4526280"/>
            <a:ext cx="299952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Google Shape;117;p17"/>
          <p:cNvSpPr/>
          <p:nvPr/>
        </p:nvSpPr>
        <p:spPr>
          <a:xfrm>
            <a:off x="4025520" y="4666680"/>
            <a:ext cx="299952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20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" sz="1350" spc="-1" strike="noStrike">
                <a:solidFill>
                  <a:srgbClr val="222222"/>
                </a:solidFill>
                <a:latin typeface="Arial"/>
                <a:ea typeface="Arial"/>
              </a:rPr>
              <a:t>[2]</a:t>
            </a:r>
            <a:endParaRPr b="0" lang="en-AU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11760" y="1767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20" spc="-1" strike="noStrike">
                <a:solidFill>
                  <a:srgbClr val="000000"/>
                </a:solidFill>
                <a:latin typeface="Arial"/>
                <a:ea typeface="Arial"/>
              </a:rPr>
              <a:t>Medical imaging techniques for eye examination</a:t>
            </a:r>
            <a:endParaRPr b="0" lang="en-AU" sz="24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283320" y="863640"/>
            <a:ext cx="7604280" cy="1234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1f1f1f"/>
                </a:solidFill>
                <a:latin typeface="Arial"/>
                <a:ea typeface="Arial"/>
              </a:rPr>
              <a:t>Fundus photography:</a:t>
            </a:r>
            <a:r>
              <a:rPr b="0" lang="en" sz="1200" spc="-1" strike="noStrike">
                <a:solidFill>
                  <a:srgbClr val="1f1f1f"/>
                </a:solidFill>
                <a:latin typeface="Arial"/>
                <a:ea typeface="Arial"/>
              </a:rPr>
              <a:t> This is a non-invasive method that captures a high-resolution image of the back of </a:t>
            </a:r>
            <a:r>
              <a:rPr b="0" lang="en" sz="1200" spc="-1" strike="noStrike">
                <a:solidFill>
                  <a:srgbClr val="1f1f1f"/>
                </a:solidFill>
                <a:latin typeface="Arial"/>
                <a:ea typeface="Arial"/>
              </a:rPr>
              <a:t>the eye, including the retina, blood vessels, and optic nerve. 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Google Shape;124;p18" descr=""/>
          <p:cNvPicPr/>
          <p:nvPr/>
        </p:nvPicPr>
        <p:blipFill>
          <a:blip r:embed="rId1"/>
          <a:stretch/>
        </p:blipFill>
        <p:spPr>
          <a:xfrm>
            <a:off x="580320" y="1868400"/>
            <a:ext cx="3051720" cy="2313720"/>
          </a:xfrm>
          <a:prstGeom prst="rect">
            <a:avLst/>
          </a:prstGeom>
          <a:ln w="0">
            <a:noFill/>
          </a:ln>
        </p:spPr>
      </p:pic>
      <p:pic>
        <p:nvPicPr>
          <p:cNvPr id="169" name="Google Shape;125;p18" descr=""/>
          <p:cNvPicPr/>
          <p:nvPr/>
        </p:nvPicPr>
        <p:blipFill>
          <a:blip r:embed="rId2"/>
          <a:stretch/>
        </p:blipFill>
        <p:spPr>
          <a:xfrm>
            <a:off x="5616360" y="2144520"/>
            <a:ext cx="1971360" cy="176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11760" y="1767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20" spc="-1" strike="noStrike">
                <a:solidFill>
                  <a:srgbClr val="000000"/>
                </a:solidFill>
                <a:latin typeface="Arial"/>
                <a:ea typeface="Arial"/>
              </a:rPr>
              <a:t>How Doctor diagnose and grade diabetic retinopathy (DR)  </a:t>
            </a:r>
            <a:endParaRPr b="0" lang="en-AU" sz="24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283320" y="863640"/>
            <a:ext cx="8176680" cy="3456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1f1f1f"/>
                </a:solidFill>
                <a:latin typeface="Arial"/>
                <a:ea typeface="Arial"/>
              </a:rPr>
              <a:t>Doctors diagnose and grade diabetic retinopathy (DR) by examining high-resolution fundus photographs of the retina, and are graded </a:t>
            </a:r>
            <a:r>
              <a:rPr b="0" lang="en" sz="1200" spc="-1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based on the following: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300"/>
              </a:spcBef>
              <a:buClr>
                <a:srgbClr val="1f1f1f"/>
              </a:buClr>
              <a:buFont typeface="Arial"/>
              <a:buChar char="●"/>
              <a:tabLst>
                <a:tab algn="l" pos="0"/>
              </a:tabLst>
            </a:pPr>
            <a:r>
              <a:rPr b="1" lang="en" sz="1200" spc="-1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No DR:</a:t>
            </a:r>
            <a:r>
              <a:rPr b="0" lang="en" sz="1200" spc="-1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 No signs of damage.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1f1f1f"/>
              </a:buClr>
              <a:buFont typeface="Arial"/>
              <a:buChar char="●"/>
              <a:tabLst>
                <a:tab algn="l" pos="0"/>
              </a:tabLst>
            </a:pPr>
            <a:r>
              <a:rPr b="1" lang="en" sz="1200" spc="-1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Mild Non-Proliferative DR (NPDR):</a:t>
            </a:r>
            <a:r>
              <a:rPr b="0" lang="en" sz="1200" spc="-1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 Early signs of DR, like microaneurysms or bleeding.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1f1f1f"/>
              </a:buClr>
              <a:buFont typeface="Arial"/>
              <a:buChar char="●"/>
              <a:tabLst>
                <a:tab algn="l" pos="0"/>
              </a:tabLst>
            </a:pPr>
            <a:r>
              <a:rPr b="1" lang="en" sz="1200" spc="-1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Moderate NPDR:</a:t>
            </a:r>
            <a:r>
              <a:rPr b="0" lang="en" sz="1200" spc="-1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 More extensive microaneurysms, hemorrhages, and/or exudates.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1f1f1f"/>
              </a:buClr>
              <a:buFont typeface="Arial"/>
              <a:buChar char="●"/>
              <a:tabLst>
                <a:tab algn="l" pos="0"/>
              </a:tabLst>
            </a:pPr>
            <a:r>
              <a:rPr b="1" lang="en" sz="1200" spc="-1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Severe NPDR:</a:t>
            </a:r>
            <a:r>
              <a:rPr b="0" lang="en" sz="1200" spc="-1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 Significant changes with possible cotton wool spots and/or signs of compromised blood flow.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1f1f1f"/>
              </a:buClr>
              <a:buFont typeface="Arial"/>
              <a:buChar char="●"/>
              <a:tabLst>
                <a:tab algn="l" pos="0"/>
              </a:tabLst>
            </a:pPr>
            <a:r>
              <a:rPr b="1" lang="en" sz="1200" spc="-1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Proliferative DR (PDR):</a:t>
            </a:r>
            <a:r>
              <a:rPr b="0" lang="en" sz="1200" spc="-1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 Abnormal new blood vessels (neovascularization) grow on the retina's surface, potentially leading to vision loss if not treated.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300"/>
              </a:spcBef>
              <a:buNone/>
              <a:tabLst>
                <a:tab algn="l" pos="0"/>
              </a:tabLst>
            </a:pP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buNone/>
              <a:tabLst>
                <a:tab algn="l" pos="0"/>
              </a:tabLst>
            </a:pP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en-AU" sz="13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11760" y="1767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20" spc="-1" strike="noStrike">
                <a:solidFill>
                  <a:srgbClr val="000000"/>
                </a:solidFill>
                <a:latin typeface="Arial"/>
                <a:ea typeface="Arial"/>
              </a:rPr>
              <a:t>Messidor-2 dataset</a:t>
            </a:r>
            <a:endParaRPr b="0" lang="en-AU" sz="24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283320" y="863640"/>
            <a:ext cx="760428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04920">
              <a:lnSpc>
                <a:spcPct val="115000"/>
              </a:lnSpc>
              <a:spcBef>
                <a:spcPts val="300"/>
              </a:spcBef>
              <a:buClr>
                <a:srgbClr val="1f1f1f"/>
              </a:buClr>
              <a:buFont typeface="Arial"/>
              <a:buChar char="●"/>
            </a:pPr>
            <a:r>
              <a:rPr b="0" lang="en" sz="1200" spc="-1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International Diabetic Retinopathy Grading System (ICDR).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1f1f1f"/>
              </a:buClr>
              <a:buFont typeface="Arial"/>
              <a:buChar char="○"/>
            </a:pPr>
            <a:r>
              <a:rPr b="0" lang="en" sz="1200" spc="-1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0: None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1f1f1f"/>
              </a:buClr>
              <a:buFont typeface="Arial"/>
              <a:buChar char="○"/>
            </a:pPr>
            <a:r>
              <a:rPr b="0" lang="en" sz="1200" spc="-1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1: Mild DR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1f1f1f"/>
              </a:buClr>
              <a:buFont typeface="Arial"/>
              <a:buChar char="○"/>
            </a:pPr>
            <a:r>
              <a:rPr b="0" lang="en" sz="1200" spc="-1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2: Moderate DR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1f1f1f"/>
              </a:buClr>
              <a:buFont typeface="Arial"/>
              <a:buChar char="○"/>
            </a:pPr>
            <a:r>
              <a:rPr b="0" lang="en" sz="1200" spc="-1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3: Severe DR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1f1f1f"/>
              </a:buClr>
              <a:buFont typeface="Arial"/>
              <a:buChar char="○"/>
            </a:pPr>
            <a:r>
              <a:rPr b="0" lang="en" sz="1200" spc="-1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</a:rPr>
              <a:t>4: Proliferative DR (PDR)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601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Google Shape;138;p20" descr=""/>
          <p:cNvPicPr/>
          <p:nvPr/>
        </p:nvPicPr>
        <p:blipFill>
          <a:blip r:embed="rId1"/>
          <a:stretch/>
        </p:blipFill>
        <p:spPr>
          <a:xfrm>
            <a:off x="4683960" y="1275480"/>
            <a:ext cx="3678120" cy="370152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139;p20"/>
          <p:cNvSpPr/>
          <p:nvPr/>
        </p:nvSpPr>
        <p:spPr>
          <a:xfrm>
            <a:off x="4683960" y="4977360"/>
            <a:ext cx="4851000" cy="3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Figure 1: 5 examples for each class in Messidor-2 datasets </a:t>
            </a:r>
            <a:endParaRPr b="0" lang="en-AU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11760" y="1767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20" spc="-1" strike="noStrike">
                <a:solidFill>
                  <a:srgbClr val="000000"/>
                </a:solidFill>
                <a:latin typeface="Arial"/>
                <a:ea typeface="Arial"/>
              </a:rPr>
              <a:t>How common is diabetic eye disease?</a:t>
            </a:r>
            <a:endParaRPr b="0" lang="en-AU" sz="242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77" name="Google Shape;145;p21"/>
          <p:cNvGraphicFramePr/>
          <p:nvPr/>
        </p:nvGraphicFramePr>
        <p:xfrm>
          <a:off x="628560" y="1686240"/>
          <a:ext cx="3991320" cy="1053720"/>
        </p:xfrm>
        <a:graphic>
          <a:graphicData uri="http://schemas.openxmlformats.org/drawingml/2006/table">
            <a:tbl>
              <a:tblPr/>
              <a:tblGrid>
                <a:gridCol w="2610360"/>
                <a:gridCol w="1380960"/>
              </a:tblGrid>
              <a:tr h="397440"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Type of Diabetic Eye Disease</a:t>
                      </a:r>
                      <a:endParaRPr b="0" lang="en-AU" sz="1000" spc="-1" strike="noStrike"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Percentage</a:t>
                      </a:r>
                      <a:endParaRPr b="0" lang="en-AU" sz="1000" spc="-1" strike="noStrike"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8520"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Non-proliferative retinopathy</a:t>
                      </a:r>
                      <a:endParaRPr b="0" lang="en-AU" sz="1000" spc="-1" strike="noStrike"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19.30%</a:t>
                      </a:r>
                      <a:endParaRPr b="0" lang="en-AU" sz="1000" spc="-1" strike="noStrike"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8520"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Proliferative retinopathy</a:t>
                      </a:r>
                      <a:endParaRPr b="0" lang="en-AU" sz="1000" spc="-1" strike="noStrike"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2.10%</a:t>
                      </a:r>
                      <a:endParaRPr b="0" lang="en-AU" sz="1000" spc="-1" strike="noStrike"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9240"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Macular edema</a:t>
                      </a:r>
                      <a:endParaRPr b="0" lang="en-AU" sz="1000" spc="-1" strike="noStrike"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3.30%</a:t>
                      </a:r>
                      <a:endParaRPr b="0" lang="en-AU" sz="1000" spc="-1" strike="noStrike"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8" name="Google Shape;146;p21"/>
          <p:cNvSpPr/>
          <p:nvPr/>
        </p:nvSpPr>
        <p:spPr>
          <a:xfrm>
            <a:off x="628560" y="1332000"/>
            <a:ext cx="4851000" cy="3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Table 1: Diabetic Eye Disease Rates (AusDiab Study)</a:t>
            </a:r>
            <a:endParaRPr b="0" lang="en-AU" sz="1100" spc="-1" strike="noStrike">
              <a:latin typeface="Arial"/>
            </a:endParaRPr>
          </a:p>
        </p:txBody>
      </p:sp>
      <p:graphicFrame>
        <p:nvGraphicFramePr>
          <p:cNvPr id="179" name="Google Shape;147;p21"/>
          <p:cNvGraphicFramePr/>
          <p:nvPr/>
        </p:nvGraphicFramePr>
        <p:xfrm>
          <a:off x="612360" y="3340800"/>
          <a:ext cx="7276680" cy="904680"/>
        </p:xfrm>
        <a:graphic>
          <a:graphicData uri="http://schemas.openxmlformats.org/drawingml/2006/table">
            <a:tbl>
              <a:tblPr/>
              <a:tblGrid>
                <a:gridCol w="1838160"/>
                <a:gridCol w="3009600"/>
                <a:gridCol w="2428920"/>
              </a:tblGrid>
              <a:tr h="387720"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Finding</a:t>
                      </a:r>
                      <a:endParaRPr b="0" lang="en-AU" sz="1000" spc="-1" strike="noStrike"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Melbourne Vision Impairment Project (&gt;40 years old)</a:t>
                      </a:r>
                      <a:endParaRPr b="0" lang="en-AU" sz="1000" spc="-1" strike="noStrike"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Blue Mountains Eye Study (&gt;49 years old)</a:t>
                      </a:r>
                      <a:endParaRPr b="0" lang="en-AU" sz="1000" spc="-1" strike="noStrike">
                        <a:latin typeface="Arial"/>
                      </a:endParaRPr>
                    </a:p>
                  </a:txBody>
                  <a:tcPr anchor="b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2080"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Diabetic retinopathy prevalence</a:t>
                      </a:r>
                      <a:endParaRPr b="0" lang="en-AU" sz="1000" spc="-1" strike="noStrike"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29.10%</a:t>
                      </a:r>
                      <a:endParaRPr b="0" lang="en-AU" sz="1000" spc="-1" strike="noStrike"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32.40%</a:t>
                      </a:r>
                      <a:endParaRPr b="0" lang="en-AU" sz="1000" spc="-1" strike="noStrike"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2760"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Macular edema prevalence</a:t>
                      </a:r>
                      <a:endParaRPr b="0" lang="en-AU" sz="1000" spc="-1" strike="noStrike"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5.60%</a:t>
                      </a:r>
                      <a:endParaRPr b="0" lang="en-AU" sz="1000" spc="-1" strike="noStrike"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4.30%</a:t>
                      </a:r>
                      <a:endParaRPr b="0" lang="en-AU" sz="1000" spc="-1" strike="noStrike"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0" name="Google Shape;148;p21"/>
          <p:cNvSpPr/>
          <p:nvPr/>
        </p:nvSpPr>
        <p:spPr>
          <a:xfrm>
            <a:off x="565560" y="2950200"/>
            <a:ext cx="7370280" cy="3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Table 2: Diabetic Eye Disease Rates in Melbourne Vision Impairment Project &amp; Blue Mountains Eye Study</a:t>
            </a:r>
            <a:endParaRPr b="0" lang="en-AU" sz="1100" spc="-1" strike="noStrike">
              <a:latin typeface="Arial"/>
            </a:endParaRPr>
          </a:p>
        </p:txBody>
      </p:sp>
      <p:sp>
        <p:nvSpPr>
          <p:cNvPr id="181" name="Google Shape;149;p21"/>
          <p:cNvSpPr/>
          <p:nvPr/>
        </p:nvSpPr>
        <p:spPr>
          <a:xfrm>
            <a:off x="533520" y="893880"/>
            <a:ext cx="76996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On average, one in three people with diabetes will develop some form of diabetic eye disease.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82" name="Google Shape;150;p21"/>
          <p:cNvSpPr/>
          <p:nvPr/>
        </p:nvSpPr>
        <p:spPr>
          <a:xfrm>
            <a:off x="628560" y="4449960"/>
            <a:ext cx="7047720" cy="54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050" spc="-1" strike="noStrike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</a:rPr>
              <a:t>Reference </a:t>
            </a:r>
            <a:br>
              <a:rPr sz="1050"/>
            </a:br>
            <a:r>
              <a:rPr b="0" lang="en" sz="1050" spc="-1" strike="noStrike" u="sng">
                <a:solidFill>
                  <a:srgbClr val="1155cc"/>
                </a:solidFill>
                <a:highlight>
                  <a:srgbClr val="ffffff"/>
                </a:highlight>
                <a:uFillTx/>
                <a:latin typeface="Arial"/>
                <a:ea typeface="Arial"/>
                <a:hlinkClick r:id="rId1"/>
              </a:rPr>
              <a:t>https://baker.edu.au/-/media/documents/impact/outofsightreport.pdf</a:t>
            </a:r>
            <a:endParaRPr b="0" lang="en-AU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en-AU</dc:language>
  <cp:lastModifiedBy/>
  <dcterms:modified xsi:type="dcterms:W3CDTF">2024-04-03T18:58:43Z</dcterms:modified>
  <cp:revision>1</cp:revision>
  <dc:subject/>
  <dc:title/>
</cp:coreProperties>
</file>