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3600">
                <a:solidFill>
                  <a:srgbClr val="14143C"/>
                </a:solidFill>
              </a:rPr>
              <a:t>Data Governance – Deliverables &amp; Accelerators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0" sz="2000">
                <a:solidFill>
                  <a:srgbClr val="212121"/>
                </a:solidFill>
              </a:rPr>
              <a:t>Data Governance aligns people, process, and technology so data is discoverable, trustworthy, compliant, and usable.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Lineage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End-to-end traceability of data (system, table, column). Technical + business lineage, change-impact analysis, and code-level drill-downs.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Data Engineer, Steward, Audit / Compliance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Builds trust and speeds issue resolution; supports audits and safe change management.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Capability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b="1" sz="1600">
                          <a:solidFill>
                            <a:srgbClr val="FFFFFF"/>
                          </a:solidFill>
                        </a:rPr>
                        <a:t>Capability / Offerings</a:t>
                      </a:r>
                    </a:p>
                  </a:txBody>
                  <a:tcPr>
                    <a:solidFill>
                      <a:srgbClr val="4E31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600">
                          <a:solidFill>
                            <a:srgbClr val="FFFFFF"/>
                          </a:solidFill>
                        </a:rPr>
                        <a:t>What It Means</a:t>
                      </a:r>
                    </a:p>
                  </a:txBody>
                  <a:tcPr>
                    <a:solidFill>
                      <a:srgbClr val="4E31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600">
                          <a:solidFill>
                            <a:srgbClr val="FFFFFF"/>
                          </a:solidFill>
                        </a:rPr>
                        <a:t>Who’s Involved</a:t>
                      </a:r>
                    </a:p>
                  </a:txBody>
                  <a:tcPr>
                    <a:solidFill>
                      <a:srgbClr val="4E31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600">
                          <a:solidFill>
                            <a:srgbClr val="FFFFFF"/>
                          </a:solidFill>
                        </a:rPr>
                        <a:t>Why It Matters</a:t>
                      </a:r>
                    </a:p>
                  </a:txBody>
                  <a:tcPr>
                    <a:solidFill>
                      <a:srgbClr val="4E31B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Metadata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Create, update, and maintain metadata (data about data); build &amp; operate the data catalog, including policies and lineage links.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Steward / Catalog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Enables users to find &amp; understand data; drives self-service analytics.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Sample analysis to surface structure, patterns, outliers; full-dataset assessment across dimensions (completeness, accuracy, uniqueness, validity, timeliness); custom rule definition.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Analyst / Steward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Quick health check; guides deeper quality efforts.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Dimensions, rules, thresholds/SLAs; continuous monitoring, exceptions, and scorecards.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Quality Lead /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Ensures analytics &amp; ML models use reliable data; reduces risk of bad decisions.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Policies &amp; controls by geography/domain (e.g., GDPR, CCPA, GLBA). Evidence collection and attestation workflows.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Legal &amp; Compliance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Avoids fines &amp; lawsuits; supports rights to know/share/port/delete.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Lifecycle policies for archiving/disposing data; defensible deletion; “right-to-erase”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Records Manager /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Meets legal mandates; simplifies audits and e-discovery.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Master Data Management (MDM)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Centralize &amp; reconcile critical entity data (customers, products, suppliers). Golden record creation and survivorship rules.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MDM Lead /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Single source of truth; improves cross-system consistency.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Technical blueprint: domain boundaries, data zones, canonical models, integration patterns (batch/stream/event), APIs, storage, compute, and IAM guardrails that implement governance.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/ Platform Architect, Data Engineering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Provides reusable patterns and platform guardrails for scalable, secure, cost-effective delivery; turns policy into practice.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Lineage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End-to-end traceability of data (system, table, column). Technical + business lineage, change-impact analysis, and code-level drill-downs.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Data Engineer, Steward, Audit /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0" sz="1400">
                          <a:solidFill>
                            <a:srgbClr val="212121"/>
                          </a:solidFill>
                        </a:rPr>
                        <a:t>Builds trust and speeds issue resolution; supports audits and safe change management.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At a glance</a:t>
            </a:r>
          </a:p>
          <a:p>
            <a:r>
              <a:rPr b="1" sz="2000">
                <a:solidFill>
                  <a:srgbClr val="212121"/>
                </a:solidFill>
              </a:rPr>
              <a:t>• Metadata Management — </a:t>
            </a:r>
            <a:r>
              <a:rPr b="0" sz="2000">
                <a:solidFill>
                  <a:srgbClr val="212121"/>
                </a:solidFill>
              </a:rPr>
              <a:t>Build and maintain your catalog: capture technical + business metadata, lineage, and policies.</a:t>
            </a:r>
          </a:p>
          <a:p>
            <a:r>
              <a:rPr b="1" sz="2000">
                <a:solidFill>
                  <a:srgbClr val="212121"/>
                </a:solidFill>
              </a:rPr>
              <a:t>• Data Profiling — </a:t>
            </a:r>
            <a:r>
              <a:rPr b="0" sz="2000">
                <a:solidFill>
                  <a:srgbClr val="212121"/>
                </a:solidFill>
              </a:rPr>
              <a:t>Rapidly analyze datasets to surface structure, patterns, and outliers; inform rule design.</a:t>
            </a:r>
          </a:p>
          <a:p>
            <a:r>
              <a:rPr b="1" sz="2000">
                <a:solidFill>
                  <a:srgbClr val="212121"/>
                </a:solidFill>
              </a:rPr>
              <a:t>• Data Quality — </a:t>
            </a:r>
            <a:r>
              <a:rPr b="0" sz="2000">
                <a:solidFill>
                  <a:srgbClr val="212121"/>
                </a:solidFill>
              </a:rPr>
              <a:t>Dimensions, rules, SLAs, monitoring, and scorecards to keep data reliable.</a:t>
            </a:r>
          </a:p>
          <a:p>
            <a:r>
              <a:rPr b="1" sz="2000">
                <a:solidFill>
                  <a:srgbClr val="212121"/>
                </a:solidFill>
              </a:rPr>
              <a:t>• Data Compliance — </a:t>
            </a:r>
            <a:r>
              <a:rPr b="0" sz="2000">
                <a:solidFill>
                  <a:srgbClr val="212121"/>
                </a:solidFill>
              </a:rPr>
              <a:t>Controls and policies by geography/domain (e.g., GDPR, CCPA, GLBA); automate evidence.</a:t>
            </a:r>
          </a:p>
          <a:p>
            <a:r>
              <a:rPr b="1" sz="2000">
                <a:solidFill>
                  <a:srgbClr val="212121"/>
                </a:solidFill>
              </a:rPr>
              <a:t>• Data Retention — </a:t>
            </a:r>
            <a:r>
              <a:rPr b="0" sz="2000">
                <a:solidFill>
                  <a:srgbClr val="212121"/>
                </a:solidFill>
              </a:rPr>
              <a:t>Lifecycle policies for archiving/disposing data; support “right-to-erase” requests.</a:t>
            </a:r>
          </a:p>
          <a:p>
            <a:r>
              <a:rPr b="1" sz="2000">
                <a:solidFill>
                  <a:srgbClr val="212121"/>
                </a:solidFill>
              </a:rPr>
              <a:t>• Master Data Management (MDM) — </a:t>
            </a:r>
            <a:r>
              <a:rPr b="0" sz="2000">
                <a:solidFill>
                  <a:srgbClr val="212121"/>
                </a:solidFill>
              </a:rPr>
              <a:t>Golden records for key entities; survivorship rules; improved cross-system consistency.</a:t>
            </a:r>
          </a:p>
          <a:p>
            <a:r>
              <a:rPr b="1" sz="2000">
                <a:solidFill>
                  <a:srgbClr val="212121"/>
                </a:solidFill>
              </a:rPr>
              <a:t>• Data Architecture — </a:t>
            </a:r>
            <a:r>
              <a:rPr b="0" sz="2000">
                <a:solidFill>
                  <a:srgbClr val="212121"/>
                </a:solidFill>
              </a:rPr>
              <a:t>The technical blueprint—zones, models, integrations (batch/stream/event), APIs, and IAM—that implements governance principles and enables reusable, scalable delivery.</a:t>
            </a:r>
          </a:p>
          <a:p>
            <a:r>
              <a:rPr b="1" sz="2000">
                <a:solidFill>
                  <a:srgbClr val="212121"/>
                </a:solidFill>
              </a:rPr>
              <a:t>• Data Lineage — </a:t>
            </a:r>
            <a:r>
              <a:rPr b="0" sz="2000">
                <a:solidFill>
                  <a:srgbClr val="212121"/>
                </a:solidFill>
              </a:rPr>
              <a:t>End-to-end traceability of data from source to consumption (technical + business lineage) for impact analysis, troubleshooting, and auditability.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Metadata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Create, update, and maintain metadata (data about data); build &amp; operate the data catalog, including policies and lineage links.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Data Steward / Catalog Manager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Enables users to find &amp; understand data; drives self-service analytics.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Profiling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Sample analysis to surface structure, patterns, outliers; full-dataset assessment across dimensions (completeness, accuracy, uniqueness, validity, timeliness); custom rule definition.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Data Analyst / Steward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Quick health check; guides deeper quality efforts.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Dimensions, rules, thresholds/SLAs; continuous monitoring, exceptions, and scorecards.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Data Quality Lead / Engineer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Ensures analytics &amp; ML models use reliable data; reduces risk of bad decisions.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Compliance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Policies &amp; controls by geography/domain (e.g., GDPR, CCPA, GLBA). Evidence collection and attestation workflows.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Legal &amp; Compliance Team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Avoids fines &amp; lawsuits; supports rights to know/share/port/delete.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Retention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Lifecycle policies for archiving/disposing data; defensible deletion; “right-to-erase” requests.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Records Manager / IT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Meets legal mandates; simplifies audits and e-discovery.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Master Data Management (MDM)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Centralize &amp; reconcile critical entity data (customers, products, suppliers). Golden record creation and survivorship rules.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MDM Lead / Architect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Single source of truth; improves cross-system consistency.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800">
                <a:solidFill>
                  <a:srgbClr val="14143C"/>
                </a:solidFill>
              </a:rPr>
              <a:t>Data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212121"/>
                </a:solidFill>
              </a:rPr>
              <a:t>What it means: </a:t>
            </a:r>
            <a:r>
              <a:rPr b="0" sz="2000">
                <a:solidFill>
                  <a:srgbClr val="212121"/>
                </a:solidFill>
              </a:rPr>
              <a:t>Technical blueprint: domain boundaries, data zones, canonical models, integration patterns (batch/stream/event), APIs, storage, compute, and IAM guardrails that implement governance.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Who’s involved: </a:t>
            </a:r>
            <a:r>
              <a:rPr b="0" sz="2000">
                <a:solidFill>
                  <a:srgbClr val="212121"/>
                </a:solidFill>
              </a:rPr>
              <a:t>Data / Platform Architect, Data Engineering Lead</a:t>
            </a:r>
          </a:p>
          <a:p/>
          <a:p>
            <a:r>
              <a:rPr b="1" sz="2000">
                <a:solidFill>
                  <a:srgbClr val="212121"/>
                </a:solidFill>
              </a:rPr>
              <a:t>Why it matters: </a:t>
            </a:r>
            <a:r>
              <a:rPr b="0" sz="2000">
                <a:solidFill>
                  <a:srgbClr val="212121"/>
                </a:solidFill>
              </a:rPr>
              <a:t>Provides reusable patterns and platform guardrails for scalable, secure, cost-effective delivery; turns policy into practice.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