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75769-B07B-43EB-92D9-29847A11144E}" v="1" dt="2024-12-24T12:40:41.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3" d="100"/>
          <a:sy n="33" d="100"/>
        </p:scale>
        <p:origin x="1128"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a:prstGeom prst="rect">
            <a:avLst/>
          </a:prstGeo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a:prstGeom prst="rect">
            <a:avLst/>
          </a:prstGeo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a:xfrm>
            <a:off x="2080875" y="39663928"/>
            <a:ext cx="6810137" cy="2278397"/>
          </a:xfrm>
          <a:prstGeom prst="rect">
            <a:avLst/>
          </a:prstGeom>
        </p:spPr>
        <p:txBody>
          <a:bodyPr/>
          <a:lstStyle/>
          <a:p>
            <a:fld id="{92FC0DC4-E5EA-4D5E-8D4A-2537A35440F8}" type="datetimeFigureOut">
              <a:rPr lang="en-US" smtClean="0"/>
              <a:t>1/1/2025</a:t>
            </a:fld>
            <a:endParaRPr lang="en-US"/>
          </a:p>
        </p:txBody>
      </p:sp>
      <p:sp>
        <p:nvSpPr>
          <p:cNvPr id="5" name="Footer Placeholder 4"/>
          <p:cNvSpPr>
            <a:spLocks noGrp="1"/>
          </p:cNvSpPr>
          <p:nvPr>
            <p:ph type="ftr" sz="quarter" idx="11"/>
          </p:nvPr>
        </p:nvSpPr>
        <p:spPr>
          <a:xfrm>
            <a:off x="10026035" y="39663928"/>
            <a:ext cx="10215205" cy="2278397"/>
          </a:xfrm>
          <a:prstGeom prst="rect">
            <a:avLst/>
          </a:prstGeom>
        </p:spPr>
        <p:txBody>
          <a:bodyPr/>
          <a:lstStyle/>
          <a:p>
            <a:endParaRPr lang="en-US"/>
          </a:p>
        </p:txBody>
      </p:sp>
      <p:sp>
        <p:nvSpPr>
          <p:cNvPr id="6" name="Slide Number Placeholder 5"/>
          <p:cNvSpPr>
            <a:spLocks noGrp="1"/>
          </p:cNvSpPr>
          <p:nvPr>
            <p:ph type="sldNum" sz="quarter" idx="12"/>
          </p:nvPr>
        </p:nvSpPr>
        <p:spPr>
          <a:xfrm>
            <a:off x="21376263" y="39663928"/>
            <a:ext cx="6810137" cy="2278397"/>
          </a:xfrm>
          <a:prstGeom prst="rect">
            <a:avLst/>
          </a:prstGeom>
        </p:spPr>
        <p:txBody>
          <a:bodyPr/>
          <a:lstStyle/>
          <a:p>
            <a:fld id="{1D99EE3C-D7FF-4CBB-A46B-112A2FEFAD23}" type="slidenum">
              <a:rPr lang="en-US" smtClean="0"/>
              <a:t>‹#›</a:t>
            </a:fld>
            <a:endParaRPr lang="en-US"/>
          </a:p>
        </p:txBody>
      </p:sp>
    </p:spTree>
    <p:extLst>
      <p:ext uri="{BB962C8B-B14F-4D97-AF65-F5344CB8AC3E}">
        <p14:creationId xmlns:p14="http://schemas.microsoft.com/office/powerpoint/2010/main" val="3071777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black screen with a black background&#10;&#10;Description automatically generated">
            <a:extLst>
              <a:ext uri="{FF2B5EF4-FFF2-40B4-BE49-F238E27FC236}">
                <a16:creationId xmlns:a16="http://schemas.microsoft.com/office/drawing/2014/main" id="{9DF113A7-DBC3-E79B-9F63-55265EBE46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7047"/>
            <a:ext cx="30267275" cy="42760144"/>
          </a:xfrm>
          <a:prstGeom prst="rect">
            <a:avLst/>
          </a:prstGeom>
        </p:spPr>
      </p:pic>
    </p:spTree>
    <p:extLst>
      <p:ext uri="{BB962C8B-B14F-4D97-AF65-F5344CB8AC3E}">
        <p14:creationId xmlns:p14="http://schemas.microsoft.com/office/powerpoint/2010/main" val="38038764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9C9CF-7A21-E119-8F84-0F9BB9D41822}"/>
              </a:ext>
            </a:extLst>
          </p:cNvPr>
          <p:cNvSpPr txBox="1"/>
          <p:nvPr/>
        </p:nvSpPr>
        <p:spPr>
          <a:xfrm>
            <a:off x="25633680" y="3992880"/>
            <a:ext cx="4358640" cy="1107996"/>
          </a:xfrm>
          <a:prstGeom prst="rect">
            <a:avLst/>
          </a:prstGeom>
          <a:noFill/>
        </p:spPr>
        <p:txBody>
          <a:bodyPr wrap="square" rtlCol="0">
            <a:spAutoFit/>
          </a:bodyPr>
          <a:lstStyle/>
          <a:p>
            <a:r>
              <a:rPr lang="en-US" sz="6600" dirty="0"/>
              <a:t>AIS411</a:t>
            </a:r>
          </a:p>
        </p:txBody>
      </p:sp>
      <p:sp>
        <p:nvSpPr>
          <p:cNvPr id="5" name="TextBox 4">
            <a:extLst>
              <a:ext uri="{FF2B5EF4-FFF2-40B4-BE49-F238E27FC236}">
                <a16:creationId xmlns:a16="http://schemas.microsoft.com/office/drawing/2014/main" id="{BFDCA95E-700D-82CA-26E8-46818035EE3F}"/>
              </a:ext>
            </a:extLst>
          </p:cNvPr>
          <p:cNvSpPr txBox="1"/>
          <p:nvPr/>
        </p:nvSpPr>
        <p:spPr>
          <a:xfrm>
            <a:off x="6218879" y="6628102"/>
            <a:ext cx="18257520" cy="1785104"/>
          </a:xfrm>
          <a:prstGeom prst="rect">
            <a:avLst/>
          </a:prstGeom>
          <a:noFill/>
        </p:spPr>
        <p:txBody>
          <a:bodyPr wrap="square" rtlCol="0">
            <a:spAutoFit/>
          </a:bodyPr>
          <a:lstStyle/>
          <a:p>
            <a:pPr algn="ctr"/>
            <a:r>
              <a:rPr lang="en-US" sz="6600" kern="2400" dirty="0">
                <a:solidFill>
                  <a:schemeClr val="accent2"/>
                </a:solidFill>
                <a:effectLst/>
                <a:latin typeface="+mj-lt"/>
                <a:ea typeface="MS Mincho" panose="02020609040205080304" pitchFamily="49" charset="-128"/>
              </a:rPr>
              <a:t>Bridging The Gap in Text-Based Emotion Detection</a:t>
            </a:r>
            <a:endParaRPr lang="en-US" sz="6600" dirty="0">
              <a:solidFill>
                <a:schemeClr val="accent2"/>
              </a:solidFill>
              <a:effectLst/>
              <a:latin typeface="+mj-lt"/>
              <a:ea typeface="MS Mincho" panose="02020609040205080304" pitchFamily="49" charset="-128"/>
            </a:endParaRPr>
          </a:p>
          <a:p>
            <a:pPr algn="ctr"/>
            <a:r>
              <a:rPr lang="en-US" sz="4400" dirty="0"/>
              <a:t>Team: Salah Elden Aly Salah , Sara Salah , Youmna Walid</a:t>
            </a:r>
          </a:p>
        </p:txBody>
      </p:sp>
      <p:cxnSp>
        <p:nvCxnSpPr>
          <p:cNvPr id="7" name="Straight Connector 6">
            <a:extLst>
              <a:ext uri="{FF2B5EF4-FFF2-40B4-BE49-F238E27FC236}">
                <a16:creationId xmlns:a16="http://schemas.microsoft.com/office/drawing/2014/main" id="{EDF73597-1FFE-63FE-1C0C-95578E08DB0D}"/>
              </a:ext>
            </a:extLst>
          </p:cNvPr>
          <p:cNvCxnSpPr/>
          <p:nvPr/>
        </p:nvCxnSpPr>
        <p:spPr>
          <a:xfrm>
            <a:off x="15133637" y="10776857"/>
            <a:ext cx="0" cy="31154914"/>
          </a:xfrm>
          <a:prstGeom prst="line">
            <a:avLst/>
          </a:prstGeom>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5E101C88-A0B9-E478-9A32-3EE266D52D57}"/>
              </a:ext>
            </a:extLst>
          </p:cNvPr>
          <p:cNvSpPr txBox="1"/>
          <p:nvPr/>
        </p:nvSpPr>
        <p:spPr>
          <a:xfrm>
            <a:off x="807381" y="13368362"/>
            <a:ext cx="14341155" cy="7525137"/>
          </a:xfrm>
          <a:prstGeom prst="rect">
            <a:avLst/>
          </a:prstGeom>
          <a:noFill/>
        </p:spPr>
        <p:txBody>
          <a:bodyPr wrap="square" rtlCol="0">
            <a:spAutoFit/>
          </a:bodyPr>
          <a:lstStyle/>
          <a:p>
            <a:r>
              <a:rPr lang="en-US" sz="6600" dirty="0">
                <a:solidFill>
                  <a:schemeClr val="accent2"/>
                </a:solidFill>
              </a:rPr>
              <a:t>Abstract</a:t>
            </a:r>
          </a:p>
          <a:p>
            <a:r>
              <a:rPr lang="en-US" sz="3200" b="0" dirty="0">
                <a:effectLst/>
                <a:ea typeface="SimSun" panose="02010600030101010101" pitchFamily="2" charset="-122"/>
              </a:rPr>
              <a:t>Emotion detection is a vital area of natural language processing (NLP), with applications in sentiment analysis, mental health monitoring, and human-computer interaction. This paper presents two multi-label emotion detection models: one based on the BERT Transformer architecture and another using the T5 Transformer. Both models predict the presence of five emotions—Anger, Fear, Joy, Sadness, and Surprise—in textual data. The study involves preprocessing, fine-tuning of pre-trained models, and dataset balancing. We evaluate both models using macro-average and micro-average F1 scores, highlighting their capability to detect multiple emotions within a single text input. The results show the strengths and challenges of each model in real-world emotion detection tasks. Keywords—Emotion detection, BERT, T5 Transformer, multi-label classification, NLP, fine-tuning, F1 score</a:t>
            </a:r>
            <a:endParaRPr lang="en-US" sz="3200" b="1" dirty="0">
              <a:effectLst/>
              <a:ea typeface="SimSun" panose="02010600030101010101" pitchFamily="2" charset="-122"/>
            </a:endParaRPr>
          </a:p>
          <a:p>
            <a:endParaRPr lang="en-US" sz="3300" dirty="0"/>
          </a:p>
        </p:txBody>
      </p:sp>
      <p:sp>
        <p:nvSpPr>
          <p:cNvPr id="9" name="TextBox 8">
            <a:extLst>
              <a:ext uri="{FF2B5EF4-FFF2-40B4-BE49-F238E27FC236}">
                <a16:creationId xmlns:a16="http://schemas.microsoft.com/office/drawing/2014/main" id="{58594C25-5BF2-669E-9940-8B74B46BAC1E}"/>
              </a:ext>
            </a:extLst>
          </p:cNvPr>
          <p:cNvSpPr txBox="1"/>
          <p:nvPr/>
        </p:nvSpPr>
        <p:spPr>
          <a:xfrm>
            <a:off x="15834685" y="10248208"/>
            <a:ext cx="12740639" cy="5539978"/>
          </a:xfrm>
          <a:prstGeom prst="rect">
            <a:avLst/>
          </a:prstGeom>
          <a:noFill/>
        </p:spPr>
        <p:txBody>
          <a:bodyPr wrap="square" rtlCol="0">
            <a:spAutoFit/>
          </a:bodyPr>
          <a:lstStyle/>
          <a:p>
            <a:r>
              <a:rPr lang="en-GB" sz="3200" dirty="0">
                <a:solidFill>
                  <a:schemeClr val="accent2"/>
                </a:solidFill>
              </a:rPr>
              <a:t> </a:t>
            </a:r>
            <a:r>
              <a:rPr lang="en-GB" sz="3200" i="1" dirty="0"/>
              <a:t>Automatic device allocation distributed computational load across GPUs. Preprocessing for both models involved text cleaning (removing special characters, URLs, and numbers), normalization (converting text to lowercase), and addressing missing labels (replacing with zeros). To tackle class imbalances, minority classes were oversampled using the Scikit-learn resample method for BERT, while few-shot learning techniques mitigated imbalance for </a:t>
            </a:r>
            <a:r>
              <a:rPr lang="en-GB" sz="3200" i="1" dirty="0" err="1"/>
              <a:t>LLaMA</a:t>
            </a:r>
            <a:r>
              <a:rPr lang="en-GB" sz="3200" i="1" dirty="0"/>
              <a:t> 3B. Fine-tuned transformer models were evaluated using consistent NLP pipelines to ensure a fair comparison.</a:t>
            </a:r>
            <a:endParaRPr lang="en-US" sz="3200" i="1" dirty="0"/>
          </a:p>
          <a:p>
            <a:endParaRPr lang="en-US" sz="6600" dirty="0">
              <a:solidFill>
                <a:schemeClr val="accent2"/>
              </a:solidFill>
            </a:endParaRPr>
          </a:p>
        </p:txBody>
      </p:sp>
      <p:cxnSp>
        <p:nvCxnSpPr>
          <p:cNvPr id="11" name="Straight Connector 10">
            <a:extLst>
              <a:ext uri="{FF2B5EF4-FFF2-40B4-BE49-F238E27FC236}">
                <a16:creationId xmlns:a16="http://schemas.microsoft.com/office/drawing/2014/main" id="{CFC13216-CCDF-F949-E82B-82AC6D04DA47}"/>
              </a:ext>
            </a:extLst>
          </p:cNvPr>
          <p:cNvCxnSpPr>
            <a:cxnSpLocks/>
          </p:cNvCxnSpPr>
          <p:nvPr/>
        </p:nvCxnSpPr>
        <p:spPr>
          <a:xfrm>
            <a:off x="792470" y="13368362"/>
            <a:ext cx="13640120"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E0DBA3D-9BC7-27E1-882E-1208F4163508}"/>
              </a:ext>
            </a:extLst>
          </p:cNvPr>
          <p:cNvCxnSpPr>
            <a:cxnSpLocks/>
          </p:cNvCxnSpPr>
          <p:nvPr/>
        </p:nvCxnSpPr>
        <p:spPr>
          <a:xfrm>
            <a:off x="620592" y="20893499"/>
            <a:ext cx="13811998" cy="0"/>
          </a:xfrm>
          <a:prstGeom prst="line">
            <a:avLst/>
          </a:prstGeom>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25B9BB38-2D5C-E4DB-BEF3-F2DAA795D64D}"/>
              </a:ext>
            </a:extLst>
          </p:cNvPr>
          <p:cNvSpPr txBox="1"/>
          <p:nvPr/>
        </p:nvSpPr>
        <p:spPr>
          <a:xfrm>
            <a:off x="605694" y="21560587"/>
            <a:ext cx="14341154" cy="7017306"/>
          </a:xfrm>
          <a:prstGeom prst="rect">
            <a:avLst/>
          </a:prstGeom>
          <a:noFill/>
        </p:spPr>
        <p:txBody>
          <a:bodyPr wrap="square" rtlCol="0">
            <a:spAutoFit/>
          </a:bodyPr>
          <a:lstStyle/>
          <a:p>
            <a:r>
              <a:rPr lang="en-US" sz="6600" dirty="0">
                <a:solidFill>
                  <a:schemeClr val="accent2"/>
                </a:solidFill>
              </a:rPr>
              <a:t>Introduction</a:t>
            </a:r>
          </a:p>
          <a:p>
            <a:r>
              <a:rPr lang="en-US" sz="3200" i="1" dirty="0">
                <a:effectLst/>
                <a:ea typeface="SimSun" panose="02010600030101010101" pitchFamily="2" charset="-122"/>
              </a:rPr>
              <a:t>Emotion detection from text is an important task in NLP, as it enables machines to understand and respond to human emotional expressions. This task is particularly challenging due to the overlapping and context-dependent nature of emotions. Unlike single-label classification, multi-label emotion detection models can identify multiple emotions simultaneously, which often co-occur in real-world texts. Use the enter key to start a new paragraph. The appropriate spacing and indent are automatically applied. In this paper, we explore two Transformer-based architectures, BERT and T5, to address the problem of multi-label emotion detection. We describe the preprocessing pipeline, dataset balancing, and the fine-tuning process for both models. Additionally, we evaluate the models using F1 scores to assess their performance in detecting the presence of multiple emotions in textual data</a:t>
            </a:r>
            <a:endParaRPr lang="en-US" sz="3200" dirty="0">
              <a:solidFill>
                <a:schemeClr val="accent2"/>
              </a:solidFill>
            </a:endParaRPr>
          </a:p>
        </p:txBody>
      </p:sp>
      <p:cxnSp>
        <p:nvCxnSpPr>
          <p:cNvPr id="17" name="Straight Connector 16">
            <a:extLst>
              <a:ext uri="{FF2B5EF4-FFF2-40B4-BE49-F238E27FC236}">
                <a16:creationId xmlns:a16="http://schemas.microsoft.com/office/drawing/2014/main" id="{B10D5731-FA27-453B-4E91-521401B05B29}"/>
              </a:ext>
            </a:extLst>
          </p:cNvPr>
          <p:cNvCxnSpPr/>
          <p:nvPr/>
        </p:nvCxnSpPr>
        <p:spPr>
          <a:xfrm>
            <a:off x="792470" y="29576503"/>
            <a:ext cx="13868402" cy="0"/>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C1D07B5A-678F-C53A-3F69-94A1DE205231}"/>
              </a:ext>
            </a:extLst>
          </p:cNvPr>
          <p:cNvSpPr txBox="1"/>
          <p:nvPr/>
        </p:nvSpPr>
        <p:spPr>
          <a:xfrm>
            <a:off x="792470" y="29880804"/>
            <a:ext cx="13868399" cy="16127492"/>
          </a:xfrm>
          <a:prstGeom prst="rect">
            <a:avLst/>
          </a:prstGeom>
          <a:noFill/>
        </p:spPr>
        <p:txBody>
          <a:bodyPr wrap="square" rtlCol="0">
            <a:spAutoFit/>
          </a:bodyPr>
          <a:lstStyle/>
          <a:p>
            <a:r>
              <a:rPr lang="en-US" sz="6600" dirty="0">
                <a:solidFill>
                  <a:schemeClr val="accent2"/>
                </a:solidFill>
              </a:rPr>
              <a:t>Methodology</a:t>
            </a:r>
          </a:p>
          <a:p>
            <a:endParaRPr lang="en-GB" sz="3200" dirty="0"/>
          </a:p>
          <a:p>
            <a:r>
              <a:rPr lang="en-GB" sz="3200" dirty="0"/>
              <a:t>The study utilized a merged dataset for training and evaluation to accommodate the distinct capabilities of BERT and </a:t>
            </a:r>
            <a:r>
              <a:rPr lang="en-GB" sz="3200" dirty="0" err="1"/>
              <a:t>LLaMA</a:t>
            </a:r>
            <a:r>
              <a:rPr lang="en-GB" sz="3200" dirty="0"/>
              <a:t> 3B. For BERT, the dataset was transformed by expanding emotion labels into binary columns for each intensity level, resulting in a multi-label classification setup with 20 columns (e.g., Anger_0, Anger_1, Anger_2, Anger_3). This setup allowed BERT to predict the presence or absence of each intensity level for all emotions.</a:t>
            </a:r>
          </a:p>
          <a:p>
            <a:r>
              <a:rPr lang="en-GB" sz="3200" dirty="0"/>
              <a:t>For </a:t>
            </a:r>
            <a:r>
              <a:rPr lang="en-GB" sz="3200" dirty="0" err="1"/>
              <a:t>LLaMA</a:t>
            </a:r>
            <a:r>
              <a:rPr lang="en-GB" sz="3200" dirty="0"/>
              <a:t> 3B, the dataset retained its original format to leverage the model's generative and few-shot learning capabilities. Prompt templates were designed to guide </a:t>
            </a:r>
            <a:r>
              <a:rPr lang="en-GB" sz="3200" dirty="0" err="1"/>
              <a:t>LLaMA</a:t>
            </a:r>
            <a:r>
              <a:rPr lang="en-GB" sz="3200" dirty="0"/>
              <a:t> 3B in predicting ordinal emotion intensity levels directly. Additionally, 4-bit quantization techniques were applied to optimize memory usage and computational efficiency. The quantization included Normal Float-4 (NF4) for preserving model accuracy and double quantization for further optimization</a:t>
            </a:r>
            <a:endParaRPr lang="en-US" sz="3200" dirty="0"/>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p:txBody>
      </p:sp>
      <p:cxnSp>
        <p:nvCxnSpPr>
          <p:cNvPr id="21" name="Straight Connector 20">
            <a:extLst>
              <a:ext uri="{FF2B5EF4-FFF2-40B4-BE49-F238E27FC236}">
                <a16:creationId xmlns:a16="http://schemas.microsoft.com/office/drawing/2014/main" id="{8A1DDB02-6A11-B2D8-78FF-155176A65007}"/>
              </a:ext>
            </a:extLst>
          </p:cNvPr>
          <p:cNvCxnSpPr/>
          <p:nvPr/>
        </p:nvCxnSpPr>
        <p:spPr>
          <a:xfrm>
            <a:off x="15849584" y="15830502"/>
            <a:ext cx="14142718" cy="0"/>
          </a:xfrm>
          <a:prstGeom prst="line">
            <a:avLst/>
          </a:prstGeom>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C786F9E2-8D9D-C3DE-55C2-6A132FF4A576}"/>
              </a:ext>
            </a:extLst>
          </p:cNvPr>
          <p:cNvSpPr txBox="1"/>
          <p:nvPr/>
        </p:nvSpPr>
        <p:spPr>
          <a:xfrm>
            <a:off x="15834048" y="16130652"/>
            <a:ext cx="13761714" cy="26191785"/>
          </a:xfrm>
          <a:prstGeom prst="rect">
            <a:avLst/>
          </a:prstGeom>
          <a:noFill/>
        </p:spPr>
        <p:txBody>
          <a:bodyPr wrap="square" rtlCol="0">
            <a:spAutoFit/>
          </a:bodyPr>
          <a:lstStyle/>
          <a:p>
            <a:r>
              <a:rPr lang="en-US" sz="6600" dirty="0">
                <a:solidFill>
                  <a:schemeClr val="accent2"/>
                </a:solidFill>
              </a:rPr>
              <a:t>Results</a:t>
            </a:r>
          </a:p>
          <a:p>
            <a:pPr marL="0" marR="0" algn="just"/>
            <a:r>
              <a:rPr lang="en-US" sz="3200" i="1" dirty="0">
                <a:effectLst/>
                <a:ea typeface="SimSun" panose="02010600030101010101" pitchFamily="2" charset="-122"/>
                <a:cs typeface="Times New Roman" panose="02020603050405020304" pitchFamily="18" charset="0"/>
              </a:rPr>
              <a:t>1- Quantitative Results</a:t>
            </a:r>
            <a:endParaRPr lang="en-US" sz="3200" dirty="0">
              <a:effectLst/>
              <a:ea typeface="SimSun" panose="02010600030101010101" pitchFamily="2" charset="-122"/>
            </a:endParaRPr>
          </a:p>
          <a:p>
            <a:pPr marL="0" marR="0" algn="just"/>
            <a:r>
              <a:rPr lang="en-US" sz="3200" i="1" dirty="0">
                <a:effectLst/>
                <a:ea typeface="SimSun" panose="02010600030101010101" pitchFamily="2" charset="-122"/>
                <a:cs typeface="Times New Roman" panose="02020603050405020304" pitchFamily="18" charset="0"/>
              </a:rPr>
              <a:t>The models were evaluated on a held-out test dataset.</a:t>
            </a:r>
            <a:endParaRPr lang="en-US" sz="3200" dirty="0">
              <a:effectLst/>
              <a:ea typeface="SimSun" panose="02010600030101010101" pitchFamily="2" charset="-122"/>
            </a:endParaRPr>
          </a:p>
          <a:p>
            <a:pPr marL="0" marR="0" algn="just"/>
            <a:r>
              <a:rPr lang="en-US" sz="3200" i="1" dirty="0">
                <a:effectLst/>
                <a:ea typeface="SimSun" panose="02010600030101010101" pitchFamily="2" charset="-122"/>
                <a:cs typeface="Times New Roman" panose="02020603050405020304" pitchFamily="18" charset="0"/>
              </a:rPr>
              <a:t>The F1 scores for the models are as follows:</a:t>
            </a:r>
          </a:p>
          <a:p>
            <a:pPr marL="0" marR="0" algn="just"/>
            <a:endParaRPr lang="en-US" sz="3200" i="1" dirty="0">
              <a:ea typeface="SimSun" panose="02010600030101010101" pitchFamily="2" charset="-122"/>
              <a:cs typeface="Times New Roman" panose="02020603050405020304" pitchFamily="18" charset="0"/>
            </a:endParaRPr>
          </a:p>
          <a:p>
            <a:pPr marL="0" marR="0" algn="just"/>
            <a:endParaRPr lang="en-US" sz="3200" dirty="0">
              <a:effectLst/>
              <a:ea typeface="SimSun" panose="02010600030101010101" pitchFamily="2" charset="-122"/>
            </a:endParaRPr>
          </a:p>
          <a:p>
            <a:pPr marL="0" marR="0" algn="just"/>
            <a:endParaRPr lang="en-US" sz="1800" i="1" dirty="0">
              <a:effectLst/>
              <a:ea typeface="SimSun" panose="02010600030101010101" pitchFamily="2" charset="-122"/>
              <a:cs typeface="Times New Roman" panose="02020603050405020304" pitchFamily="18" charset="0"/>
            </a:endParaRPr>
          </a:p>
          <a:p>
            <a:pPr marL="0" marR="0" algn="just"/>
            <a:endParaRPr lang="en-US" i="1" dirty="0">
              <a:latin typeface="Times New Roman" panose="02020603050405020304" pitchFamily="18" charset="0"/>
              <a:ea typeface="SimSun" panose="02010600030101010101" pitchFamily="2" charset="-122"/>
              <a:cs typeface="Times New Roman" panose="02020603050405020304" pitchFamily="18" charset="0"/>
            </a:endParaRPr>
          </a:p>
          <a:p>
            <a:pPr marL="0" marR="0" algn="just"/>
            <a:endParaRPr lang="en-US" sz="1800" i="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endParaRPr lang="en-US" i="1" dirty="0">
              <a:latin typeface="Times New Roman" panose="02020603050405020304" pitchFamily="18" charset="0"/>
              <a:ea typeface="SimSun" panose="02010600030101010101" pitchFamily="2" charset="-122"/>
              <a:cs typeface="Times New Roman" panose="02020603050405020304" pitchFamily="18" charset="0"/>
            </a:endParaRPr>
          </a:p>
          <a:p>
            <a:pPr marL="0" marR="0" algn="just"/>
            <a:endParaRPr lang="en-US" sz="1800" i="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endParaRPr lang="en-US" i="1" dirty="0">
              <a:latin typeface="Times New Roman" panose="02020603050405020304" pitchFamily="18" charset="0"/>
              <a:ea typeface="SimSun" panose="02010600030101010101" pitchFamily="2" charset="-122"/>
              <a:cs typeface="Times New Roman" panose="02020603050405020304" pitchFamily="18" charset="0"/>
            </a:endParaRPr>
          </a:p>
          <a:p>
            <a:pPr marL="0" marR="0" algn="just"/>
            <a:endParaRPr lang="en-US" sz="1800" i="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endParaRPr lang="en-US" i="1" dirty="0">
              <a:latin typeface="Times New Roman" panose="02020603050405020304" pitchFamily="18" charset="0"/>
              <a:ea typeface="SimSun" panose="02010600030101010101" pitchFamily="2" charset="-122"/>
              <a:cs typeface="Times New Roman" panose="02020603050405020304" pitchFamily="18" charset="0"/>
            </a:endParaRPr>
          </a:p>
          <a:p>
            <a:pPr marL="0" marR="0" algn="just"/>
            <a:endParaRPr lang="en-US" i="1" dirty="0">
              <a:latin typeface="Times New Roman" panose="02020603050405020304" pitchFamily="18" charset="0"/>
              <a:ea typeface="SimSun" panose="02010600030101010101" pitchFamily="2" charset="-122"/>
              <a:cs typeface="Times New Roman" panose="02020603050405020304" pitchFamily="18" charset="0"/>
            </a:endParaRPr>
          </a:p>
          <a:p>
            <a:pPr marL="0" marR="0" algn="just"/>
            <a:endParaRPr lang="en-US" sz="1800" i="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endParaRPr lang="en-US" i="1" dirty="0">
              <a:latin typeface="Times New Roman" panose="02020603050405020304" pitchFamily="18" charset="0"/>
              <a:ea typeface="SimSun" panose="02010600030101010101" pitchFamily="2" charset="-122"/>
              <a:cs typeface="Times New Roman" panose="02020603050405020304" pitchFamily="18" charset="0"/>
            </a:endParaRPr>
          </a:p>
          <a:p>
            <a:pPr marL="0" marR="0" algn="just"/>
            <a:endParaRPr lang="en-US" sz="3200" i="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r>
              <a:rPr lang="en-US" sz="3200" i="1"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3200" dirty="0">
              <a:effectLst/>
              <a:latin typeface="Times New Roman" panose="02020603050405020304" pitchFamily="18" charset="0"/>
              <a:ea typeface="SimSun" panose="02010600030101010101" pitchFamily="2" charset="-122"/>
            </a:endParaRPr>
          </a:p>
          <a:p>
            <a:pPr marL="0" marR="0" algn="just"/>
            <a:r>
              <a:rPr lang="en-US" sz="3200" i="1" dirty="0">
                <a:ea typeface="Cambria Math" panose="02040503050406030204" pitchFamily="18" charset="0"/>
                <a:cs typeface="Times New Roman" panose="02020603050405020304" pitchFamily="18" charset="0"/>
              </a:rPr>
              <a:t>2</a:t>
            </a:r>
            <a:r>
              <a:rPr lang="en-US" sz="3200" i="1" dirty="0">
                <a:effectLst/>
                <a:ea typeface="Cambria Math" panose="02040503050406030204" pitchFamily="18" charset="0"/>
                <a:cs typeface="Times New Roman" panose="02020603050405020304" pitchFamily="18" charset="0"/>
              </a:rPr>
              <a:t>-  Qualitative Analysis</a:t>
            </a:r>
            <a:endParaRPr lang="en-US" sz="3200" dirty="0">
              <a:effectLst/>
              <a:ea typeface="Cambria Math" panose="02040503050406030204" pitchFamily="18" charset="0"/>
            </a:endParaRPr>
          </a:p>
          <a:p>
            <a:pPr marL="0" marR="0" algn="just"/>
            <a:r>
              <a:rPr lang="en-US" sz="3200" i="1" dirty="0">
                <a:effectLst/>
                <a:ea typeface="Cambria Math" panose="02040503050406030204" pitchFamily="18" charset="0"/>
                <a:cs typeface="Times New Roman" panose="02020603050405020304" pitchFamily="18" charset="0"/>
              </a:rPr>
              <a:t>Both models were able to effectively capture multiple emotions in complex sentences. For example, the sentence "The sudden success left me feeling thrilled but also a bit anxious" was correctly classified as having Joy and Fear. However, misclassifications were observed, especially in cases of overlapping emotions like Joy and Surprise.</a:t>
            </a:r>
            <a:endParaRPr lang="en-US" sz="3200" dirty="0">
              <a:effectLst/>
              <a:ea typeface="Cambria Math" panose="02040503050406030204" pitchFamily="18" charset="0"/>
            </a:endParaRPr>
          </a:p>
          <a:p>
            <a:pPr marL="0" marR="0" algn="just"/>
            <a:r>
              <a:rPr lang="en-US" sz="3200" i="1" dirty="0">
                <a:effectLst/>
                <a:ea typeface="Cambria Math" panose="02040503050406030204" pitchFamily="18" charset="0"/>
                <a:cs typeface="Times New Roman" panose="02020603050405020304" pitchFamily="18" charset="0"/>
              </a:rPr>
              <a:t> </a:t>
            </a:r>
            <a:endParaRPr lang="en-US" sz="3200" dirty="0">
              <a:effectLst/>
              <a:ea typeface="Cambria Math" panose="02040503050406030204" pitchFamily="18" charset="0"/>
            </a:endParaRPr>
          </a:p>
          <a:p>
            <a:pPr marL="0" marR="0" algn="just"/>
            <a:r>
              <a:rPr lang="en-US" sz="3200" i="1" dirty="0">
                <a:ea typeface="Cambria Math" panose="02040503050406030204" pitchFamily="18" charset="0"/>
                <a:cs typeface="Times New Roman" panose="02020603050405020304" pitchFamily="18" charset="0"/>
              </a:rPr>
              <a:t>3</a:t>
            </a:r>
            <a:r>
              <a:rPr lang="en-US" sz="3200" i="1" dirty="0">
                <a:effectLst/>
                <a:ea typeface="Cambria Math" panose="02040503050406030204" pitchFamily="18" charset="0"/>
                <a:cs typeface="Times New Roman" panose="02020603050405020304" pitchFamily="18" charset="0"/>
              </a:rPr>
              <a:t>-  Comparative Analysis</a:t>
            </a:r>
            <a:endParaRPr lang="en-US" sz="3200" dirty="0">
              <a:effectLst/>
              <a:ea typeface="Cambria Math" panose="02040503050406030204" pitchFamily="18" charset="0"/>
            </a:endParaRPr>
          </a:p>
          <a:p>
            <a:pPr marL="0" marR="0" algn="just"/>
            <a:r>
              <a:rPr lang="en-US" sz="3200" i="1" dirty="0">
                <a:effectLst/>
                <a:ea typeface="Cambria Math" panose="02040503050406030204" pitchFamily="18" charset="0"/>
                <a:cs typeface="Times New Roman" panose="02020603050405020304" pitchFamily="18" charset="0"/>
              </a:rPr>
              <a:t>When compared to single-label emotion models, both BERT and T5 demonstrated superior performance in identifying multiple emotions. The T5 model, in particular, showed promise in handling more complex, text-to-text interactions, while BERT was efficient in capturing the contextual relationships between emotions in the text.</a:t>
            </a:r>
            <a:endParaRPr lang="en-US" sz="3200" dirty="0">
              <a:effectLst/>
              <a:ea typeface="Cambria Math" panose="02040503050406030204" pitchFamily="18" charset="0"/>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p:txBody>
      </p:sp>
      <p:cxnSp>
        <p:nvCxnSpPr>
          <p:cNvPr id="24" name="Straight Connector 23">
            <a:extLst>
              <a:ext uri="{FF2B5EF4-FFF2-40B4-BE49-F238E27FC236}">
                <a16:creationId xmlns:a16="http://schemas.microsoft.com/office/drawing/2014/main" id="{BAE8D88B-5D4E-226E-EA95-7D620930420A}"/>
              </a:ext>
            </a:extLst>
          </p:cNvPr>
          <p:cNvCxnSpPr>
            <a:cxnSpLocks/>
          </p:cNvCxnSpPr>
          <p:nvPr/>
        </p:nvCxnSpPr>
        <p:spPr>
          <a:xfrm flipV="1">
            <a:off x="15834685" y="30684499"/>
            <a:ext cx="14432590" cy="35450"/>
          </a:xfrm>
          <a:prstGeom prst="line">
            <a:avLst/>
          </a:prstGeom>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D2AEEB42-AFA6-BD75-573F-139631F27E0D}"/>
              </a:ext>
            </a:extLst>
          </p:cNvPr>
          <p:cNvSpPr txBox="1"/>
          <p:nvPr/>
        </p:nvSpPr>
        <p:spPr>
          <a:xfrm>
            <a:off x="15880754" y="30549983"/>
            <a:ext cx="13258805" cy="11772454"/>
          </a:xfrm>
          <a:prstGeom prst="rect">
            <a:avLst/>
          </a:prstGeom>
          <a:noFill/>
        </p:spPr>
        <p:txBody>
          <a:bodyPr wrap="square" rtlCol="0">
            <a:spAutoFit/>
          </a:bodyPr>
          <a:lstStyle/>
          <a:p>
            <a:r>
              <a:rPr lang="en-US" sz="6600" dirty="0">
                <a:solidFill>
                  <a:schemeClr val="accent2"/>
                </a:solidFill>
              </a:rPr>
              <a:t>Conclusion And Future Work</a:t>
            </a:r>
          </a:p>
          <a:p>
            <a:pPr marL="0" marR="0" algn="just"/>
            <a:r>
              <a:rPr lang="en-US" sz="3300" i="1" dirty="0">
                <a:effectLst/>
                <a:ea typeface="SimSun" panose="02010600030101010101" pitchFamily="2" charset="-122"/>
                <a:cs typeface="Times New Roman" panose="02020603050405020304" pitchFamily="18" charset="0"/>
              </a:rPr>
              <a:t>This study demonstrates the effectiveness of both BERT and T5 transformers for multi-label emotion detection. While both models showed promising results, future work could involve:</a:t>
            </a:r>
            <a:endParaRPr lang="en-US" sz="3300" dirty="0">
              <a:effectLst/>
              <a:ea typeface="SimSun" panose="02010600030101010101" pitchFamily="2" charset="-122"/>
            </a:endParaRPr>
          </a:p>
          <a:p>
            <a:pPr marL="0" marR="0" algn="just"/>
            <a:r>
              <a:rPr lang="en-US" sz="3300" i="1" dirty="0">
                <a:effectLst/>
                <a:ea typeface="SimSun" panose="02010600030101010101" pitchFamily="2" charset="-122"/>
                <a:cs typeface="Times New Roman" panose="02020603050405020304" pitchFamily="18" charset="0"/>
              </a:rPr>
              <a:t> </a:t>
            </a:r>
            <a:endParaRPr lang="en-US" sz="3300" dirty="0">
              <a:effectLst/>
              <a:ea typeface="SimSun" panose="02010600030101010101" pitchFamily="2" charset="-122"/>
            </a:endParaRPr>
          </a:p>
          <a:p>
            <a:pPr marL="0" marR="0" algn="just"/>
            <a:r>
              <a:rPr lang="en-US" sz="3300" i="1" dirty="0">
                <a:effectLst/>
                <a:ea typeface="SimSun" panose="02010600030101010101" pitchFamily="2" charset="-122"/>
                <a:cs typeface="Times New Roman" panose="02020603050405020304" pitchFamily="18" charset="0"/>
              </a:rPr>
              <a:t>Expanding the Dataset: Incorporating a more diverse range of emotional states.</a:t>
            </a:r>
            <a:endParaRPr lang="en-US" sz="3300" dirty="0">
              <a:effectLst/>
              <a:ea typeface="SimSun" panose="02010600030101010101" pitchFamily="2" charset="-122"/>
            </a:endParaRPr>
          </a:p>
          <a:p>
            <a:pPr marL="0" marR="0" algn="just"/>
            <a:r>
              <a:rPr lang="en-US" sz="3300" i="1" dirty="0">
                <a:effectLst/>
                <a:ea typeface="SimSun" panose="02010600030101010101" pitchFamily="2" charset="-122"/>
                <a:cs typeface="Times New Roman" panose="02020603050405020304" pitchFamily="18" charset="0"/>
              </a:rPr>
              <a:t>Exploring Alternative Architectures: Investigating other Transformer models, such as GPT-3 or </a:t>
            </a:r>
            <a:r>
              <a:rPr lang="en-US" sz="3300" i="1" dirty="0" err="1">
                <a:effectLst/>
                <a:ea typeface="SimSun" panose="02010600030101010101" pitchFamily="2" charset="-122"/>
                <a:cs typeface="Times New Roman" panose="02020603050405020304" pitchFamily="18" charset="0"/>
              </a:rPr>
              <a:t>DeBERTa</a:t>
            </a:r>
            <a:r>
              <a:rPr lang="en-US" sz="3300" i="1" dirty="0">
                <a:effectLst/>
                <a:ea typeface="SimSun" panose="02010600030101010101" pitchFamily="2" charset="-122"/>
                <a:cs typeface="Times New Roman" panose="02020603050405020304" pitchFamily="18" charset="0"/>
              </a:rPr>
              <a:t>, for multi-label emotion detection.</a:t>
            </a:r>
            <a:endParaRPr lang="en-US" sz="3300" dirty="0">
              <a:effectLst/>
              <a:ea typeface="SimSun" panose="02010600030101010101" pitchFamily="2" charset="-122"/>
            </a:endParaRPr>
          </a:p>
          <a:p>
            <a:r>
              <a:rPr lang="en-US" sz="3300" i="1" dirty="0">
                <a:effectLst/>
                <a:ea typeface="SimSun" panose="02010600030101010101" pitchFamily="2" charset="-122"/>
              </a:rPr>
              <a:t>Integrating Contextual Information: Using external contextual features, such as speaker intent or dialogue history, to improve model performance in complex scenarios.</a:t>
            </a:r>
            <a:endParaRPr lang="en-US" sz="33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p:txBody>
      </p:sp>
      <p:cxnSp>
        <p:nvCxnSpPr>
          <p:cNvPr id="3" name="Straight Connector 2">
            <a:extLst>
              <a:ext uri="{FF2B5EF4-FFF2-40B4-BE49-F238E27FC236}">
                <a16:creationId xmlns:a16="http://schemas.microsoft.com/office/drawing/2014/main" id="{6740678A-92D7-57BD-E38D-F698FDBFAA41}"/>
              </a:ext>
            </a:extLst>
          </p:cNvPr>
          <p:cNvCxnSpPr/>
          <p:nvPr/>
        </p:nvCxnSpPr>
        <p:spPr>
          <a:xfrm>
            <a:off x="15849584" y="37204696"/>
            <a:ext cx="13868382" cy="0"/>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F79F9AA9-BC24-26B0-ACFA-5161BBF56C37}"/>
              </a:ext>
            </a:extLst>
          </p:cNvPr>
          <p:cNvSpPr txBox="1"/>
          <p:nvPr/>
        </p:nvSpPr>
        <p:spPr>
          <a:xfrm>
            <a:off x="15987422" y="37367235"/>
            <a:ext cx="13487383" cy="9910405"/>
          </a:xfrm>
          <a:prstGeom prst="rect">
            <a:avLst/>
          </a:prstGeom>
          <a:noFill/>
        </p:spPr>
        <p:txBody>
          <a:bodyPr wrap="square" rtlCol="0">
            <a:spAutoFit/>
          </a:bodyPr>
          <a:lstStyle/>
          <a:p>
            <a:r>
              <a:rPr lang="en-US" sz="6600" dirty="0">
                <a:solidFill>
                  <a:schemeClr val="accent2"/>
                </a:solidFill>
              </a:rPr>
              <a:t>References</a:t>
            </a:r>
          </a:p>
          <a:p>
            <a:pPr marL="342900" marR="0" lvl="0" indent="-342900" algn="just" rtl="0">
              <a:lnSpc>
                <a:spcPts val="900"/>
              </a:lnSpc>
              <a:spcAft>
                <a:spcPts val="250"/>
              </a:spcAft>
              <a:buSzPts val="800"/>
              <a:buFont typeface="Times New Roman" panose="02020603050405020304" pitchFamily="18" charset="0"/>
              <a:buAutoNum type="arabicPeriod"/>
              <a:tabLst>
                <a:tab pos="228600" algn="l"/>
              </a:tabLst>
            </a:pPr>
            <a:endParaRPr lang="en-US" sz="2800" dirty="0">
              <a:solidFill>
                <a:schemeClr val="accent2"/>
              </a:solidFill>
              <a:effectLst/>
              <a:ea typeface="MS Mincho" panose="02020609040205080304" pitchFamily="49" charset="-128"/>
              <a:cs typeface="Times New Roman" panose="02020603050405020304" pitchFamily="18" charset="0"/>
            </a:endParaRPr>
          </a:p>
          <a:p>
            <a:r>
              <a:rPr lang="en-US" sz="2800" dirty="0">
                <a:effectLst/>
                <a:ea typeface="SimSun" panose="02010600030101010101" pitchFamily="2" charset="-122"/>
              </a:rPr>
              <a:t>1- Devlin, J., Chang, M.-W., Lee, K., &amp; Toutanova, K. (2019). BERT: Pre-training of Deep Bidirectional Transformers for Language Understanding. NAACL</a:t>
            </a:r>
            <a:r>
              <a:rPr lang="en-US" sz="2800" dirty="0">
                <a:effectLst/>
                <a:ea typeface="MS Mincho" panose="02020609040205080304" pitchFamily="49" charset="-128"/>
                <a:cs typeface="Times New Roman" panose="02020603050405020304" pitchFamily="18" charset="0"/>
              </a:rPr>
              <a: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800" dirty="0">
                <a:effectLst/>
                <a:ea typeface="MS Mincho" panose="02020609040205080304" pitchFamily="49" charset="-128"/>
                <a:cs typeface="Times New Roman" panose="02020603050405020304" pitchFamily="18" charset="0"/>
              </a:rPr>
              <a:t>Raffel, C., </a:t>
            </a:r>
            <a:r>
              <a:rPr lang="en-US" sz="2800" dirty="0" err="1">
                <a:effectLst/>
                <a:ea typeface="MS Mincho" panose="02020609040205080304" pitchFamily="49" charset="-128"/>
                <a:cs typeface="Times New Roman" panose="02020603050405020304" pitchFamily="18" charset="0"/>
              </a:rPr>
              <a:t>Shazeer</a:t>
            </a:r>
            <a:r>
              <a:rPr lang="en-US" sz="2800" dirty="0">
                <a:effectLst/>
                <a:ea typeface="MS Mincho" panose="02020609040205080304" pitchFamily="49" charset="-128"/>
                <a:cs typeface="Times New Roman" panose="02020603050405020304" pitchFamily="18" charset="0"/>
              </a:rPr>
              <a:t>, N., Roberts, A., et al. (2020). Exploring the Limits of Transfer Learning with a Unified Text-to-Text Transformer. Journal of Machine Learning Research.</a:t>
            </a:r>
          </a:p>
          <a:p>
            <a:r>
              <a:rPr lang="en-US" sz="2800" dirty="0">
                <a:latin typeface="Times New Roman" panose="02020603050405020304" pitchFamily="18" charset="0"/>
                <a:ea typeface="MS Mincho" panose="02020609040205080304" pitchFamily="49" charset="-128"/>
                <a:cs typeface="Times New Roman" panose="02020603050405020304" pitchFamily="18" charset="0"/>
              </a:rPr>
              <a:t>2-</a:t>
            </a:r>
            <a:r>
              <a:rPr lang="en-US" sz="2800" dirty="0">
                <a:effectLst/>
                <a:ea typeface="MS Mincho" panose="02020609040205080304" pitchFamily="49" charset="-128"/>
                <a:cs typeface="Times New Roman" panose="02020603050405020304" pitchFamily="18" charset="0"/>
              </a:rPr>
              <a:t> Vaswani, A., </a:t>
            </a:r>
            <a:r>
              <a:rPr lang="en-US" sz="2800" dirty="0" err="1">
                <a:effectLst/>
                <a:ea typeface="MS Mincho" panose="02020609040205080304" pitchFamily="49" charset="-128"/>
                <a:cs typeface="Times New Roman" panose="02020603050405020304" pitchFamily="18" charset="0"/>
              </a:rPr>
              <a:t>Shazeer</a:t>
            </a:r>
            <a:r>
              <a:rPr lang="en-US" sz="2800" dirty="0">
                <a:effectLst/>
                <a:ea typeface="MS Mincho" panose="02020609040205080304" pitchFamily="49" charset="-128"/>
                <a:cs typeface="Times New Roman" panose="02020603050405020304" pitchFamily="18" charset="0"/>
              </a:rPr>
              <a:t>, N., Parmar, N., et al. (2017). Attention is All You Need. Advances in Neural Information Processing Systems.</a:t>
            </a:r>
            <a:endParaRPr lang="en-US" sz="2800" dirty="0">
              <a:effectLst/>
              <a:ea typeface="MS Mincho" panose="02020609040205080304" pitchFamily="49" charset="-128"/>
            </a:endParaRPr>
          </a:p>
          <a:p>
            <a:r>
              <a:rPr lang="en-US" sz="2800" dirty="0">
                <a:effectLst/>
                <a:ea typeface="MS Mincho" panose="02020609040205080304" pitchFamily="49" charset="-128"/>
                <a:cs typeface="Times New Roman" panose="02020603050405020304" pitchFamily="18" charset="0"/>
              </a:rPr>
              <a:t>3- Wolf, T., Debut, L., Sanh, V., et al. (2020). </a:t>
            </a:r>
            <a:r>
              <a:rPr lang="en-US" sz="2800" dirty="0" err="1">
                <a:effectLst/>
                <a:ea typeface="MS Mincho" panose="02020609040205080304" pitchFamily="49" charset="-128"/>
                <a:cs typeface="Times New Roman" panose="02020603050405020304" pitchFamily="18" charset="0"/>
              </a:rPr>
              <a:t>HuggingFace</a:t>
            </a:r>
            <a:r>
              <a:rPr lang="en-US" sz="2800" dirty="0">
                <a:effectLst/>
                <a:ea typeface="MS Mincho" panose="02020609040205080304" pitchFamily="49" charset="-128"/>
                <a:cs typeface="Times New Roman" panose="02020603050405020304" pitchFamily="18" charset="0"/>
              </a:rPr>
              <a:t> Transformers: State-of-the-art Natural Language Processing. Proceedings of the 2020 Conference on Empirical Methods in Natural Language Processing.</a:t>
            </a:r>
            <a:endParaRPr lang="en-US" sz="2800" dirty="0">
              <a:effectLst/>
              <a:ea typeface="MS Mincho" panose="02020609040205080304" pitchFamily="49" charset="-128"/>
            </a:endParaRPr>
          </a:p>
          <a:p>
            <a:endParaRPr lang="en-US" sz="2800" dirty="0">
              <a:effectLst/>
              <a:ea typeface="MS Mincho" panose="02020609040205080304" pitchFamily="49" charset="-128"/>
            </a:endParaRPr>
          </a:p>
          <a:p>
            <a:endParaRPr lang="en-US" sz="2800" dirty="0">
              <a:effectLst/>
              <a:ea typeface="MS Mincho" panose="02020609040205080304" pitchFamily="49" charset="-128"/>
              <a:cs typeface="Times New Roman" panose="02020603050405020304" pitchFamily="18" charset="0"/>
            </a:endParaRPr>
          </a:p>
          <a:p>
            <a:endParaRPr lang="en-US" sz="2800" dirty="0">
              <a:ea typeface="MS Mincho" panose="02020609040205080304" pitchFamily="49" charset="-128"/>
              <a:cs typeface="Times New Roman" panose="02020603050405020304" pitchFamily="18" charset="0"/>
            </a:endParaRPr>
          </a:p>
          <a:p>
            <a:endParaRPr lang="en-US" sz="2800" dirty="0">
              <a:effectLst/>
              <a:ea typeface="MS Mincho" panose="02020609040205080304" pitchFamily="49" charset="-128"/>
            </a:endParaRPr>
          </a:p>
          <a:p>
            <a:endParaRPr lang="en-US" sz="6600" dirty="0">
              <a:solidFill>
                <a:schemeClr val="accent2"/>
              </a:solidFill>
            </a:endParaRPr>
          </a:p>
          <a:p>
            <a:endParaRPr lang="en-US" sz="6600" dirty="0">
              <a:solidFill>
                <a:schemeClr val="accent2"/>
              </a:solidFill>
            </a:endParaRPr>
          </a:p>
          <a:p>
            <a:endParaRPr lang="en-US" sz="6600" dirty="0">
              <a:solidFill>
                <a:schemeClr val="accent2"/>
              </a:solidFill>
            </a:endParaRPr>
          </a:p>
        </p:txBody>
      </p:sp>
      <p:sp>
        <p:nvSpPr>
          <p:cNvPr id="20" name="TextBox 19">
            <a:extLst>
              <a:ext uri="{FF2B5EF4-FFF2-40B4-BE49-F238E27FC236}">
                <a16:creationId xmlns:a16="http://schemas.microsoft.com/office/drawing/2014/main" id="{5ED1C222-D418-95A6-77D5-213EA82A87C9}"/>
              </a:ext>
            </a:extLst>
          </p:cNvPr>
          <p:cNvSpPr txBox="1"/>
          <p:nvPr/>
        </p:nvSpPr>
        <p:spPr>
          <a:xfrm>
            <a:off x="807381" y="10300228"/>
            <a:ext cx="12740639" cy="2092881"/>
          </a:xfrm>
          <a:prstGeom prst="rect">
            <a:avLst/>
          </a:prstGeom>
          <a:noFill/>
        </p:spPr>
        <p:txBody>
          <a:bodyPr wrap="square" rtlCol="0">
            <a:spAutoFit/>
          </a:bodyPr>
          <a:lstStyle/>
          <a:p>
            <a:r>
              <a:rPr lang="en-US" sz="6600" dirty="0">
                <a:solidFill>
                  <a:schemeClr val="accent2"/>
                </a:solidFill>
              </a:rPr>
              <a:t>Keywords</a:t>
            </a:r>
          </a:p>
          <a:p>
            <a:r>
              <a:rPr lang="en-US" sz="3200" b="0" dirty="0">
                <a:effectLst/>
                <a:ea typeface="SimSun" panose="02010600030101010101" pitchFamily="2" charset="-122"/>
              </a:rPr>
              <a:t>Emotion detection-BERT-T5-LLaMMA 3B-</a:t>
            </a:r>
          </a:p>
          <a:p>
            <a:r>
              <a:rPr lang="en-US" sz="3200" dirty="0">
                <a:ea typeface="SimSun" panose="02010600030101010101" pitchFamily="2" charset="-122"/>
              </a:rPr>
              <a:t>F1 Scores- Multilabel</a:t>
            </a:r>
            <a:r>
              <a:rPr lang="en-US" sz="3200" b="0" dirty="0">
                <a:effectLst/>
                <a:ea typeface="SimSun" panose="02010600030101010101" pitchFamily="2" charset="-122"/>
              </a:rPr>
              <a:t> </a:t>
            </a:r>
            <a:endParaRPr lang="en-US" sz="3200" dirty="0"/>
          </a:p>
        </p:txBody>
      </p:sp>
      <p:graphicFrame>
        <p:nvGraphicFramePr>
          <p:cNvPr id="12" name="Table 11">
            <a:extLst>
              <a:ext uri="{FF2B5EF4-FFF2-40B4-BE49-F238E27FC236}">
                <a16:creationId xmlns:a16="http://schemas.microsoft.com/office/drawing/2014/main" id="{07B8C3CA-2052-8875-7EF0-2FBF47ECD880}"/>
              </a:ext>
            </a:extLst>
          </p:cNvPr>
          <p:cNvGraphicFramePr>
            <a:graphicFrameLocks noGrp="1"/>
          </p:cNvGraphicFramePr>
          <p:nvPr>
            <p:extLst>
              <p:ext uri="{D42A27DB-BD31-4B8C-83A1-F6EECF244321}">
                <p14:modId xmlns:p14="http://schemas.microsoft.com/office/powerpoint/2010/main" val="4059355412"/>
              </p:ext>
            </p:extLst>
          </p:nvPr>
        </p:nvGraphicFramePr>
        <p:xfrm>
          <a:off x="15958564" y="18947495"/>
          <a:ext cx="13472774" cy="4061883"/>
        </p:xfrm>
        <a:graphic>
          <a:graphicData uri="http://schemas.openxmlformats.org/drawingml/2006/table">
            <a:tbl>
              <a:tblPr firstRow="1" firstCol="1" bandRow="1">
                <a:tableStyleId>{5C22544A-7EE6-4342-B048-85BDC9FD1C3A}</a:tableStyleId>
              </a:tblPr>
              <a:tblGrid>
                <a:gridCol w="2486877">
                  <a:extLst>
                    <a:ext uri="{9D8B030D-6E8A-4147-A177-3AD203B41FA5}">
                      <a16:colId xmlns:a16="http://schemas.microsoft.com/office/drawing/2014/main" val="3494657589"/>
                    </a:ext>
                  </a:extLst>
                </a:gridCol>
                <a:gridCol w="2429042">
                  <a:extLst>
                    <a:ext uri="{9D8B030D-6E8A-4147-A177-3AD203B41FA5}">
                      <a16:colId xmlns:a16="http://schemas.microsoft.com/office/drawing/2014/main" val="569839461"/>
                    </a:ext>
                  </a:extLst>
                </a:gridCol>
                <a:gridCol w="2486877">
                  <a:extLst>
                    <a:ext uri="{9D8B030D-6E8A-4147-A177-3AD203B41FA5}">
                      <a16:colId xmlns:a16="http://schemas.microsoft.com/office/drawing/2014/main" val="919771671"/>
                    </a:ext>
                  </a:extLst>
                </a:gridCol>
                <a:gridCol w="2202962">
                  <a:extLst>
                    <a:ext uri="{9D8B030D-6E8A-4147-A177-3AD203B41FA5}">
                      <a16:colId xmlns:a16="http://schemas.microsoft.com/office/drawing/2014/main" val="2954166140"/>
                    </a:ext>
                  </a:extLst>
                </a:gridCol>
                <a:gridCol w="3867016">
                  <a:extLst>
                    <a:ext uri="{9D8B030D-6E8A-4147-A177-3AD203B41FA5}">
                      <a16:colId xmlns:a16="http://schemas.microsoft.com/office/drawing/2014/main" val="2850522535"/>
                    </a:ext>
                  </a:extLst>
                </a:gridCol>
              </a:tblGrid>
              <a:tr h="431581">
                <a:tc>
                  <a:txBody>
                    <a:bodyPr/>
                    <a:lstStyle/>
                    <a:p>
                      <a:pPr marL="0" marR="0" algn="just"/>
                      <a:r>
                        <a:rPr lang="en-US" sz="2400" dirty="0">
                          <a:effectLst/>
                        </a:rPr>
                        <a:t>Model</a:t>
                      </a:r>
                      <a:endParaRPr lang="en-US"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a:effectLst/>
                        </a:rPr>
                        <a:t>Task</a:t>
                      </a:r>
                      <a:endParaRPr lang="en-US" sz="2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a:effectLst/>
                        </a:rPr>
                        <a:t>Weighted F1 Score</a:t>
                      </a:r>
                      <a:endParaRPr lang="en-US" sz="2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dirty="0">
                          <a:effectLst/>
                        </a:rPr>
                        <a:t>Micro-average F1 Score</a:t>
                      </a:r>
                      <a:endParaRPr lang="en-US"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a:effectLst/>
                        </a:rPr>
                        <a:t>Notes</a:t>
                      </a:r>
                      <a:endParaRPr lang="en-US" sz="2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7821511"/>
                  </a:ext>
                </a:extLst>
              </a:tr>
              <a:tr h="1233601">
                <a:tc>
                  <a:txBody>
                    <a:bodyPr/>
                    <a:lstStyle/>
                    <a:p>
                      <a:pPr marL="0" marR="0" algn="just"/>
                      <a:r>
                        <a:rPr lang="en-US" sz="2400" dirty="0">
                          <a:effectLst/>
                        </a:rPr>
                        <a:t>T5</a:t>
                      </a:r>
                      <a:endParaRPr lang="en-US"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a:effectLst/>
                        </a:rPr>
                        <a:t>Multi-label detection</a:t>
                      </a:r>
                      <a:endParaRPr lang="en-US" sz="2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a:effectLst/>
                        </a:rPr>
                        <a:t> </a:t>
                      </a:r>
                    </a:p>
                    <a:p>
                      <a:pPr marL="0" marR="0" algn="just"/>
                      <a:r>
                        <a:rPr lang="en-US" sz="2400">
                          <a:effectLst/>
                        </a:rPr>
                        <a:t>0.7482</a:t>
                      </a:r>
                      <a:endParaRPr lang="en-US" sz="2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a:effectLst/>
                        </a:rPr>
                        <a:t> </a:t>
                      </a:r>
                    </a:p>
                    <a:p>
                      <a:pPr marL="0" marR="0" algn="just"/>
                      <a:r>
                        <a:rPr lang="en-US" sz="2400">
                          <a:effectLst/>
                        </a:rPr>
                        <a:t>0,.7554</a:t>
                      </a:r>
                      <a:endParaRPr lang="en-US" sz="2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a:effectLst/>
                        </a:rPr>
                        <a:t>Best overall performance for multi-label detection</a:t>
                      </a:r>
                    </a:p>
                    <a:p>
                      <a:pPr marL="0" marR="0" algn="just"/>
                      <a:r>
                        <a:rPr lang="en-US" sz="2400">
                          <a:effectLst/>
                        </a:rPr>
                        <a:t> </a:t>
                      </a:r>
                      <a:endParaRPr lang="en-US" sz="2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70047409"/>
                  </a:ext>
                </a:extLst>
              </a:tr>
              <a:tr h="1233601">
                <a:tc>
                  <a:txBody>
                    <a:bodyPr/>
                    <a:lstStyle/>
                    <a:p>
                      <a:pPr marL="0" marR="0" algn="just"/>
                      <a:r>
                        <a:rPr lang="en-US" sz="2400">
                          <a:effectLst/>
                        </a:rPr>
                        <a:t>BERT</a:t>
                      </a:r>
                      <a:endParaRPr lang="en-US" sz="2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dirty="0">
                          <a:effectLst/>
                        </a:rPr>
                        <a:t>Multi-label detection</a:t>
                      </a:r>
                      <a:endParaRPr lang="en-US"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a:effectLst/>
                        </a:rPr>
                        <a:t> </a:t>
                      </a:r>
                    </a:p>
                    <a:p>
                      <a:pPr marL="0" marR="0" algn="just"/>
                      <a:r>
                        <a:rPr lang="en-US" sz="2400">
                          <a:effectLst/>
                        </a:rPr>
                        <a:t>0.7149</a:t>
                      </a:r>
                      <a:endParaRPr lang="en-US" sz="2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a:effectLst/>
                        </a:rPr>
                        <a:t> </a:t>
                      </a:r>
                    </a:p>
                    <a:p>
                      <a:pPr marL="0" marR="0" algn="just"/>
                      <a:r>
                        <a:rPr lang="en-US" sz="2400">
                          <a:effectLst/>
                        </a:rPr>
                        <a:t>0.7256</a:t>
                      </a:r>
                      <a:endParaRPr lang="en-US" sz="2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dirty="0">
                          <a:effectLst/>
                        </a:rPr>
                        <a:t>Slightly lower performance compared to T5</a:t>
                      </a:r>
                    </a:p>
                    <a:p>
                      <a:pPr marL="0" marR="0" algn="just"/>
                      <a:r>
                        <a:rPr lang="en-US" sz="2400" dirty="0">
                          <a:effectLst/>
                        </a:rPr>
                        <a:t> </a:t>
                      </a:r>
                      <a:endParaRPr lang="en-US" sz="2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21461961"/>
                  </a:ext>
                </a:extLst>
              </a:tr>
              <a:tr h="863161">
                <a:tc>
                  <a:txBody>
                    <a:bodyPr/>
                    <a:lstStyle/>
                    <a:p>
                      <a:pPr marL="0" marR="0" algn="just"/>
                      <a:r>
                        <a:rPr lang="en-US" sz="2400" dirty="0" err="1">
                          <a:effectLst/>
                        </a:rPr>
                        <a:t>LLamMA</a:t>
                      </a:r>
                      <a:endParaRPr lang="en-US" sz="2400" dirty="0">
                        <a:effectLst/>
                      </a:endParaRPr>
                    </a:p>
                    <a:p>
                      <a:pPr marL="0" marR="0" algn="just"/>
                      <a:r>
                        <a:rPr lang="en-US" sz="2400" dirty="0">
                          <a:effectLst/>
                        </a:rPr>
                        <a:t>3B</a:t>
                      </a:r>
                      <a:endParaRPr lang="en-US"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dirty="0">
                          <a:effectLst/>
                        </a:rPr>
                        <a:t>Emotion intensity</a:t>
                      </a:r>
                      <a:endParaRPr lang="en-US"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a:effectLst/>
                        </a:rPr>
                        <a:t> </a:t>
                      </a:r>
                    </a:p>
                    <a:p>
                      <a:pPr marL="0" marR="0" algn="just"/>
                      <a:r>
                        <a:rPr lang="en-US" sz="2400">
                          <a:effectLst/>
                        </a:rPr>
                        <a:t>     -</a:t>
                      </a:r>
                      <a:endParaRPr lang="en-US" sz="2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dirty="0">
                          <a:effectLst/>
                        </a:rPr>
                        <a:t> </a:t>
                      </a:r>
                    </a:p>
                    <a:p>
                      <a:pPr marL="0" marR="0" algn="just"/>
                      <a:r>
                        <a:rPr lang="en-US" sz="2400" dirty="0">
                          <a:effectLst/>
                        </a:rPr>
                        <a:t>0.30</a:t>
                      </a:r>
                      <a:endParaRPr lang="en-US"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r>
                        <a:rPr lang="en-US" sz="2400" dirty="0">
                          <a:effectLst/>
                        </a:rPr>
                        <a:t>Struggles with ordinal tasks</a:t>
                      </a:r>
                    </a:p>
                    <a:p>
                      <a:pPr marL="0" marR="0" algn="just"/>
                      <a:r>
                        <a:rPr lang="en-US" sz="2400" dirty="0">
                          <a:effectLst/>
                        </a:rPr>
                        <a:t> </a:t>
                      </a:r>
                      <a:endParaRPr lang="en-US" sz="2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90657228"/>
                  </a:ext>
                </a:extLst>
              </a:tr>
            </a:tbl>
          </a:graphicData>
        </a:graphic>
      </p:graphicFrame>
    </p:spTree>
    <p:extLst>
      <p:ext uri="{BB962C8B-B14F-4D97-AF65-F5344CB8AC3E}">
        <p14:creationId xmlns:p14="http://schemas.microsoft.com/office/powerpoint/2010/main" val="20251891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375</TotalTime>
  <Words>991</Words>
  <Application>Microsoft Office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MS Mincho</vt:lpstr>
      <vt:lpstr>SimSun</vt:lpstr>
      <vt:lpstr>Arial</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Abdelrahman Sabry Elgebaly</dc:creator>
  <cp:lastModifiedBy>Salah Elden Aly Salah</cp:lastModifiedBy>
  <cp:revision>15</cp:revision>
  <dcterms:created xsi:type="dcterms:W3CDTF">2024-12-24T08:48:10Z</dcterms:created>
  <dcterms:modified xsi:type="dcterms:W3CDTF">2025-01-01T22:06:14Z</dcterms:modified>
</cp:coreProperties>
</file>