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B4388-1635-4D0B-A41C-24CEB3A61184}" v="911" dt="2023-10-02T02:53:38.056"/>
    <p1510:client id="{AE4C1264-9096-4DE0-936A-F40090F01EE2}" v="356" dt="2023-10-02T02:51:45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6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19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7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Times New Roman"/>
                <a:ea typeface="Calibri Light"/>
                <a:cs typeface="Calibri Light"/>
              </a:rPr>
              <a:t>BIG DATA TECHNOLOGIES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178" y="4717227"/>
            <a:ext cx="3617716" cy="1439382"/>
          </a:xfrm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mes New Roman"/>
                <a:ea typeface="Calibri"/>
                <a:cs typeface="Calibri"/>
              </a:rPr>
              <a:t>FINAL PROJECT</a:t>
            </a:r>
          </a:p>
          <a:p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mes New Roman"/>
                <a:ea typeface="Calibri"/>
                <a:cs typeface="Calibri"/>
              </a:rPr>
              <a:t>Salah-Eddine </a:t>
            </a:r>
            <a:r>
              <a:rPr lang="en-US" sz="1400" err="1">
                <a:solidFill>
                  <a:schemeClr val="tx1">
                    <a:alpha val="60000"/>
                  </a:schemeClr>
                </a:solidFill>
                <a:latin typeface="Times New Roman"/>
                <a:ea typeface="Calibri"/>
                <a:cs typeface="Calibri"/>
              </a:rPr>
              <a:t>Ait</a:t>
            </a: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mes New Roman"/>
                <a:ea typeface="Calibri"/>
                <a:cs typeface="Calibri"/>
              </a:rPr>
              <a:t> Daoud</a:t>
            </a:r>
          </a:p>
          <a:p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mes New Roman"/>
                <a:ea typeface="Calibri"/>
                <a:cs typeface="Calibri"/>
              </a:rPr>
              <a:t>Daniel Abraha</a:t>
            </a:r>
          </a:p>
          <a:p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mes New Roman"/>
                <a:ea typeface="Calibri"/>
                <a:cs typeface="Calibri"/>
              </a:rPr>
              <a:t>Yeabsira Abegaz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81526F7-85AC-78BB-BBBA-8719D9A2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4" r="8639" b="8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10641-D72F-5D43-F9E5-B3E26CFD3076}"/>
              </a:ext>
            </a:extLst>
          </p:cNvPr>
          <p:cNvSpPr txBox="1"/>
          <p:nvPr/>
        </p:nvSpPr>
        <p:spPr>
          <a:xfrm>
            <a:off x="584547" y="3549040"/>
            <a:ext cx="28705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LinkedIn Job posting analysis pipeline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479B-A1D0-63EC-139B-8D7F81BD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BB16-BFBC-5C05-F01F-110182EE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  <a:latin typeface="Times New Roman"/>
                <a:ea typeface="+mn-lt"/>
                <a:cs typeface="+mn-lt"/>
              </a:rPr>
              <a:t>Introducing our LinkedIn job analysis pipeline, where we utilize Apache Kafka, Spark, Cassandra, Hadoop, Python, and Docker for real-time and historical data analysis. This dual-layer approach, the Speed Layer and Batch Layer, offers instant insights generation. and batch processing to extract further information. </a:t>
            </a:r>
            <a:endParaRPr lang="en-US">
              <a:solidFill>
                <a:srgbClr val="FFFFFF">
                  <a:alpha val="60000"/>
                </a:srgb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1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2131-EE40-8514-3C05-767EFBE3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0DC5-997E-0D7C-CB0C-3702313C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Speed Layer:</a:t>
            </a:r>
          </a:p>
          <a:p>
            <a:pPr lvl="1"/>
            <a:r>
              <a:rPr lang="en-US">
                <a:solidFill>
                  <a:srgbClr val="FFFFFF">
                    <a:alpha val="60000"/>
                  </a:srgbClr>
                </a:solidFill>
              </a:rPr>
              <a:t>Analyze the number of jobs by technology.</a:t>
            </a:r>
          </a:p>
          <a:p>
            <a:pPr lvl="1"/>
            <a:r>
              <a:rPr lang="en-US">
                <a:solidFill>
                  <a:srgbClr val="FFFFFF">
                    <a:alpha val="60000"/>
                  </a:srgbClr>
                </a:solidFill>
              </a:rPr>
              <a:t>Number of jobs by location.</a:t>
            </a:r>
          </a:p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Batch Layer:</a:t>
            </a:r>
          </a:p>
          <a:p>
            <a:pPr lvl="1"/>
            <a:r>
              <a:rPr lang="en-US">
                <a:solidFill>
                  <a:srgbClr val="FFFFFF">
                    <a:alpha val="60000"/>
                  </a:srgbClr>
                </a:solidFill>
              </a:rPr>
              <a:t>Most frequent set of skills. Example : (Java, Kafka, Spring) go together most of the time.</a:t>
            </a:r>
          </a:p>
          <a:p>
            <a:pPr lvl="1"/>
            <a:r>
              <a:rPr lang="en-US">
                <a:solidFill>
                  <a:srgbClr val="FFFFFF">
                    <a:alpha val="60000"/>
                  </a:srgbClr>
                </a:solidFill>
              </a:rPr>
              <a:t>Salary Prediction.</a:t>
            </a:r>
          </a:p>
          <a:p>
            <a:pPr lvl="1"/>
            <a:r>
              <a:rPr lang="en-US">
                <a:solidFill>
                  <a:srgbClr val="FFFFFF">
                    <a:alpha val="60000"/>
                  </a:srgbClr>
                </a:solidFill>
              </a:rPr>
              <a:t>What are the profiles that are high in demand.</a:t>
            </a:r>
          </a:p>
          <a:p>
            <a:pPr lvl="1"/>
            <a:r>
              <a:rPr lang="en-US">
                <a:solidFill>
                  <a:srgbClr val="FFFFFF">
                    <a:alpha val="60000"/>
                  </a:srgbClr>
                </a:solidFill>
              </a:rPr>
              <a:t>Average salary by location.</a:t>
            </a:r>
          </a:p>
          <a:p>
            <a:pPr lvl="1"/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FF16E376-DA26-1F29-AC56-86AAF285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03" y="1312668"/>
            <a:ext cx="1625145" cy="1060487"/>
          </a:xfrm>
          <a:prstGeom prst="rect">
            <a:avLst/>
          </a:prstGeom>
        </p:spPr>
      </p:pic>
      <p:pic>
        <p:nvPicPr>
          <p:cNvPr id="8" name="Content Placeholder 7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7EA8F990-CA7A-E671-47D7-41849991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0900" y="1564805"/>
            <a:ext cx="527155" cy="519625"/>
          </a:xfrm>
        </p:spPr>
      </p:pic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2AA03682-64A1-4D15-D0AB-885B37CD9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05" y="1549268"/>
            <a:ext cx="661204" cy="722844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91B9C1E5-CA16-A755-9812-8590F6EBFB9F}"/>
              </a:ext>
            </a:extLst>
          </p:cNvPr>
          <p:cNvSpPr/>
          <p:nvPr/>
        </p:nvSpPr>
        <p:spPr>
          <a:xfrm rot="10800000">
            <a:off x="5157128" y="1778901"/>
            <a:ext cx="1212457" cy="12802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3FE07-8F75-08A4-8635-3D11787278C0}"/>
              </a:ext>
            </a:extLst>
          </p:cNvPr>
          <p:cNvSpPr txBox="1"/>
          <p:nvPr/>
        </p:nvSpPr>
        <p:spPr>
          <a:xfrm>
            <a:off x="4577258" y="2403956"/>
            <a:ext cx="866040" cy="358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850" kern="1200">
                <a:latin typeface="Times New Roman"/>
                <a:cs typeface="Times New Roman"/>
              </a:rPr>
              <a:t>LinkedIn Job Postings</a:t>
            </a:r>
            <a:endParaRPr lang="en-US" sz="850">
              <a:latin typeface="Times New Roman"/>
              <a:cs typeface="Times New Roman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DE11A03-E1C2-7DB6-5841-6F3E94B30AF4}"/>
              </a:ext>
            </a:extLst>
          </p:cNvPr>
          <p:cNvSpPr/>
          <p:nvPr/>
        </p:nvSpPr>
        <p:spPr>
          <a:xfrm rot="10800000">
            <a:off x="7030696" y="1778154"/>
            <a:ext cx="1619120" cy="1732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AF31A-2F50-F655-BDFF-AF7F45494E34}"/>
              </a:ext>
            </a:extLst>
          </p:cNvPr>
          <p:cNvSpPr txBox="1"/>
          <p:nvPr/>
        </p:nvSpPr>
        <p:spPr>
          <a:xfrm>
            <a:off x="6098477" y="2403955"/>
            <a:ext cx="1212456" cy="2231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850" kern="1200">
                <a:latin typeface="Times New Roman"/>
                <a:cs typeface="Times New Roman"/>
              </a:rPr>
              <a:t>Python scrapper script</a:t>
            </a:r>
            <a:endParaRPr lang="en-US" sz="85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55CC6-85A3-1B86-BDE7-3F7A27EFA27C}"/>
              </a:ext>
            </a:extLst>
          </p:cNvPr>
          <p:cNvSpPr txBox="1"/>
          <p:nvPr/>
        </p:nvSpPr>
        <p:spPr>
          <a:xfrm>
            <a:off x="10428681" y="1658406"/>
            <a:ext cx="1212456" cy="486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850" kern="1200">
                <a:latin typeface="Times New Roman"/>
                <a:cs typeface="Times New Roman"/>
              </a:rPr>
              <a:t>Kafka Topic</a:t>
            </a:r>
          </a:p>
          <a:p>
            <a:pPr algn="ctr">
              <a:spcAft>
                <a:spcPts val="600"/>
              </a:spcAft>
            </a:pPr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15" name="Picture 14" descr="A logo with black text&#10;&#10;Description automatically generated">
            <a:extLst>
              <a:ext uri="{FF2B5EF4-FFF2-40B4-BE49-F238E27FC236}">
                <a16:creationId xmlns:a16="http://schemas.microsoft.com/office/drawing/2014/main" id="{67D6EEBB-07D4-C628-D429-0004B5DC7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420" y="3026445"/>
            <a:ext cx="1286260" cy="666128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64E9D556-5A1B-60EB-8EE7-5FF168783C4E}"/>
              </a:ext>
            </a:extLst>
          </p:cNvPr>
          <p:cNvSpPr/>
          <p:nvPr/>
        </p:nvSpPr>
        <p:spPr>
          <a:xfrm rot="16200000">
            <a:off x="9139319" y="2636664"/>
            <a:ext cx="640116" cy="12049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yellow logo&#10;&#10;Description automatically generated">
            <a:extLst>
              <a:ext uri="{FF2B5EF4-FFF2-40B4-BE49-F238E27FC236}">
                <a16:creationId xmlns:a16="http://schemas.microsoft.com/office/drawing/2014/main" id="{3ABE967A-DE24-7F67-3525-DCBC40988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0615" y="4456064"/>
            <a:ext cx="1414283" cy="662776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4BBEAEF0-D788-E9BC-B7D5-B5FB396D011C}"/>
              </a:ext>
            </a:extLst>
          </p:cNvPr>
          <p:cNvSpPr/>
          <p:nvPr/>
        </p:nvSpPr>
        <p:spPr>
          <a:xfrm rot="18180000">
            <a:off x="8670503" y="3985502"/>
            <a:ext cx="790733" cy="16567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EDD24CFC-F173-DBAF-01F8-40F46B6D4D3E}"/>
              </a:ext>
            </a:extLst>
          </p:cNvPr>
          <p:cNvSpPr/>
          <p:nvPr/>
        </p:nvSpPr>
        <p:spPr>
          <a:xfrm rot="14160000">
            <a:off x="9625959" y="3983819"/>
            <a:ext cx="858510" cy="150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C838E-CAB8-8A34-483A-89218662FAC8}"/>
              </a:ext>
            </a:extLst>
          </p:cNvPr>
          <p:cNvSpPr txBox="1"/>
          <p:nvPr/>
        </p:nvSpPr>
        <p:spPr>
          <a:xfrm>
            <a:off x="8166536" y="5303833"/>
            <a:ext cx="1212456" cy="486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850" kern="1200">
                <a:latin typeface="Times New Roman"/>
                <a:cs typeface="Times New Roman"/>
              </a:rPr>
              <a:t>Data Sink</a:t>
            </a:r>
          </a:p>
          <a:p>
            <a:pPr algn="ctr">
              <a:spcAft>
                <a:spcPts val="600"/>
              </a:spcAft>
            </a:pP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90078-F07B-E277-118F-D99135499E74}"/>
              </a:ext>
            </a:extLst>
          </p:cNvPr>
          <p:cNvSpPr txBox="1"/>
          <p:nvPr/>
        </p:nvSpPr>
        <p:spPr>
          <a:xfrm>
            <a:off x="9826217" y="5310840"/>
            <a:ext cx="1212456" cy="486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850" kern="1200">
                <a:latin typeface="Times New Roman"/>
                <a:cs typeface="Times New Roman"/>
              </a:rPr>
              <a:t>Data Sink</a:t>
            </a:r>
          </a:p>
          <a:p>
            <a:pPr algn="ctr">
              <a:spcAft>
                <a:spcPts val="600"/>
              </a:spcAft>
            </a:pPr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28" name="Picture 27" descr="A black and white envelope&#10;&#10;Description automatically generated">
            <a:extLst>
              <a:ext uri="{FF2B5EF4-FFF2-40B4-BE49-F238E27FC236}">
                <a16:creationId xmlns:a16="http://schemas.microsoft.com/office/drawing/2014/main" id="{52686DA8-7B28-8B1C-ED4A-2F9145F81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376" y="1455829"/>
            <a:ext cx="314788" cy="3223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ECB05C-2C28-1E1A-38EF-78448680BF35}"/>
              </a:ext>
            </a:extLst>
          </p:cNvPr>
          <p:cNvSpPr txBox="1"/>
          <p:nvPr/>
        </p:nvSpPr>
        <p:spPr>
          <a:xfrm>
            <a:off x="7250686" y="1168905"/>
            <a:ext cx="866040" cy="29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6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Serialized JSON Data</a:t>
            </a:r>
            <a:endParaRPr lang="en-US"/>
          </a:p>
        </p:txBody>
      </p:sp>
      <p:pic>
        <p:nvPicPr>
          <p:cNvPr id="30" name="Picture 29" descr="A green square with a corner and a white text&#10;&#10;Description automatically generated">
            <a:extLst>
              <a:ext uri="{FF2B5EF4-FFF2-40B4-BE49-F238E27FC236}">
                <a16:creationId xmlns:a16="http://schemas.microsoft.com/office/drawing/2014/main" id="{3BB0E133-C1B0-842C-8070-34F537D5E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276" y="3844180"/>
            <a:ext cx="209357" cy="237301"/>
          </a:xfrm>
          <a:prstGeom prst="rect">
            <a:avLst/>
          </a:prstGeom>
        </p:spPr>
      </p:pic>
      <p:pic>
        <p:nvPicPr>
          <p:cNvPr id="31" name="Picture 30" descr="A black and white envelope&#10;&#10;Description automatically generated">
            <a:extLst>
              <a:ext uri="{FF2B5EF4-FFF2-40B4-BE49-F238E27FC236}">
                <a16:creationId xmlns:a16="http://schemas.microsoft.com/office/drawing/2014/main" id="{0B628BEF-1C3A-714D-23CA-B130EDC2E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282" y="2570385"/>
            <a:ext cx="209357" cy="2168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E275B1-5700-9254-5F1E-528E0A2E26D7}"/>
              </a:ext>
            </a:extLst>
          </p:cNvPr>
          <p:cNvSpPr txBox="1"/>
          <p:nvPr/>
        </p:nvSpPr>
        <p:spPr>
          <a:xfrm>
            <a:off x="553232" y="2839233"/>
            <a:ext cx="256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Architectural </a:t>
            </a:r>
            <a:r>
              <a:rPr lang="en-US">
                <a:latin typeface="Times New Roman"/>
                <a:ea typeface="+mn-lt"/>
                <a:cs typeface="Times New Roman"/>
              </a:rPr>
              <a:t>Diagram</a:t>
            </a:r>
            <a:endParaRPr lang="en-US"/>
          </a:p>
        </p:txBody>
      </p:sp>
      <p:pic>
        <p:nvPicPr>
          <p:cNvPr id="2" name="Picture 1" descr="A logo with a black and white background&#10;&#10;Description automatically generated">
            <a:extLst>
              <a:ext uri="{FF2B5EF4-FFF2-40B4-BE49-F238E27FC236}">
                <a16:creationId xmlns:a16="http://schemas.microsoft.com/office/drawing/2014/main" id="{EB9D4982-2C36-E553-4748-DA5F0B1D45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3714" y="4519359"/>
            <a:ext cx="1720243" cy="5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C7EBF-306E-B75D-7A10-10403EAA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Technologies Used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AF5AA-2428-6D53-F9DD-8D9DB8F3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Data Source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LinkedIn Job Listings</a:t>
            </a:r>
          </a:p>
          <a:p>
            <a:pPr marL="114300" indent="-342900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Kafka</a:t>
            </a:r>
          </a:p>
          <a:p>
            <a:pPr marL="114300" indent="-342900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Spark</a:t>
            </a:r>
          </a:p>
          <a:p>
            <a:pPr marL="114300" indent="-342900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Docker</a:t>
            </a:r>
          </a:p>
          <a:p>
            <a:pPr marL="114300" indent="-342900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Cassandra</a:t>
            </a:r>
          </a:p>
          <a:p>
            <a:pPr marL="114300" indent="-342900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Hadoop</a:t>
            </a:r>
          </a:p>
          <a:p>
            <a:pPr marL="114300" indent="-342900">
              <a:lnSpc>
                <a:spcPct val="100000"/>
              </a:lnSpc>
            </a:pPr>
            <a:r>
              <a:rPr lang="en-US">
                <a:latin typeface="Times New Roman"/>
                <a:cs typeface="Times New Roman"/>
              </a:rPr>
              <a:t>Python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9497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B2F2D"/>
      </a:dk2>
      <a:lt2>
        <a:srgbClr val="F2F0F3"/>
      </a:lt2>
      <a:accent1>
        <a:srgbClr val="53B620"/>
      </a:accent1>
      <a:accent2>
        <a:srgbClr val="14BA21"/>
      </a:accent2>
      <a:accent3>
        <a:srgbClr val="20B66A"/>
      </a:accent3>
      <a:accent4>
        <a:srgbClr val="14B4A5"/>
      </a:accent4>
      <a:accent5>
        <a:srgbClr val="29A9E7"/>
      </a:accent5>
      <a:accent6>
        <a:srgbClr val="1C4CD6"/>
      </a:accent6>
      <a:hlink>
        <a:srgbClr val="93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3DFloatVTI</vt:lpstr>
      <vt:lpstr>BIG DATA TECHNOLOGIES</vt:lpstr>
      <vt:lpstr>Introduction</vt:lpstr>
      <vt:lpstr>Objective</vt:lpstr>
      <vt:lpstr>PowerPoint Presentation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2023-10-02T01:14:12Z</dcterms:created>
  <dcterms:modified xsi:type="dcterms:W3CDTF">2023-10-02T03:56:28Z</dcterms:modified>
</cp:coreProperties>
</file>