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5" r:id="rId6"/>
    <p:sldId id="266" r:id="rId7"/>
    <p:sldId id="268" r:id="rId8"/>
    <p:sldId id="267" r:id="rId9"/>
    <p:sldId id="269" r:id="rId10"/>
    <p:sldId id="270" r:id="rId11"/>
    <p:sldId id="271" r:id="rId12"/>
    <p:sldId id="272" r:id="rId13"/>
    <p:sldId id="273" r:id="rId14"/>
    <p:sldId id="274" r:id="rId15"/>
    <p:sldId id="276" r:id="rId16"/>
    <p:sldId id="275" r:id="rId17"/>
    <p:sldId id="27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714" y="72"/>
      </p:cViewPr>
      <p:guideLst>
        <p:guide orient="horz" pos="2160"/>
        <p:guide pos="3839"/>
      </p:guideLst>
    </p:cSldViewPr>
  </p:slideViewPr>
  <p:notesTextViewPr>
    <p:cViewPr>
      <p:scale>
        <a:sx n="1" d="1"/>
        <a:sy n="1" d="1"/>
      </p:scale>
      <p:origin x="0" y="0"/>
    </p:cViewPr>
  </p:notesTextViewPr>
  <p:notesViewPr>
    <p:cSldViewPr showGuides="1">
      <p:cViewPr varScale="1">
        <p:scale>
          <a:sx n="101" d="100"/>
          <a:sy n="101" d="100"/>
        </p:scale>
        <p:origin x="280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ru-RU"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ru-RU" sz="1200"/>
            </a:lvl1pPr>
          </a:lstStyle>
          <a:p>
            <a:fld id="{24CE221E-83ED-4F6C-BA5F-3F9E6FDB6953}" type="datetimeFigureOut">
              <a:rPr lang="ru-RU"/>
              <a:t>14.01.2016</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ru-RU"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ru-RU" sz="1200"/>
            </a:lvl1pPr>
          </a:lstStyle>
          <a:p>
            <a:fld id="{CA4CBEF8-5CDE-472B-839B-B8BB0C881006}" type="slidenum">
              <a:rPr lang="ru-RU"/>
              <a:t>‹#›</a:t>
            </a:fld>
            <a:endParaRPr lang="ru-RU"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97853E5F-CE67-483C-A264-F17AC70E9CA2}" type="datetimeFigureOut">
              <a:rPr lang="ru-RU"/>
              <a:t>14.01.2016</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6BB98AFB-CB0D-4DFE-87B9-B4B0D0DE73CD}" type="slidenum">
              <a:rPr lang="ru-RU" smtClean="0"/>
              <a:t>‹#›</a:t>
            </a:fld>
            <a:endParaRPr lang="ru-RU"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a:t>1</a:t>
            </a:fld>
            <a:endParaRPr lang="ru-RU"/>
          </a:p>
        </p:txBody>
      </p:sp>
    </p:spTree>
    <p:extLst>
      <p:ext uri="{BB962C8B-B14F-4D97-AF65-F5344CB8AC3E}">
        <p14:creationId xmlns:p14="http://schemas.microsoft.com/office/powerpoint/2010/main" val="2833741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10</a:t>
            </a:fld>
            <a:endParaRPr lang="ru-RU" dirty="0"/>
          </a:p>
        </p:txBody>
      </p:sp>
    </p:spTree>
    <p:extLst>
      <p:ext uri="{BB962C8B-B14F-4D97-AF65-F5344CB8AC3E}">
        <p14:creationId xmlns:p14="http://schemas.microsoft.com/office/powerpoint/2010/main" val="980628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11</a:t>
            </a:fld>
            <a:endParaRPr lang="ru-RU" dirty="0"/>
          </a:p>
        </p:txBody>
      </p:sp>
    </p:spTree>
    <p:extLst>
      <p:ext uri="{BB962C8B-B14F-4D97-AF65-F5344CB8AC3E}">
        <p14:creationId xmlns:p14="http://schemas.microsoft.com/office/powerpoint/2010/main" val="78128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12</a:t>
            </a:fld>
            <a:endParaRPr lang="ru-RU" dirty="0"/>
          </a:p>
        </p:txBody>
      </p:sp>
    </p:spTree>
    <p:extLst>
      <p:ext uri="{BB962C8B-B14F-4D97-AF65-F5344CB8AC3E}">
        <p14:creationId xmlns:p14="http://schemas.microsoft.com/office/powerpoint/2010/main" val="677571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13</a:t>
            </a:fld>
            <a:endParaRPr lang="ru-RU" dirty="0"/>
          </a:p>
        </p:txBody>
      </p:sp>
    </p:spTree>
    <p:extLst>
      <p:ext uri="{BB962C8B-B14F-4D97-AF65-F5344CB8AC3E}">
        <p14:creationId xmlns:p14="http://schemas.microsoft.com/office/powerpoint/2010/main" val="2188734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14</a:t>
            </a:fld>
            <a:endParaRPr lang="ru-RU" dirty="0"/>
          </a:p>
        </p:txBody>
      </p:sp>
    </p:spTree>
    <p:extLst>
      <p:ext uri="{BB962C8B-B14F-4D97-AF65-F5344CB8AC3E}">
        <p14:creationId xmlns:p14="http://schemas.microsoft.com/office/powerpoint/2010/main" val="406704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2</a:t>
            </a:fld>
            <a:endParaRPr lang="ru-RU" dirty="0"/>
          </a:p>
        </p:txBody>
      </p:sp>
    </p:spTree>
    <p:extLst>
      <p:ext uri="{BB962C8B-B14F-4D97-AF65-F5344CB8AC3E}">
        <p14:creationId xmlns:p14="http://schemas.microsoft.com/office/powerpoint/2010/main" val="5126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3</a:t>
            </a:fld>
            <a:endParaRPr lang="ru-RU" dirty="0"/>
          </a:p>
        </p:txBody>
      </p:sp>
    </p:spTree>
    <p:extLst>
      <p:ext uri="{BB962C8B-B14F-4D97-AF65-F5344CB8AC3E}">
        <p14:creationId xmlns:p14="http://schemas.microsoft.com/office/powerpoint/2010/main" val="120598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4</a:t>
            </a:fld>
            <a:endParaRPr lang="ru-RU" dirty="0"/>
          </a:p>
        </p:txBody>
      </p:sp>
    </p:spTree>
    <p:extLst>
      <p:ext uri="{BB962C8B-B14F-4D97-AF65-F5344CB8AC3E}">
        <p14:creationId xmlns:p14="http://schemas.microsoft.com/office/powerpoint/2010/main" val="192629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5</a:t>
            </a:fld>
            <a:endParaRPr lang="ru-RU" dirty="0"/>
          </a:p>
        </p:txBody>
      </p:sp>
    </p:spTree>
    <p:extLst>
      <p:ext uri="{BB962C8B-B14F-4D97-AF65-F5344CB8AC3E}">
        <p14:creationId xmlns:p14="http://schemas.microsoft.com/office/powerpoint/2010/main" val="216814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6</a:t>
            </a:fld>
            <a:endParaRPr lang="ru-RU" dirty="0"/>
          </a:p>
        </p:txBody>
      </p:sp>
    </p:spTree>
    <p:extLst>
      <p:ext uri="{BB962C8B-B14F-4D97-AF65-F5344CB8AC3E}">
        <p14:creationId xmlns:p14="http://schemas.microsoft.com/office/powerpoint/2010/main" val="3704078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7</a:t>
            </a:fld>
            <a:endParaRPr lang="ru-RU" dirty="0"/>
          </a:p>
        </p:txBody>
      </p:sp>
    </p:spTree>
    <p:extLst>
      <p:ext uri="{BB962C8B-B14F-4D97-AF65-F5344CB8AC3E}">
        <p14:creationId xmlns:p14="http://schemas.microsoft.com/office/powerpoint/2010/main" val="748500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8</a:t>
            </a:fld>
            <a:endParaRPr lang="ru-RU" dirty="0"/>
          </a:p>
        </p:txBody>
      </p:sp>
    </p:spTree>
    <p:extLst>
      <p:ext uri="{BB962C8B-B14F-4D97-AF65-F5344CB8AC3E}">
        <p14:creationId xmlns:p14="http://schemas.microsoft.com/office/powerpoint/2010/main" val="329445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BB98AFB-CB0D-4DFE-87B9-B4B0D0DE73CD}" type="slidenum">
              <a:rPr lang="ru-RU" smtClean="0"/>
              <a:t>9</a:t>
            </a:fld>
            <a:endParaRPr lang="ru-RU" dirty="0"/>
          </a:p>
        </p:txBody>
      </p:sp>
    </p:spTree>
    <p:extLst>
      <p:ext uri="{BB962C8B-B14F-4D97-AF65-F5344CB8AC3E}">
        <p14:creationId xmlns:p14="http://schemas.microsoft.com/office/powerpoint/2010/main" val="1537311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533400"/>
            <a:ext cx="5029200" cy="2514601"/>
          </a:xfrm>
        </p:spPr>
        <p:txBody>
          <a:bodyPr>
            <a:normAutofit/>
          </a:bodyPr>
          <a:lstStyle>
            <a:lvl1pPr latinLnBrk="0">
              <a:defRPr lang="ru-RU" sz="5400"/>
            </a:lvl1pPr>
          </a:lstStyle>
          <a:p>
            <a:r>
              <a:rPr lang="ru-RU" dirty="0"/>
              <a:t>Образец заголовка</a:t>
            </a:r>
          </a:p>
        </p:txBody>
      </p:sp>
      <p:sp>
        <p:nvSpPr>
          <p:cNvPr id="3" name="Подзаголовок 2"/>
          <p:cNvSpPr>
            <a:spLocks noGrp="1"/>
          </p:cNvSpPr>
          <p:nvPr>
            <p:ph type="subTitle" idx="1"/>
          </p:nvPr>
        </p:nvSpPr>
        <p:spPr>
          <a:xfrm>
            <a:off x="1065212" y="3403600"/>
            <a:ext cx="5029201" cy="1397000"/>
          </a:xfrm>
        </p:spPr>
        <p:txBody>
          <a:bodyPr>
            <a:normAutofit/>
          </a:bodyPr>
          <a:lstStyle>
            <a:lvl1pPr marL="0" indent="0" algn="l" latinLnBrk="0">
              <a:spcBef>
                <a:spcPts val="600"/>
              </a:spcBef>
              <a:buNone/>
              <a:defRPr lang="ru-RU" sz="2400">
                <a:solidFill>
                  <a:schemeClr val="tx1">
                    <a:lumMod val="65000"/>
                    <a:lumOff val="35000"/>
                  </a:schemeClr>
                </a:solidFill>
              </a:defRPr>
            </a:lvl1pPr>
            <a:lvl2pPr marL="457200" indent="0" algn="ctr" latinLnBrk="0">
              <a:buNone/>
              <a:defRPr lang="ru-RU">
                <a:solidFill>
                  <a:schemeClr val="tx1">
                    <a:tint val="75000"/>
                  </a:schemeClr>
                </a:solidFill>
              </a:defRPr>
            </a:lvl2pPr>
            <a:lvl3pPr marL="914400" indent="0" algn="ctr" latinLnBrk="0">
              <a:buNone/>
              <a:defRPr lang="ru-RU">
                <a:solidFill>
                  <a:schemeClr val="tx1">
                    <a:tint val="75000"/>
                  </a:schemeClr>
                </a:solidFill>
              </a:defRPr>
            </a:lvl3pPr>
            <a:lvl4pPr marL="1371600" indent="0" algn="ctr" latinLnBrk="0">
              <a:buNone/>
              <a:defRPr lang="ru-RU">
                <a:solidFill>
                  <a:schemeClr val="tx1">
                    <a:tint val="75000"/>
                  </a:schemeClr>
                </a:solidFill>
              </a:defRPr>
            </a:lvl4pPr>
            <a:lvl5pPr marL="1828800" indent="0" algn="ctr" latinLnBrk="0">
              <a:buNone/>
              <a:defRPr lang="ru-RU">
                <a:solidFill>
                  <a:schemeClr val="tx1">
                    <a:tint val="75000"/>
                  </a:schemeClr>
                </a:solidFill>
              </a:defRPr>
            </a:lvl5pPr>
            <a:lvl6pPr marL="2286000" indent="0" algn="ctr" latinLnBrk="0">
              <a:buNone/>
              <a:defRPr lang="ru-RU">
                <a:solidFill>
                  <a:schemeClr val="tx1">
                    <a:tint val="75000"/>
                  </a:schemeClr>
                </a:solidFill>
              </a:defRPr>
            </a:lvl6pPr>
            <a:lvl7pPr marL="2743200" indent="0" algn="ctr" latinLnBrk="0">
              <a:buNone/>
              <a:defRPr lang="ru-RU">
                <a:solidFill>
                  <a:schemeClr val="tx1">
                    <a:tint val="75000"/>
                  </a:schemeClr>
                </a:solidFill>
              </a:defRPr>
            </a:lvl7pPr>
            <a:lvl8pPr marL="3200400" indent="0" algn="ctr" latinLnBrk="0">
              <a:buNone/>
              <a:defRPr lang="ru-RU">
                <a:solidFill>
                  <a:schemeClr val="tx1">
                    <a:tint val="75000"/>
                  </a:schemeClr>
                </a:solidFill>
              </a:defRPr>
            </a:lvl8pPr>
            <a:lvl9pPr marL="3657600" indent="0" algn="ctr" latinLnBrk="0">
              <a:buNone/>
              <a:defRPr lang="ru-RU">
                <a:solidFill>
                  <a:schemeClr val="tx1">
                    <a:tint val="75000"/>
                  </a:schemeClr>
                </a:solidFill>
              </a:defRPr>
            </a:lvl9pPr>
          </a:lstStyle>
          <a:p>
            <a:r>
              <a:rPr lang="ru-RU" dirty="0"/>
              <a:t>Образец подзаголовка</a:t>
            </a:r>
          </a:p>
        </p:txBody>
      </p:sp>
      <p:sp>
        <p:nvSpPr>
          <p:cNvPr id="4" name="Дата 3"/>
          <p:cNvSpPr>
            <a:spLocks noGrp="1"/>
          </p:cNvSpPr>
          <p:nvPr>
            <p:ph type="dt" sz="half" idx="10"/>
          </p:nvPr>
        </p:nvSpPr>
        <p:spPr/>
        <p:txBody>
          <a:bodyPr/>
          <a:lstStyle/>
          <a:p>
            <a:fld id="{3E0FA9E5-6744-4841-888F-9E7CC0C2B7EC}" type="datetimeFigureOut">
              <a:rPr lang="ru-RU"/>
              <a:t>14.01.2016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3" name="Вертикальный текст 2"/>
          <p:cNvSpPr>
            <a:spLocks noGrp="1"/>
          </p:cNvSpPr>
          <p:nvPr>
            <p:ph type="body" orient="vert" idx="1"/>
          </p:nvPr>
        </p:nvSpPr>
        <p:spPr/>
        <p:txBody>
          <a:bodyPr vert="eaVe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3E0FA9E5-6744-4841-888F-9E7CC0C2B7EC}" type="datetimeFigureOut">
              <a:rPr lang="ru-RU"/>
              <a:t>14.01.2016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61412" y="533400"/>
            <a:ext cx="2362201" cy="5486400"/>
          </a:xfrm>
        </p:spPr>
        <p:txBody>
          <a:bodyPr vert="eaVert"/>
          <a:lstStyle/>
          <a:p>
            <a:r>
              <a:rPr lang="ru-RU" dirty="0"/>
              <a:t>Образец заголовка</a:t>
            </a:r>
          </a:p>
        </p:txBody>
      </p:sp>
      <p:sp>
        <p:nvSpPr>
          <p:cNvPr id="3" name="Вертикальный текст 2"/>
          <p:cNvSpPr>
            <a:spLocks noGrp="1"/>
          </p:cNvSpPr>
          <p:nvPr>
            <p:ph type="body" orient="vert" idx="1"/>
          </p:nvPr>
        </p:nvSpPr>
        <p:spPr>
          <a:xfrm>
            <a:off x="1065213" y="533400"/>
            <a:ext cx="7467599" cy="5486400"/>
          </a:xfrm>
        </p:spPr>
        <p:txBody>
          <a:bodyPr vert="eaVe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3E0FA9E5-6744-4841-888F-9E7CC0C2B7EC}" type="datetimeFigureOut">
              <a:rPr lang="ru-RU"/>
              <a:t>14.01.2016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3" name="Объект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3E0FA9E5-6744-4841-888F-9E7CC0C2B7EC}" type="datetimeFigureOut">
              <a:rPr lang="ru-RU"/>
              <a:t>14.01.2016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4" y="533400"/>
            <a:ext cx="8686800" cy="2286000"/>
          </a:xfrm>
        </p:spPr>
        <p:txBody>
          <a:bodyPr anchor="b">
            <a:normAutofit/>
          </a:bodyPr>
          <a:lstStyle>
            <a:lvl1pPr algn="l" latinLnBrk="0">
              <a:defRPr lang="ru-RU" sz="5400" b="1" cap="none" baseline="0"/>
            </a:lvl1pPr>
          </a:lstStyle>
          <a:p>
            <a:r>
              <a:rPr lang="ru-RU" dirty="0"/>
              <a:t>Образец заголовка</a:t>
            </a:r>
          </a:p>
        </p:txBody>
      </p:sp>
      <p:sp>
        <p:nvSpPr>
          <p:cNvPr id="3" name="Текст 2"/>
          <p:cNvSpPr>
            <a:spLocks noGrp="1"/>
          </p:cNvSpPr>
          <p:nvPr>
            <p:ph type="body" idx="1"/>
          </p:nvPr>
        </p:nvSpPr>
        <p:spPr>
          <a:xfrm>
            <a:off x="1065214" y="3124200"/>
            <a:ext cx="8686800" cy="1371600"/>
          </a:xfrm>
        </p:spPr>
        <p:txBody>
          <a:bodyPr anchor="t">
            <a:normAutofit/>
          </a:bodyPr>
          <a:lstStyle>
            <a:lvl1pPr marL="0" indent="0" latinLnBrk="0">
              <a:spcBef>
                <a:spcPts val="600"/>
              </a:spcBef>
              <a:buNone/>
              <a:defRPr lang="ru-RU" sz="2400">
                <a:solidFill>
                  <a:schemeClr val="tx1">
                    <a:lumMod val="65000"/>
                    <a:lumOff val="35000"/>
                  </a:schemeClr>
                </a:solidFill>
              </a:defRPr>
            </a:lvl1pPr>
            <a:lvl2pPr marL="457200" indent="0" latinLnBrk="0">
              <a:buNone/>
              <a:defRPr lang="ru-RU" sz="1800">
                <a:solidFill>
                  <a:schemeClr val="tx1">
                    <a:tint val="75000"/>
                  </a:schemeClr>
                </a:solidFill>
              </a:defRPr>
            </a:lvl2pPr>
            <a:lvl3pPr marL="914400" indent="0" latinLnBrk="0">
              <a:buNone/>
              <a:defRPr lang="ru-RU" sz="1600">
                <a:solidFill>
                  <a:schemeClr val="tx1">
                    <a:tint val="75000"/>
                  </a:schemeClr>
                </a:solidFill>
              </a:defRPr>
            </a:lvl3pPr>
            <a:lvl4pPr marL="1371600" indent="0" latinLnBrk="0">
              <a:buNone/>
              <a:defRPr lang="ru-RU" sz="1400">
                <a:solidFill>
                  <a:schemeClr val="tx1">
                    <a:tint val="75000"/>
                  </a:schemeClr>
                </a:solidFill>
              </a:defRPr>
            </a:lvl4pPr>
            <a:lvl5pPr marL="1828800" indent="0" latinLnBrk="0">
              <a:buNone/>
              <a:defRPr lang="ru-RU" sz="1400">
                <a:solidFill>
                  <a:schemeClr val="tx1">
                    <a:tint val="75000"/>
                  </a:schemeClr>
                </a:solidFill>
              </a:defRPr>
            </a:lvl5pPr>
            <a:lvl6pPr marL="2286000" indent="0" latinLnBrk="0">
              <a:buNone/>
              <a:defRPr lang="ru-RU" sz="1400">
                <a:solidFill>
                  <a:schemeClr val="tx1">
                    <a:tint val="75000"/>
                  </a:schemeClr>
                </a:solidFill>
              </a:defRPr>
            </a:lvl6pPr>
            <a:lvl7pPr marL="2743200" indent="0" latinLnBrk="0">
              <a:buNone/>
              <a:defRPr lang="ru-RU" sz="1400">
                <a:solidFill>
                  <a:schemeClr val="tx1">
                    <a:tint val="75000"/>
                  </a:schemeClr>
                </a:solidFill>
              </a:defRPr>
            </a:lvl7pPr>
            <a:lvl8pPr marL="3200400" indent="0" latinLnBrk="0">
              <a:buNone/>
              <a:defRPr lang="ru-RU" sz="1400">
                <a:solidFill>
                  <a:schemeClr val="tx1">
                    <a:tint val="75000"/>
                  </a:schemeClr>
                </a:solidFill>
              </a:defRPr>
            </a:lvl8pPr>
            <a:lvl9pPr marL="3657600" indent="0" latinLnBrk="0">
              <a:buNone/>
              <a:defRPr lang="ru-RU"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p>
            <a:fld id="{3E0FA9E5-6744-4841-888F-9E7CC0C2B7EC}" type="datetimeFigureOut">
              <a:rPr lang="ru-RU"/>
              <a:t>14.01.2016</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3" name="Объект 2"/>
          <p:cNvSpPr>
            <a:spLocks noGrp="1"/>
          </p:cNvSpPr>
          <p:nvPr>
            <p:ph sz="half" idx="1"/>
          </p:nvPr>
        </p:nvSpPr>
        <p:spPr>
          <a:xfrm>
            <a:off x="1065212" y="1828800"/>
            <a:ext cx="4251960" cy="4191000"/>
          </a:xfrm>
        </p:spPr>
        <p:txBody>
          <a:bodyPr>
            <a:normAutofit/>
          </a:bodyPr>
          <a:lstStyle>
            <a:lvl1pPr latinLnBrk="0">
              <a:defRPr lang="ru-RU" sz="2000"/>
            </a:lvl1pPr>
            <a:lvl2pPr latinLnBrk="0">
              <a:defRPr lang="ru-RU" sz="1800"/>
            </a:lvl2pPr>
            <a:lvl3pPr latinLnBrk="0">
              <a:defRPr lang="ru-RU" sz="1600"/>
            </a:lvl3pPr>
            <a:lvl4pPr latinLnBrk="0">
              <a:defRPr lang="ru-RU" sz="1400"/>
            </a:lvl4pPr>
            <a:lvl5pPr latinLnBrk="0">
              <a:defRPr lang="ru-RU" sz="1400"/>
            </a:lvl5pPr>
            <a:lvl6pPr latinLnBrk="0">
              <a:defRPr lang="ru-RU" sz="1400"/>
            </a:lvl6pPr>
            <a:lvl7pPr latinLnBrk="0">
              <a:defRPr lang="ru-RU" sz="1400"/>
            </a:lvl7pPr>
            <a:lvl8pPr latinLnBrk="0">
              <a:defRPr lang="ru-RU" sz="1400"/>
            </a:lvl8pPr>
            <a:lvl9pPr latinLnBrk="0">
              <a:defRPr lang="ru-RU" sz="14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5464598" y="1828800"/>
            <a:ext cx="4251960" cy="4191000"/>
          </a:xfrm>
        </p:spPr>
        <p:txBody>
          <a:bodyPr>
            <a:normAutofit/>
          </a:bodyPr>
          <a:lstStyle>
            <a:lvl1pPr latinLnBrk="0">
              <a:defRPr lang="ru-RU" sz="2000"/>
            </a:lvl1pPr>
            <a:lvl2pPr latinLnBrk="0">
              <a:defRPr lang="ru-RU" sz="1800"/>
            </a:lvl2pPr>
            <a:lvl3pPr latinLnBrk="0">
              <a:defRPr lang="ru-RU" sz="1600"/>
            </a:lvl3pPr>
            <a:lvl4pPr latinLnBrk="0">
              <a:defRPr lang="ru-RU" sz="1400"/>
            </a:lvl4pPr>
            <a:lvl5pPr latinLnBrk="0">
              <a:defRPr lang="ru-RU" sz="1400"/>
            </a:lvl5pPr>
            <a:lvl6pPr latinLnBrk="0">
              <a:defRPr lang="ru-RU" sz="1400"/>
            </a:lvl6pPr>
            <a:lvl7pPr latinLnBrk="0">
              <a:defRPr lang="ru-RU" sz="1400"/>
            </a:lvl7pPr>
            <a:lvl8pPr latinLnBrk="0">
              <a:defRPr lang="ru-RU" sz="1400"/>
            </a:lvl8pPr>
            <a:lvl9pPr latinLnBrk="0">
              <a:defRPr lang="ru-RU" sz="14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p:txBody>
          <a:bodyPr/>
          <a:lstStyle/>
          <a:p>
            <a:fld id="{3E0FA9E5-6744-4841-888F-9E7CC0C2B7EC}" type="datetimeFigureOut">
              <a:rPr lang="ru-RU"/>
              <a:t>14.01.2016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latinLnBrk="0">
              <a:defRPr lang="ru-RU"/>
            </a:lvl1pPr>
          </a:lstStyle>
          <a:p>
            <a:r>
              <a:rPr lang="ru-RU" dirty="0"/>
              <a:t>Образец заголовка</a:t>
            </a:r>
          </a:p>
        </p:txBody>
      </p:sp>
      <p:sp>
        <p:nvSpPr>
          <p:cNvPr id="3" name="Текст 2"/>
          <p:cNvSpPr>
            <a:spLocks noGrp="1"/>
          </p:cNvSpPr>
          <p:nvPr>
            <p:ph type="body" idx="1"/>
          </p:nvPr>
        </p:nvSpPr>
        <p:spPr>
          <a:xfrm>
            <a:off x="1065213" y="1828799"/>
            <a:ext cx="4251960" cy="685801"/>
          </a:xfrm>
        </p:spPr>
        <p:txBody>
          <a:bodyPr anchor="ctr">
            <a:normAutofit/>
          </a:bodyPr>
          <a:lstStyle>
            <a:lvl1pPr marL="0" indent="0" latinLnBrk="0">
              <a:spcBef>
                <a:spcPts val="0"/>
              </a:spcBef>
              <a:buNone/>
              <a:defRPr lang="ru-RU" sz="2000" b="0"/>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dirty="0"/>
              <a:t>Образец текста</a:t>
            </a:r>
          </a:p>
        </p:txBody>
      </p:sp>
      <p:sp>
        <p:nvSpPr>
          <p:cNvPr id="4" name="Объект 3"/>
          <p:cNvSpPr>
            <a:spLocks noGrp="1"/>
          </p:cNvSpPr>
          <p:nvPr>
            <p:ph sz="half" idx="2"/>
          </p:nvPr>
        </p:nvSpPr>
        <p:spPr>
          <a:xfrm>
            <a:off x="1065213" y="2590800"/>
            <a:ext cx="4251960" cy="3429000"/>
          </a:xfrm>
        </p:spPr>
        <p:txBody>
          <a:bodyPr>
            <a:normAutofit/>
          </a:bodyPr>
          <a:lstStyle>
            <a:lvl1pPr latinLnBrk="0">
              <a:defRPr lang="ru-RU" sz="2000"/>
            </a:lvl1pPr>
            <a:lvl2pPr latinLnBrk="0">
              <a:defRPr lang="ru-RU" sz="1800"/>
            </a:lvl2pPr>
            <a:lvl3pPr latinLnBrk="0">
              <a:defRPr lang="ru-RU" sz="1600"/>
            </a:lvl3pPr>
            <a:lvl4pPr latinLnBrk="0">
              <a:defRPr lang="ru-RU" sz="1400"/>
            </a:lvl4pPr>
            <a:lvl5pPr latinLnBrk="0">
              <a:defRPr lang="ru-RU" sz="1400"/>
            </a:lvl5pPr>
            <a:lvl6pPr latinLnBrk="0">
              <a:defRPr lang="ru-RU" sz="1400"/>
            </a:lvl6pPr>
            <a:lvl7pPr latinLnBrk="0">
              <a:defRPr lang="ru-RU" sz="1400"/>
            </a:lvl7pPr>
            <a:lvl8pPr latinLnBrk="0">
              <a:defRPr lang="ru-RU" sz="1400"/>
            </a:lvl8pPr>
            <a:lvl9pPr latinLnBrk="0">
              <a:defRPr lang="ru-RU" sz="14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5500053" y="1828799"/>
            <a:ext cx="4251960" cy="685801"/>
          </a:xfrm>
        </p:spPr>
        <p:txBody>
          <a:bodyPr anchor="ctr">
            <a:normAutofit/>
          </a:bodyPr>
          <a:lstStyle>
            <a:lvl1pPr marL="0" indent="0" latinLnBrk="0">
              <a:spcBef>
                <a:spcPts val="0"/>
              </a:spcBef>
              <a:buNone/>
              <a:defRPr lang="ru-RU" sz="2000" b="0"/>
            </a:lvl1pPr>
            <a:lvl2pPr marL="457200" indent="0" latinLnBrk="0">
              <a:buNone/>
              <a:defRPr lang="ru-RU" sz="2000" b="1"/>
            </a:lvl2pPr>
            <a:lvl3pPr marL="914400" indent="0" latinLnBrk="0">
              <a:buNone/>
              <a:defRPr lang="ru-RU" sz="1800" b="1"/>
            </a:lvl3pPr>
            <a:lvl4pPr marL="1371600" indent="0" latinLnBrk="0">
              <a:buNone/>
              <a:defRPr lang="ru-RU" sz="1600" b="1"/>
            </a:lvl4pPr>
            <a:lvl5pPr marL="1828800" indent="0" latinLnBrk="0">
              <a:buNone/>
              <a:defRPr lang="ru-RU" sz="1600" b="1"/>
            </a:lvl5pPr>
            <a:lvl6pPr marL="2286000" indent="0" latinLnBrk="0">
              <a:buNone/>
              <a:defRPr lang="ru-RU" sz="1600" b="1"/>
            </a:lvl6pPr>
            <a:lvl7pPr marL="2743200" indent="0" latinLnBrk="0">
              <a:buNone/>
              <a:defRPr lang="ru-RU" sz="1600" b="1"/>
            </a:lvl7pPr>
            <a:lvl8pPr marL="3200400" indent="0" latinLnBrk="0">
              <a:buNone/>
              <a:defRPr lang="ru-RU" sz="1600" b="1"/>
            </a:lvl8pPr>
            <a:lvl9pPr marL="3657600" indent="0" latinLnBrk="0">
              <a:buNone/>
              <a:defRPr lang="ru-RU" sz="1600" b="1"/>
            </a:lvl9pPr>
          </a:lstStyle>
          <a:p>
            <a:pPr lvl="0"/>
            <a:r>
              <a:rPr lang="ru-RU" dirty="0"/>
              <a:t>Образец текста</a:t>
            </a:r>
          </a:p>
        </p:txBody>
      </p:sp>
      <p:sp>
        <p:nvSpPr>
          <p:cNvPr id="6" name="Объект 5"/>
          <p:cNvSpPr>
            <a:spLocks noGrp="1"/>
          </p:cNvSpPr>
          <p:nvPr>
            <p:ph sz="quarter" idx="4"/>
          </p:nvPr>
        </p:nvSpPr>
        <p:spPr>
          <a:xfrm>
            <a:off x="5500053" y="2590800"/>
            <a:ext cx="4251960" cy="3429000"/>
          </a:xfrm>
        </p:spPr>
        <p:txBody>
          <a:bodyPr>
            <a:normAutofit/>
          </a:bodyPr>
          <a:lstStyle>
            <a:lvl1pPr latinLnBrk="0">
              <a:defRPr lang="ru-RU" sz="2000"/>
            </a:lvl1pPr>
            <a:lvl2pPr latinLnBrk="0">
              <a:defRPr lang="ru-RU" sz="1800"/>
            </a:lvl2pPr>
            <a:lvl3pPr latinLnBrk="0">
              <a:defRPr lang="ru-RU" sz="1600"/>
            </a:lvl3pPr>
            <a:lvl4pPr latinLnBrk="0">
              <a:defRPr lang="ru-RU" sz="1400"/>
            </a:lvl4pPr>
            <a:lvl5pPr latinLnBrk="0">
              <a:defRPr lang="ru-RU" sz="1400"/>
            </a:lvl5pPr>
            <a:lvl6pPr latinLnBrk="0">
              <a:defRPr lang="ru-RU" sz="1400"/>
            </a:lvl6pPr>
            <a:lvl7pPr latinLnBrk="0">
              <a:defRPr lang="ru-RU" sz="1400"/>
            </a:lvl7pPr>
            <a:lvl8pPr latinLnBrk="0">
              <a:defRPr lang="ru-RU" sz="1400"/>
            </a:lvl8pPr>
            <a:lvl9pPr latinLnBrk="0">
              <a:defRPr lang="ru-RU" sz="14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p:txBody>
          <a:bodyPr/>
          <a:lstStyle/>
          <a:p>
            <a:fld id="{3E0FA9E5-6744-4841-888F-9E7CC0C2B7EC}" type="datetimeFigureOut">
              <a:rPr lang="ru-RU"/>
              <a:t>14.01.2016</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3" name="Дата 2"/>
          <p:cNvSpPr>
            <a:spLocks noGrp="1"/>
          </p:cNvSpPr>
          <p:nvPr>
            <p:ph type="dt" sz="half" idx="10"/>
          </p:nvPr>
        </p:nvSpPr>
        <p:spPr/>
        <p:txBody>
          <a:bodyPr/>
          <a:lstStyle/>
          <a:p>
            <a:fld id="{3E0FA9E5-6744-4841-888F-9E7CC0C2B7EC}" type="datetimeFigureOut">
              <a:rPr lang="ru-RU"/>
              <a:t>14.01.2016</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E0FA9E5-6744-4841-888F-9E7CC0C2B7EC}" type="datetimeFigureOut">
              <a:rPr lang="ru-RU"/>
              <a:t>14.01.2016</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3" y="533400"/>
            <a:ext cx="4114800" cy="1524000"/>
          </a:xfrm>
        </p:spPr>
        <p:txBody>
          <a:bodyPr anchor="b">
            <a:normAutofit/>
          </a:bodyPr>
          <a:lstStyle>
            <a:lvl1pPr algn="l" latinLnBrk="0">
              <a:defRPr lang="ru-RU" sz="3600" b="1"/>
            </a:lvl1pPr>
          </a:lstStyle>
          <a:p>
            <a:r>
              <a:rPr lang="ru-RU" dirty="0"/>
              <a:t>Образец заголовка</a:t>
            </a:r>
          </a:p>
        </p:txBody>
      </p:sp>
      <p:sp>
        <p:nvSpPr>
          <p:cNvPr id="3" name="Объект 2"/>
          <p:cNvSpPr>
            <a:spLocks noGrp="1"/>
          </p:cNvSpPr>
          <p:nvPr>
            <p:ph idx="1"/>
          </p:nvPr>
        </p:nvSpPr>
        <p:spPr>
          <a:xfrm>
            <a:off x="5865813" y="533400"/>
            <a:ext cx="5867400" cy="5486400"/>
          </a:xfrm>
        </p:spPr>
        <p:txBody>
          <a:bodyPr>
            <a:normAutofit/>
          </a:bodyPr>
          <a:lstStyle>
            <a:lvl1pPr latinLnBrk="0">
              <a:defRPr lang="ru-RU" sz="2000"/>
            </a:lvl1pPr>
            <a:lvl2pPr latinLnBrk="0">
              <a:defRPr lang="ru-RU" sz="1800"/>
            </a:lvl2pPr>
            <a:lvl3pPr latinLnBrk="0">
              <a:defRPr lang="ru-RU" sz="1600"/>
            </a:lvl3pPr>
            <a:lvl4pPr latinLnBrk="0">
              <a:defRPr lang="ru-RU" sz="1400"/>
            </a:lvl4pPr>
            <a:lvl5pPr latinLnBrk="0">
              <a:defRPr lang="ru-RU" sz="1400"/>
            </a:lvl5pPr>
            <a:lvl6pPr latinLnBrk="0">
              <a:defRPr lang="ru-RU" sz="1400"/>
            </a:lvl6pPr>
            <a:lvl7pPr latinLnBrk="0">
              <a:defRPr lang="ru-RU" sz="1400"/>
            </a:lvl7pPr>
            <a:lvl8pPr latinLnBrk="0">
              <a:defRPr lang="ru-RU" sz="1400"/>
            </a:lvl8pPr>
            <a:lvl9pPr latinLnBrk="0">
              <a:defRPr lang="ru-RU" sz="14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ru-RU" sz="1800">
                <a:solidFill>
                  <a:schemeClr val="tx1">
                    <a:lumMod val="65000"/>
                    <a:lumOff val="35000"/>
                  </a:schemeClr>
                </a:solidFill>
              </a:defRPr>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dirty="0"/>
              <a:t>Образец текста</a:t>
            </a:r>
          </a:p>
        </p:txBody>
      </p:sp>
      <p:sp>
        <p:nvSpPr>
          <p:cNvPr id="5" name="Дата 4"/>
          <p:cNvSpPr>
            <a:spLocks noGrp="1"/>
          </p:cNvSpPr>
          <p:nvPr>
            <p:ph type="dt" sz="half" idx="10"/>
          </p:nvPr>
        </p:nvSpPr>
        <p:spPr/>
        <p:txBody>
          <a:bodyPr/>
          <a:lstStyle/>
          <a:p>
            <a:fld id="{3E0FA9E5-6744-4841-888F-9E7CC0C2B7EC}" type="datetimeFigureOut">
              <a:rPr lang="ru-RU"/>
              <a:t>14.01.2016</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AAEAE4A8-A6E5-453E-B946-FB774B73F48C}" type="slidenum">
              <a:rPr lang="ru-RU" smtClean="0"/>
              <a:t>‹#›</a:t>
            </a:fld>
            <a:endParaRPr lang="ru-RU"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3" y="533400"/>
            <a:ext cx="4114800" cy="1524000"/>
          </a:xfrm>
        </p:spPr>
        <p:txBody>
          <a:bodyPr anchor="b">
            <a:noAutofit/>
          </a:bodyPr>
          <a:lstStyle>
            <a:lvl1pPr algn="l" latinLnBrk="0">
              <a:defRPr lang="ru-RU" sz="3600" b="1"/>
            </a:lvl1pPr>
          </a:lstStyle>
          <a:p>
            <a:r>
              <a:rPr lang="ru-RU" dirty="0"/>
              <a:t>Образец заголовка</a:t>
            </a:r>
          </a:p>
        </p:txBody>
      </p:sp>
      <p:sp>
        <p:nvSpPr>
          <p:cNvPr id="3" name="Рисунок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latinLnBrk="0">
              <a:buNone/>
              <a:defRPr lang="ru-RU" sz="2400"/>
            </a:lvl1pPr>
            <a:lvl2pPr marL="457200" indent="0" latinLnBrk="0">
              <a:buNone/>
              <a:defRPr lang="ru-RU" sz="2800"/>
            </a:lvl2pPr>
            <a:lvl3pPr marL="914400" indent="0" latinLnBrk="0">
              <a:buNone/>
              <a:defRPr lang="ru-RU" sz="2400"/>
            </a:lvl3pPr>
            <a:lvl4pPr marL="1371600" indent="0" latinLnBrk="0">
              <a:buNone/>
              <a:defRPr lang="ru-RU" sz="2000"/>
            </a:lvl4pPr>
            <a:lvl5pPr marL="1828800" indent="0" latinLnBrk="0">
              <a:buNone/>
              <a:defRPr lang="ru-RU" sz="2000"/>
            </a:lvl5pPr>
            <a:lvl6pPr marL="2286000" indent="0" latinLnBrk="0">
              <a:buNone/>
              <a:defRPr lang="ru-RU" sz="2000"/>
            </a:lvl6pPr>
            <a:lvl7pPr marL="2743200" indent="0" latinLnBrk="0">
              <a:buNone/>
              <a:defRPr lang="ru-RU" sz="2000"/>
            </a:lvl7pPr>
            <a:lvl8pPr marL="3200400" indent="0" latinLnBrk="0">
              <a:buNone/>
              <a:defRPr lang="ru-RU" sz="2000"/>
            </a:lvl8pPr>
            <a:lvl9pPr marL="3657600" indent="0" latinLnBrk="0">
              <a:buNone/>
              <a:defRPr lang="ru-RU" sz="2000"/>
            </a:lvl9pPr>
          </a:lstStyle>
          <a:p>
            <a:endParaRPr lang="ru-RU" dirty="0"/>
          </a:p>
        </p:txBody>
      </p:sp>
      <p:sp>
        <p:nvSpPr>
          <p:cNvPr id="4" name="Текст 3"/>
          <p:cNvSpPr>
            <a:spLocks noGrp="1"/>
          </p:cNvSpPr>
          <p:nvPr>
            <p:ph type="body" sz="half" idx="2"/>
          </p:nvPr>
        </p:nvSpPr>
        <p:spPr>
          <a:xfrm>
            <a:off x="1065213" y="2209800"/>
            <a:ext cx="4114800" cy="3810000"/>
          </a:xfrm>
        </p:spPr>
        <p:txBody>
          <a:bodyPr>
            <a:normAutofit/>
          </a:bodyPr>
          <a:lstStyle>
            <a:lvl1pPr marL="0" indent="0" latinLnBrk="0">
              <a:lnSpc>
                <a:spcPct val="110000"/>
              </a:lnSpc>
              <a:spcBef>
                <a:spcPts val="600"/>
              </a:spcBef>
              <a:buNone/>
              <a:defRPr lang="ru-RU" sz="1800"/>
            </a:lvl1pPr>
            <a:lvl2pPr marL="457200" indent="0" latinLnBrk="0">
              <a:buNone/>
              <a:defRPr lang="ru-RU" sz="1200"/>
            </a:lvl2pPr>
            <a:lvl3pPr marL="914400" indent="0" latinLnBrk="0">
              <a:buNone/>
              <a:defRPr lang="ru-RU" sz="1000"/>
            </a:lvl3pPr>
            <a:lvl4pPr marL="1371600" indent="0" latinLnBrk="0">
              <a:buNone/>
              <a:defRPr lang="ru-RU" sz="900"/>
            </a:lvl4pPr>
            <a:lvl5pPr marL="1828800" indent="0" latinLnBrk="0">
              <a:buNone/>
              <a:defRPr lang="ru-RU" sz="900"/>
            </a:lvl5pPr>
            <a:lvl6pPr marL="2286000" indent="0" latinLnBrk="0">
              <a:buNone/>
              <a:defRPr lang="ru-RU" sz="900"/>
            </a:lvl6pPr>
            <a:lvl7pPr marL="2743200" indent="0" latinLnBrk="0">
              <a:buNone/>
              <a:defRPr lang="ru-RU" sz="900"/>
            </a:lvl7pPr>
            <a:lvl8pPr marL="3200400" indent="0" latinLnBrk="0">
              <a:buNone/>
              <a:defRPr lang="ru-RU" sz="900"/>
            </a:lvl8pPr>
            <a:lvl9pPr marL="3657600" indent="0" latinLnBrk="0">
              <a:buNone/>
              <a:defRPr lang="ru-RU" sz="900"/>
            </a:lvl9pPr>
          </a:lstStyle>
          <a:p>
            <a:pPr lvl="0"/>
            <a:r>
              <a:rPr lang="ru-RU" dirty="0"/>
              <a:t>Образец текста</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ru-RU" dirty="0"/>
              <a:t>Образец заголовка</a:t>
            </a:r>
          </a:p>
        </p:txBody>
      </p:sp>
      <p:sp>
        <p:nvSpPr>
          <p:cNvPr id="3" name="Текст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latinLnBrk="0">
              <a:defRPr lang="ru-RU" sz="1000">
                <a:solidFill>
                  <a:schemeClr val="tx1">
                    <a:lumMod val="65000"/>
                    <a:lumOff val="35000"/>
                  </a:schemeClr>
                </a:solidFill>
              </a:defRPr>
            </a:lvl1pPr>
          </a:lstStyle>
          <a:p>
            <a:fld id="{3E0FA9E5-6744-4841-888F-9E7CC0C2B7EC}" type="datetimeFigureOut">
              <a:rPr lang="ru-RU"/>
              <a:pPr/>
              <a:t>14.01.2016</a:t>
            </a:fld>
            <a:endParaRPr lang="ru-RU" dirty="0"/>
          </a:p>
        </p:txBody>
      </p:sp>
      <p:sp>
        <p:nvSpPr>
          <p:cNvPr id="5" name="Нижний колонтитул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latinLnBrk="0">
              <a:defRPr lang="ru-RU" sz="1000">
                <a:solidFill>
                  <a:schemeClr val="tx1">
                    <a:lumMod val="65000"/>
                    <a:lumOff val="35000"/>
                  </a:schemeClr>
                </a:solidFill>
              </a:defRPr>
            </a:lvl1pPr>
          </a:lstStyle>
          <a:p>
            <a:endParaRPr lang="ru-RU" dirty="0"/>
          </a:p>
        </p:txBody>
      </p:sp>
      <p:sp>
        <p:nvSpPr>
          <p:cNvPr id="6" name="Номер слайда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latinLnBrk="0">
              <a:defRPr lang="ru-RU" sz="1000">
                <a:solidFill>
                  <a:schemeClr val="tx1">
                    <a:lumMod val="65000"/>
                    <a:lumOff val="35000"/>
                  </a:schemeClr>
                </a:solidFill>
              </a:defRPr>
            </a:lvl1pPr>
          </a:lstStyle>
          <a:p>
            <a:fld id="{AAEAE4A8-A6E5-453E-B946-FB774B73F48C}" type="slidenum">
              <a:rPr lang="ru-RU" smtClean="0"/>
              <a:pPr/>
              <a:t>‹#›</a:t>
            </a:fld>
            <a:endParaRPr lang="ru-RU"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lang="ru-RU"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lang="ru-RU"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lang="ru-RU"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ru-RU"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ru-RU"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lang="ru-RU"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lang="ru-RU"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lang="ru-RU"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lang="ru-RU"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lang="ru-RU" sz="1400" kern="1200">
          <a:solidFill>
            <a:schemeClr val="tx1">
              <a:lumMod val="65000"/>
              <a:lumOff val="35000"/>
            </a:schemeClr>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3" y="533400"/>
            <a:ext cx="5029200" cy="601892"/>
          </a:xfrm>
        </p:spPr>
        <p:txBody>
          <a:bodyPr>
            <a:normAutofit fontScale="90000"/>
          </a:bodyPr>
          <a:lstStyle/>
          <a:p>
            <a:r>
              <a:rPr lang="ru-RU" dirty="0"/>
              <a:t>HTML </a:t>
            </a:r>
            <a:r>
              <a:rPr lang="ru-RU" dirty="0" err="1"/>
              <a:t>Helpers</a:t>
            </a:r>
            <a:endParaRPr lang="ru-RU" dirty="0"/>
          </a:p>
        </p:txBody>
      </p:sp>
      <p:sp>
        <p:nvSpPr>
          <p:cNvPr id="3" name="Подзаголовок 2"/>
          <p:cNvSpPr>
            <a:spLocks noGrp="1"/>
          </p:cNvSpPr>
          <p:nvPr>
            <p:ph type="subTitle" idx="1"/>
          </p:nvPr>
        </p:nvSpPr>
        <p:spPr>
          <a:xfrm>
            <a:off x="100720" y="6225347"/>
            <a:ext cx="1213021" cy="315912"/>
          </a:xfrm>
        </p:spPr>
        <p:txBody>
          <a:bodyPr vert="horz" lIns="91440" tIns="45720" rIns="91440" bIns="45720" rtlCol="0" anchor="t">
            <a:normAutofit fontScale="85000" lnSpcReduction="20000"/>
          </a:bodyPr>
          <a:lstStyle/>
          <a:p>
            <a:r>
              <a:rPr lang="ru-RU" dirty="0" err="1">
                <a:solidFill>
                  <a:srgbClr val="000000"/>
                </a:solidFill>
              </a:rPr>
              <a:t>Valtech</a:t>
            </a:r>
            <a:r>
              <a:rPr lang="ru-RU" dirty="0">
                <a:solidFill>
                  <a:srgbClr val="000000"/>
                </a:solidFill>
              </a:rPr>
              <a:t>_</a:t>
            </a:r>
          </a:p>
        </p:txBody>
      </p:sp>
      <p:pic>
        <p:nvPicPr>
          <p:cNvPr id="4" name="Рисунок 3" descr="mvcexamples.png"/>
          <p:cNvPicPr>
            <a:picLocks noChangeAspect="1"/>
          </p:cNvPicPr>
          <p:nvPr/>
        </p:nvPicPr>
        <p:blipFill>
          <a:blip r:embed="rId3"/>
          <a:stretch>
            <a:fillRect/>
          </a:stretch>
        </p:blipFill>
        <p:spPr>
          <a:xfrm>
            <a:off x="3057088" y="1770363"/>
            <a:ext cx="3305192" cy="3313200"/>
          </a:xfrm>
          <a:prstGeom prst="rect">
            <a:avLst/>
          </a:prstGeom>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3" name="Объект 2"/>
          <p:cNvSpPr>
            <a:spLocks noGrp="1"/>
          </p:cNvSpPr>
          <p:nvPr>
            <p:ph idx="1"/>
          </p:nvPr>
        </p:nvSpPr>
        <p:spPr>
          <a:xfrm>
            <a:off x="1065212" y="1828800"/>
            <a:ext cx="8686801" cy="2438400"/>
          </a:xfrm>
        </p:spPr>
        <p:txBody>
          <a:bodyPr vert="horz" lIns="91440" tIns="45720" rIns="91440" bIns="45720" rtlCol="0" anchor="t">
            <a:normAutofit/>
          </a:bodyPr>
          <a:lstStyle/>
          <a:p>
            <a:pPr fontAlgn="t"/>
            <a:r>
              <a:rPr lang="en-US" dirty="0"/>
              <a:t>These helpers figure out what HTML elements are required to render based on properties of your model class. This is a very flexible approach for displaying data to the user, although it requires some initial care and attention to set up. To setup proper HTML element with Templated HTML Helper, make use of </a:t>
            </a:r>
            <a:r>
              <a:rPr lang="en-US" dirty="0" err="1"/>
              <a:t>DataType</a:t>
            </a:r>
            <a:r>
              <a:rPr lang="en-US" dirty="0"/>
              <a:t> attribute of </a:t>
            </a:r>
            <a:r>
              <a:rPr lang="en-US" dirty="0" err="1"/>
              <a:t>DataAnnitation</a:t>
            </a:r>
            <a:r>
              <a:rPr lang="en-US" dirty="0"/>
              <a:t> class.</a:t>
            </a:r>
          </a:p>
          <a:p>
            <a:pPr fontAlgn="t"/>
            <a:r>
              <a:rPr lang="en-US" dirty="0"/>
              <a:t>For example, when you use </a:t>
            </a:r>
            <a:r>
              <a:rPr lang="en-US" dirty="0" err="1"/>
              <a:t>DataType</a:t>
            </a:r>
            <a:r>
              <a:rPr lang="en-US" dirty="0"/>
              <a:t> as Password, A templated helper automatically render Password type HTML input element.</a:t>
            </a:r>
          </a:p>
          <a:p>
            <a:endParaRPr lang="ru-RU" dirty="0">
              <a:latin typeface="Franklin Gothic Medium" charset="0"/>
            </a:endParaRPr>
          </a:p>
        </p:txBody>
      </p:sp>
      <p:sp>
        <p:nvSpPr>
          <p:cNvPr id="6" name="Заголовок 5"/>
          <p:cNvSpPr>
            <a:spLocks noGrp="1"/>
          </p:cNvSpPr>
          <p:nvPr>
            <p:ph type="title"/>
          </p:nvPr>
        </p:nvSpPr>
        <p:spPr/>
        <p:txBody>
          <a:bodyPr/>
          <a:lstStyle/>
          <a:p>
            <a:pPr algn="ctr"/>
            <a:r>
              <a:rPr lang="en-US" b="0" dirty="0"/>
              <a:t>Templated HTML Helpers</a:t>
            </a:r>
            <a:br>
              <a:rPr lang="en-US" b="0" dirty="0"/>
            </a:br>
            <a:endParaRPr lang="ru-RU" dirty="0"/>
          </a:p>
        </p:txBody>
      </p:sp>
    </p:spTree>
    <p:extLst>
      <p:ext uri="{BB962C8B-B14F-4D97-AF65-F5344CB8AC3E}">
        <p14:creationId xmlns:p14="http://schemas.microsoft.com/office/powerpoint/2010/main" val="3714864427"/>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6" name="Заголовок 5"/>
          <p:cNvSpPr>
            <a:spLocks noGrp="1"/>
          </p:cNvSpPr>
          <p:nvPr>
            <p:ph type="title"/>
          </p:nvPr>
        </p:nvSpPr>
        <p:spPr/>
        <p:txBody>
          <a:bodyPr/>
          <a:lstStyle/>
          <a:p>
            <a:endParaRPr lang="ru-RU"/>
          </a:p>
        </p:txBody>
      </p:sp>
      <p:graphicFrame>
        <p:nvGraphicFramePr>
          <p:cNvPr id="7" name="Объект 7" descr="Пример таблицы с 3 столбцами и 4 строками" title="Таблица"/>
          <p:cNvGraphicFramePr>
            <a:graphicFrameLocks/>
          </p:cNvGraphicFramePr>
          <p:nvPr>
            <p:extLst>
              <p:ext uri="{D42A27DB-BD31-4B8C-83A1-F6EECF244321}">
                <p14:modId xmlns:p14="http://schemas.microsoft.com/office/powerpoint/2010/main" val="2388917198"/>
              </p:ext>
            </p:extLst>
          </p:nvPr>
        </p:nvGraphicFramePr>
        <p:xfrm>
          <a:off x="379412" y="795370"/>
          <a:ext cx="10215420" cy="4732333"/>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gridCol w="8005620">
                  <a:extLst>
                    <a:ext uri="{9D8B030D-6E8A-4147-A177-3AD203B41FA5}">
                      <a16:colId xmlns:a16="http://schemas.microsoft.com/office/drawing/2014/main" xmlns="" val="20001"/>
                    </a:ext>
                  </a:extLst>
                </a:gridCol>
              </a:tblGrid>
              <a:tr h="778660">
                <a:tc>
                  <a:txBody>
                    <a:bodyPr/>
                    <a:lstStyle/>
                    <a:p>
                      <a:r>
                        <a:rPr lang="en-US" sz="2000" b="0" i="0" kern="1200" dirty="0" smtClean="0">
                          <a:solidFill>
                            <a:schemeClr val="lt1"/>
                          </a:solidFill>
                          <a:effectLst/>
                          <a:latin typeface="+mn-lt"/>
                          <a:ea typeface="+mn-ea"/>
                          <a:cs typeface="+mn-cs"/>
                        </a:rPr>
                        <a:t>Templated Helper</a:t>
                      </a:r>
                      <a:endParaRPr lang="ru-RU" sz="2400" b="0" dirty="0">
                        <a:latin typeface="Franklin Gothic Medium" charset="0"/>
                      </a:endParaRPr>
                    </a:p>
                  </a:txBody>
                  <a:tcPr anchor="ctr"/>
                </a:tc>
                <a:tc>
                  <a:txBody>
                    <a:bodyPr/>
                    <a:lstStyle/>
                    <a:p>
                      <a:r>
                        <a:rPr lang="af-ZA" sz="2000" b="0" dirty="0" err="1">
                          <a:latin typeface="Franklin Gothic Medium" charset="0"/>
                        </a:rPr>
                        <a:t>Example</a:t>
                      </a:r>
                      <a:endParaRPr lang="ru-RU" sz="2000" b="0" dirty="0"/>
                    </a:p>
                  </a:txBody>
                  <a:tcPr anchor="ctr"/>
                </a:tc>
                <a:extLst>
                  <a:ext uri="{0D108BD9-81ED-4DB2-BD59-A6C34878D82A}">
                    <a16:rowId xmlns:a16="http://schemas.microsoft.com/office/drawing/2014/main" xmlns="" val="10000"/>
                  </a:ext>
                </a:extLst>
              </a:tr>
              <a:tr h="778660">
                <a:tc>
                  <a:txBody>
                    <a:bodyPr/>
                    <a:lstStyle/>
                    <a:p>
                      <a:r>
                        <a:rPr lang="en-US" sz="1800" b="0" i="0" kern="1200" dirty="0" smtClean="0">
                          <a:solidFill>
                            <a:schemeClr val="dk1"/>
                          </a:solidFill>
                          <a:effectLst/>
                          <a:latin typeface="+mn-lt"/>
                          <a:ea typeface="+mn-ea"/>
                          <a:cs typeface="+mn-cs"/>
                        </a:rPr>
                        <a:t>Display</a:t>
                      </a:r>
                      <a:endParaRPr lang="ru-RU" sz="1200" dirty="0"/>
                    </a:p>
                  </a:txBody>
                  <a:tcPr anchor="ctr"/>
                </a:tc>
                <a:tc>
                  <a:txBody>
                    <a:bodyPr/>
                    <a:lstStyle/>
                    <a:p>
                      <a:r>
                        <a:rPr lang="en-US" sz="1800" b="0" i="0" kern="1200" dirty="0" smtClean="0">
                          <a:solidFill>
                            <a:schemeClr val="dk1"/>
                          </a:solidFill>
                          <a:effectLst/>
                          <a:latin typeface="+mn-lt"/>
                          <a:ea typeface="+mn-ea"/>
                          <a:cs typeface="+mn-cs"/>
                        </a:rPr>
                        <a:t>Renders a read-only view of the specified model property and selects an appropriate HTML element based on property’s data type and metadata. </a:t>
                      </a:r>
                      <a:r>
                        <a:rPr lang="en-US" sz="1200" dirty="0" smtClean="0"/>
                        <a:t/>
                      </a:r>
                      <a:br>
                        <a:rPr lang="en-US" sz="1200" dirty="0" smtClean="0"/>
                      </a:br>
                      <a:r>
                        <a:rPr lang="en-US" sz="1800" b="0" i="0" kern="1200" dirty="0" err="1" smtClean="0">
                          <a:solidFill>
                            <a:schemeClr val="dk1"/>
                          </a:solidFill>
                          <a:effectLst/>
                          <a:latin typeface="+mn-lt"/>
                          <a:ea typeface="+mn-ea"/>
                          <a:cs typeface="+mn-cs"/>
                        </a:rPr>
                        <a:t>Html.Display</a:t>
                      </a:r>
                      <a:r>
                        <a:rPr lang="en-US" sz="1800" b="0" i="0" kern="1200" dirty="0" smtClean="0">
                          <a:solidFill>
                            <a:schemeClr val="dk1"/>
                          </a:solidFill>
                          <a:effectLst/>
                          <a:latin typeface="+mn-lt"/>
                          <a:ea typeface="+mn-ea"/>
                          <a:cs typeface="+mn-cs"/>
                        </a:rPr>
                        <a:t>("Name")</a:t>
                      </a:r>
                      <a:endParaRPr lang="ru-RU" sz="1200" dirty="0"/>
                    </a:p>
                  </a:txBody>
                  <a:tcPr anchor="ctr"/>
                </a:tc>
                <a:extLst>
                  <a:ext uri="{0D108BD9-81ED-4DB2-BD59-A6C34878D82A}">
                    <a16:rowId xmlns:a16="http://schemas.microsoft.com/office/drawing/2014/main" xmlns="" val="10001"/>
                  </a:ext>
                </a:extLst>
              </a:tr>
              <a:tr h="1013091">
                <a:tc>
                  <a:txBody>
                    <a:bodyPr/>
                    <a:lstStyle/>
                    <a:p>
                      <a:r>
                        <a:rPr lang="en-US" sz="1800" b="0" i="0" kern="1200" dirty="0" err="1" smtClean="0">
                          <a:solidFill>
                            <a:schemeClr val="dk1"/>
                          </a:solidFill>
                          <a:effectLst/>
                          <a:latin typeface="+mn-lt"/>
                          <a:ea typeface="+mn-ea"/>
                          <a:cs typeface="+mn-cs"/>
                        </a:rPr>
                        <a:t>DisplayFor</a:t>
                      </a:r>
                      <a:endParaRPr lang="ru-RU" sz="1200" dirty="0"/>
                    </a:p>
                  </a:txBody>
                  <a:tcPr anchor="ctr"/>
                </a:tc>
                <a:tc>
                  <a:txBody>
                    <a:bodyPr/>
                    <a:lstStyle/>
                    <a:p>
                      <a:r>
                        <a:rPr lang="en-US" sz="1800" b="0" i="0" kern="1200" dirty="0" smtClean="0">
                          <a:solidFill>
                            <a:schemeClr val="dk1"/>
                          </a:solidFill>
                          <a:effectLst/>
                          <a:latin typeface="+mn-lt"/>
                          <a:ea typeface="+mn-ea"/>
                          <a:cs typeface="+mn-cs"/>
                        </a:rPr>
                        <a:t>Strongly typed version of the previous helper </a:t>
                      </a:r>
                      <a:r>
                        <a:rPr lang="en-US" sz="1200" dirty="0" smtClean="0"/>
                        <a:t/>
                      </a:r>
                      <a:br>
                        <a:rPr lang="en-US" sz="1200" dirty="0" smtClean="0"/>
                      </a:br>
                      <a:r>
                        <a:rPr lang="en-US" sz="1800" b="0" i="0" kern="1200" dirty="0" err="1" smtClean="0">
                          <a:solidFill>
                            <a:schemeClr val="dk1"/>
                          </a:solidFill>
                          <a:effectLst/>
                          <a:latin typeface="+mn-lt"/>
                          <a:ea typeface="+mn-ea"/>
                          <a:cs typeface="+mn-cs"/>
                        </a:rPr>
                        <a:t>Html.DisplayFor</a:t>
                      </a:r>
                      <a:r>
                        <a:rPr lang="en-US" sz="1800" b="0" i="0" kern="1200" dirty="0" smtClean="0">
                          <a:solidFill>
                            <a:schemeClr val="dk1"/>
                          </a:solidFill>
                          <a:effectLst/>
                          <a:latin typeface="+mn-lt"/>
                          <a:ea typeface="+mn-ea"/>
                          <a:cs typeface="+mn-cs"/>
                        </a:rPr>
                        <a:t>(m =&gt; m. Name)</a:t>
                      </a:r>
                      <a:endParaRPr lang="ru-RU" sz="1200" dirty="0"/>
                    </a:p>
                  </a:txBody>
                  <a:tcPr anchor="ctr"/>
                </a:tc>
                <a:extLst>
                  <a:ext uri="{0D108BD9-81ED-4DB2-BD59-A6C34878D82A}">
                    <a16:rowId xmlns:a16="http://schemas.microsoft.com/office/drawing/2014/main" xmlns="" val="10002"/>
                  </a:ext>
                </a:extLst>
              </a:tr>
              <a:tr h="1013091">
                <a:tc>
                  <a:txBody>
                    <a:bodyPr/>
                    <a:lstStyle/>
                    <a:p>
                      <a:r>
                        <a:rPr lang="en-US" sz="1800" b="0" i="0" kern="1200" dirty="0" smtClean="0">
                          <a:solidFill>
                            <a:schemeClr val="dk1"/>
                          </a:solidFill>
                          <a:effectLst/>
                          <a:latin typeface="+mn-lt"/>
                          <a:ea typeface="+mn-ea"/>
                          <a:cs typeface="+mn-cs"/>
                        </a:rPr>
                        <a:t>Editor</a:t>
                      </a:r>
                      <a:endParaRPr lang="ru-RU" sz="1200" dirty="0">
                        <a:latin typeface="Franklin Gothic Medium" charset="0"/>
                      </a:endParaRPr>
                    </a:p>
                  </a:txBody>
                  <a:tcPr anchor="ctr"/>
                </a:tc>
                <a:tc>
                  <a:txBody>
                    <a:bodyPr/>
                    <a:lstStyle/>
                    <a:p>
                      <a:r>
                        <a:rPr lang="en-US" sz="1800" b="0" i="0" kern="1200" dirty="0" smtClean="0">
                          <a:solidFill>
                            <a:schemeClr val="dk1"/>
                          </a:solidFill>
                          <a:effectLst/>
                          <a:latin typeface="+mn-lt"/>
                          <a:ea typeface="+mn-ea"/>
                          <a:cs typeface="+mn-cs"/>
                        </a:rPr>
                        <a:t>Renders an editor for the specified model property and selects an appropriate HTML element based on property’s data type and metadata. </a:t>
                      </a:r>
                      <a:r>
                        <a:rPr lang="en-US" sz="1200" dirty="0" smtClean="0"/>
                        <a:t/>
                      </a:r>
                      <a:br>
                        <a:rPr lang="en-US" sz="1200" dirty="0" smtClean="0"/>
                      </a:br>
                      <a:r>
                        <a:rPr lang="en-US" sz="1800" b="0" i="0" kern="1200" dirty="0" err="1" smtClean="0">
                          <a:solidFill>
                            <a:schemeClr val="dk1"/>
                          </a:solidFill>
                          <a:effectLst/>
                          <a:latin typeface="+mn-lt"/>
                          <a:ea typeface="+mn-ea"/>
                          <a:cs typeface="+mn-cs"/>
                        </a:rPr>
                        <a:t>Html.Editor</a:t>
                      </a:r>
                      <a:r>
                        <a:rPr lang="en-US" sz="1800" b="0" i="0" kern="1200" dirty="0" smtClean="0">
                          <a:solidFill>
                            <a:schemeClr val="dk1"/>
                          </a:solidFill>
                          <a:effectLst/>
                          <a:latin typeface="+mn-lt"/>
                          <a:ea typeface="+mn-ea"/>
                          <a:cs typeface="+mn-cs"/>
                        </a:rPr>
                        <a:t>("Name")</a:t>
                      </a:r>
                      <a:endParaRPr lang="ru-RU" sz="1200" dirty="0">
                        <a:latin typeface="Franklin Gothic Medium" charset="0"/>
                      </a:endParaRPr>
                    </a:p>
                  </a:txBody>
                  <a:tcPr anchor="ctr"/>
                </a:tc>
                <a:extLst>
                  <a:ext uri="{0D108BD9-81ED-4DB2-BD59-A6C34878D82A}">
                    <a16:rowId xmlns:a16="http://schemas.microsoft.com/office/drawing/2014/main" xmlns="" val="1927858070"/>
                  </a:ext>
                </a:extLst>
              </a:tr>
              <a:tr h="1013091">
                <a:tc>
                  <a:txBody>
                    <a:bodyPr/>
                    <a:lstStyle/>
                    <a:p>
                      <a:r>
                        <a:rPr lang="en-US" sz="1800" b="0" i="0" kern="1200" dirty="0" err="1" smtClean="0">
                          <a:solidFill>
                            <a:schemeClr val="dk1"/>
                          </a:solidFill>
                          <a:effectLst/>
                          <a:latin typeface="+mn-lt"/>
                          <a:ea typeface="+mn-ea"/>
                          <a:cs typeface="+mn-cs"/>
                        </a:rPr>
                        <a:t>EditorFor</a:t>
                      </a:r>
                      <a:endParaRPr lang="ru-RU" sz="1200" dirty="0"/>
                    </a:p>
                  </a:txBody>
                  <a:tcPr anchor="ctr"/>
                </a:tc>
                <a:tc>
                  <a:txBody>
                    <a:bodyPr/>
                    <a:lstStyle/>
                    <a:p>
                      <a:pPr lvl="0" algn="l" fontAlgn="t"/>
                      <a:r>
                        <a:rPr lang="en-US" sz="1800" b="0" i="0" kern="1200" dirty="0" smtClean="0">
                          <a:solidFill>
                            <a:schemeClr val="dk1"/>
                          </a:solidFill>
                          <a:effectLst/>
                          <a:latin typeface="+mn-lt"/>
                          <a:ea typeface="+mn-ea"/>
                          <a:cs typeface="+mn-cs"/>
                        </a:rPr>
                        <a:t>Strongly typed version of the previous helper </a:t>
                      </a:r>
                      <a:br>
                        <a:rPr lang="en-US" sz="1800" b="0" i="0" kern="1200" dirty="0" smtClean="0">
                          <a:solidFill>
                            <a:schemeClr val="dk1"/>
                          </a:solidFill>
                          <a:effectLst/>
                          <a:latin typeface="+mn-lt"/>
                          <a:ea typeface="+mn-ea"/>
                          <a:cs typeface="+mn-cs"/>
                        </a:rPr>
                      </a:br>
                      <a:r>
                        <a:rPr lang="en-US" sz="1800" b="0" i="0" kern="1200" dirty="0" err="1" smtClean="0">
                          <a:solidFill>
                            <a:schemeClr val="dk1"/>
                          </a:solidFill>
                          <a:effectLst/>
                          <a:latin typeface="+mn-lt"/>
                          <a:ea typeface="+mn-ea"/>
                          <a:cs typeface="+mn-cs"/>
                        </a:rPr>
                        <a:t>Html.EditorFor</a:t>
                      </a:r>
                      <a:r>
                        <a:rPr lang="en-US" sz="1800" b="0" i="0" kern="1200" dirty="0" smtClean="0">
                          <a:solidFill>
                            <a:schemeClr val="dk1"/>
                          </a:solidFill>
                          <a:effectLst/>
                          <a:latin typeface="+mn-lt"/>
                          <a:ea typeface="+mn-ea"/>
                          <a:cs typeface="+mn-cs"/>
                        </a:rPr>
                        <a:t>(m =&gt; m. Name)</a:t>
                      </a:r>
                      <a:r>
                        <a:rPr lang="en-US" dirty="0" smtClean="0"/>
                        <a:t/>
                      </a:r>
                      <a:br>
                        <a:rPr lang="en-US" dirty="0" smtClean="0"/>
                      </a:br>
                      <a:endParaRPr lang="ru-RU" sz="1200" dirty="0"/>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46166382"/>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3" name="Объект 2"/>
          <p:cNvSpPr>
            <a:spLocks noGrp="1"/>
          </p:cNvSpPr>
          <p:nvPr>
            <p:ph idx="1"/>
          </p:nvPr>
        </p:nvSpPr>
        <p:spPr>
          <a:xfrm>
            <a:off x="1065211" y="1059976"/>
            <a:ext cx="8686801" cy="914400"/>
          </a:xfrm>
        </p:spPr>
        <p:txBody>
          <a:bodyPr vert="horz" lIns="91440" tIns="45720" rIns="91440" bIns="45720" rtlCol="0" anchor="t">
            <a:normAutofit/>
          </a:bodyPr>
          <a:lstStyle/>
          <a:p>
            <a:r>
              <a:rPr lang="en-US" dirty="0"/>
              <a:t>You can also create your own custom helper methods by creating an extension method on the </a:t>
            </a:r>
            <a:r>
              <a:rPr lang="en-US" dirty="0" err="1"/>
              <a:t>HtmlHelper</a:t>
            </a:r>
            <a:r>
              <a:rPr lang="en-US" dirty="0"/>
              <a:t> class or by creating static methods with in a utility class.</a:t>
            </a:r>
            <a:endParaRPr lang="ru-RU" dirty="0">
              <a:latin typeface="Franklin Gothic Medium" charset="0"/>
            </a:endParaRPr>
          </a:p>
        </p:txBody>
      </p:sp>
      <p:sp>
        <p:nvSpPr>
          <p:cNvPr id="6" name="Заголовок 5"/>
          <p:cNvSpPr>
            <a:spLocks noGrp="1"/>
          </p:cNvSpPr>
          <p:nvPr>
            <p:ph type="title"/>
          </p:nvPr>
        </p:nvSpPr>
        <p:spPr>
          <a:xfrm>
            <a:off x="1065212" y="-6824"/>
            <a:ext cx="8686801" cy="1066800"/>
          </a:xfrm>
        </p:spPr>
        <p:txBody>
          <a:bodyPr/>
          <a:lstStyle/>
          <a:p>
            <a:pPr algn="ctr"/>
            <a:r>
              <a:rPr lang="en-US" dirty="0" smtClean="0"/>
              <a:t>CUSTOM</a:t>
            </a:r>
            <a:endParaRPr lang="ru-RU" dirty="0"/>
          </a:p>
        </p:txBody>
      </p:sp>
      <p:sp>
        <p:nvSpPr>
          <p:cNvPr id="8" name="TextBox 7"/>
          <p:cNvSpPr txBox="1"/>
          <p:nvPr/>
        </p:nvSpPr>
        <p:spPr>
          <a:xfrm>
            <a:off x="1522412" y="2362200"/>
            <a:ext cx="8839200" cy="4893647"/>
          </a:xfrm>
          <a:prstGeom prst="rect">
            <a:avLst/>
          </a:prstGeom>
          <a:noFill/>
        </p:spPr>
        <p:txBody>
          <a:bodyPr wrap="square" numCol="2" rtlCol="0">
            <a:spAutoFit/>
          </a:bodyPr>
          <a:lstStyle/>
          <a:p>
            <a:r>
              <a:rPr lang="en-US" sz="1200" dirty="0"/>
              <a:t>public static class </a:t>
            </a:r>
            <a:r>
              <a:rPr lang="en-US" sz="1200" dirty="0" err="1"/>
              <a:t>CustomHelpers</a:t>
            </a:r>
            <a:endParaRPr lang="en-US" sz="1200" dirty="0"/>
          </a:p>
          <a:p>
            <a:r>
              <a:rPr lang="en-US" sz="1200" dirty="0"/>
              <a:t>{</a:t>
            </a:r>
          </a:p>
          <a:p>
            <a:r>
              <a:rPr lang="en-US" sz="1200" dirty="0"/>
              <a:t> //Submit Button Helper</a:t>
            </a:r>
          </a:p>
          <a:p>
            <a:r>
              <a:rPr lang="en-US" sz="1200" dirty="0"/>
              <a:t> public static </a:t>
            </a:r>
            <a:r>
              <a:rPr lang="en-US" sz="1200" dirty="0" err="1"/>
              <a:t>MvcHtmlString</a:t>
            </a:r>
            <a:r>
              <a:rPr lang="en-US" sz="1200" dirty="0"/>
              <a:t> </a:t>
            </a:r>
            <a:r>
              <a:rPr lang="en-US" sz="1200" dirty="0" err="1"/>
              <a:t>SubmitButton</a:t>
            </a:r>
            <a:r>
              <a:rPr lang="en-US" sz="1200" dirty="0"/>
              <a:t>(this </a:t>
            </a:r>
            <a:r>
              <a:rPr lang="en-US" sz="1200" dirty="0" err="1"/>
              <a:t>HtmlHelper</a:t>
            </a:r>
            <a:r>
              <a:rPr lang="en-US" sz="1200" dirty="0"/>
              <a:t> helper, string </a:t>
            </a:r>
          </a:p>
          <a:p>
            <a:r>
              <a:rPr lang="en-US" sz="1200" dirty="0"/>
              <a:t> </a:t>
            </a:r>
            <a:r>
              <a:rPr lang="en-US" sz="1200" dirty="0" err="1"/>
              <a:t>buttonText</a:t>
            </a:r>
            <a:r>
              <a:rPr lang="en-US" sz="1200" dirty="0"/>
              <a:t>)</a:t>
            </a:r>
          </a:p>
          <a:p>
            <a:r>
              <a:rPr lang="en-US" sz="1200" dirty="0"/>
              <a:t> {</a:t>
            </a:r>
          </a:p>
          <a:p>
            <a:r>
              <a:rPr lang="en-US" sz="1200" dirty="0"/>
              <a:t> string </a:t>
            </a:r>
            <a:r>
              <a:rPr lang="en-US" sz="1200" dirty="0" err="1"/>
              <a:t>str</a:t>
            </a:r>
            <a:r>
              <a:rPr lang="en-US" sz="1200" dirty="0"/>
              <a:t> = "&lt;input type=\"submit\" value=\"" + </a:t>
            </a:r>
            <a:r>
              <a:rPr lang="en-US" sz="1200" dirty="0" err="1"/>
              <a:t>buttonText</a:t>
            </a:r>
            <a:r>
              <a:rPr lang="en-US" sz="1200" dirty="0"/>
              <a:t> + "\" /&gt;";</a:t>
            </a:r>
          </a:p>
          <a:p>
            <a:r>
              <a:rPr lang="en-US" sz="1200" dirty="0"/>
              <a:t> return new </a:t>
            </a:r>
            <a:r>
              <a:rPr lang="en-US" sz="1200" dirty="0" err="1"/>
              <a:t>MvcHtmlString</a:t>
            </a:r>
            <a:r>
              <a:rPr lang="en-US" sz="1200" dirty="0"/>
              <a:t>(</a:t>
            </a:r>
            <a:r>
              <a:rPr lang="en-US" sz="1200" dirty="0" err="1"/>
              <a:t>str</a:t>
            </a:r>
            <a:r>
              <a:rPr lang="en-US" sz="1200" dirty="0"/>
              <a:t>);</a:t>
            </a:r>
          </a:p>
          <a:p>
            <a:r>
              <a:rPr lang="en-US" sz="1200" dirty="0"/>
              <a:t> }</a:t>
            </a:r>
          </a:p>
          <a:p>
            <a:r>
              <a:rPr lang="en-US" sz="1200" dirty="0"/>
              <a:t> //</a:t>
            </a:r>
            <a:r>
              <a:rPr lang="en-US" sz="1200" dirty="0" err="1"/>
              <a:t>Readonly</a:t>
            </a:r>
            <a:r>
              <a:rPr lang="en-US" sz="1200" dirty="0"/>
              <a:t> Strongly-Typed </a:t>
            </a:r>
            <a:r>
              <a:rPr lang="en-US" sz="1200" dirty="0" err="1"/>
              <a:t>TextBox</a:t>
            </a:r>
            <a:r>
              <a:rPr lang="en-US" sz="1200" dirty="0"/>
              <a:t> Helper</a:t>
            </a:r>
          </a:p>
          <a:p>
            <a:r>
              <a:rPr lang="en-US" sz="1200" dirty="0"/>
              <a:t> public static </a:t>
            </a:r>
            <a:r>
              <a:rPr lang="en-US" sz="1200" dirty="0" err="1"/>
              <a:t>MvcHtmlString</a:t>
            </a:r>
            <a:r>
              <a:rPr lang="en-US" sz="1200" dirty="0"/>
              <a:t> </a:t>
            </a:r>
            <a:r>
              <a:rPr lang="en-US" sz="1200" dirty="0" err="1"/>
              <a:t>TextBoxFor</a:t>
            </a:r>
            <a:r>
              <a:rPr lang="en-US" sz="1200" dirty="0"/>
              <a:t>&lt;</a:t>
            </a:r>
            <a:r>
              <a:rPr lang="en-US" sz="1200" dirty="0" err="1"/>
              <a:t>TModel</a:t>
            </a:r>
            <a:r>
              <a:rPr lang="en-US" sz="1200" dirty="0"/>
              <a:t>, TValue&gt;(this </a:t>
            </a:r>
          </a:p>
          <a:p>
            <a:r>
              <a:rPr lang="en-US" sz="1200" dirty="0"/>
              <a:t> </a:t>
            </a:r>
            <a:r>
              <a:rPr lang="en-US" sz="1200" dirty="0" err="1"/>
              <a:t>HtmlHelper</a:t>
            </a:r>
            <a:r>
              <a:rPr lang="en-US" sz="1200" dirty="0"/>
              <a:t>&lt;</a:t>
            </a:r>
            <a:r>
              <a:rPr lang="en-US" sz="1200" dirty="0" err="1"/>
              <a:t>TModel</a:t>
            </a:r>
            <a:r>
              <a:rPr lang="en-US" sz="1200" dirty="0"/>
              <a:t>&gt; </a:t>
            </a:r>
            <a:r>
              <a:rPr lang="en-US" sz="1200" dirty="0" err="1"/>
              <a:t>htmlHelper</a:t>
            </a:r>
            <a:r>
              <a:rPr lang="en-US" sz="1200" dirty="0"/>
              <a:t>, Expression&lt;</a:t>
            </a:r>
            <a:r>
              <a:rPr lang="en-US" sz="1200" dirty="0" err="1"/>
              <a:t>Func</a:t>
            </a:r>
            <a:r>
              <a:rPr lang="en-US" sz="1200" dirty="0"/>
              <a:t>&lt;</a:t>
            </a:r>
            <a:r>
              <a:rPr lang="en-US" sz="1200" dirty="0" err="1"/>
              <a:t>TModel</a:t>
            </a:r>
            <a:r>
              <a:rPr lang="en-US" sz="1200" dirty="0"/>
              <a:t>, TValue&gt;&gt;</a:t>
            </a:r>
          </a:p>
          <a:p>
            <a:r>
              <a:rPr lang="en-US" sz="1200" dirty="0"/>
              <a:t> expression, bool </a:t>
            </a:r>
            <a:r>
              <a:rPr lang="en-US" sz="1200" dirty="0" err="1"/>
              <a:t>isReadonly</a:t>
            </a:r>
            <a:r>
              <a:rPr lang="en-US" sz="1200" dirty="0"/>
              <a:t>)</a:t>
            </a:r>
          </a:p>
          <a:p>
            <a:r>
              <a:rPr lang="en-US" sz="1200" dirty="0"/>
              <a:t> </a:t>
            </a:r>
            <a:r>
              <a:rPr lang="en-US" sz="1200" dirty="0" smtClean="0"/>
              <a:t>{</a:t>
            </a:r>
          </a:p>
          <a:p>
            <a:r>
              <a:rPr lang="en-US" sz="1200" dirty="0" smtClean="0"/>
              <a:t> </a:t>
            </a:r>
            <a:r>
              <a:rPr lang="en-US" sz="1200" dirty="0" err="1"/>
              <a:t>MvcHtmlString</a:t>
            </a:r>
            <a:r>
              <a:rPr lang="en-US" sz="1200" dirty="0"/>
              <a:t> html = default(</a:t>
            </a:r>
            <a:r>
              <a:rPr lang="en-US" sz="1200" dirty="0" err="1"/>
              <a:t>MvcHtmlString</a:t>
            </a:r>
            <a:r>
              <a:rPr lang="en-US" sz="1200" dirty="0"/>
              <a:t>);</a:t>
            </a:r>
          </a:p>
          <a:p>
            <a:r>
              <a:rPr lang="en-US" sz="1200" dirty="0"/>
              <a:t> </a:t>
            </a:r>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pPr lvl="1"/>
            <a:r>
              <a:rPr lang="en-US" sz="1200" dirty="0"/>
              <a:t> if (</a:t>
            </a:r>
            <a:r>
              <a:rPr lang="en-US" sz="1200" dirty="0" err="1"/>
              <a:t>isReadonly</a:t>
            </a:r>
            <a:r>
              <a:rPr lang="en-US" sz="1200" dirty="0"/>
              <a:t>)</a:t>
            </a:r>
          </a:p>
          <a:p>
            <a:pPr lvl="1"/>
            <a:r>
              <a:rPr lang="en-US" sz="1200" dirty="0"/>
              <a:t> {</a:t>
            </a:r>
          </a:p>
          <a:p>
            <a:pPr lvl="1"/>
            <a:r>
              <a:rPr lang="en-US" sz="1200" dirty="0"/>
              <a:t> html = </a:t>
            </a:r>
            <a:r>
              <a:rPr lang="en-US" sz="1200" dirty="0" err="1"/>
              <a:t>System.Web.Mvc.Html.InputExtensions.TextBoxFor</a:t>
            </a:r>
            <a:r>
              <a:rPr lang="en-US" sz="1200" dirty="0"/>
              <a:t>(</a:t>
            </a:r>
            <a:r>
              <a:rPr lang="en-US" sz="1200" dirty="0" err="1"/>
              <a:t>htmlHelper</a:t>
            </a:r>
            <a:r>
              <a:rPr lang="en-US" sz="1200" dirty="0"/>
              <a:t>,</a:t>
            </a:r>
          </a:p>
          <a:p>
            <a:pPr lvl="1"/>
            <a:r>
              <a:rPr lang="en-US" sz="1200" dirty="0"/>
              <a:t> expression, new { @class = "</a:t>
            </a:r>
            <a:r>
              <a:rPr lang="en-US" sz="1200" dirty="0" err="1"/>
              <a:t>readOnly</a:t>
            </a:r>
            <a:r>
              <a:rPr lang="en-US" sz="1200" dirty="0"/>
              <a:t>",</a:t>
            </a:r>
          </a:p>
          <a:p>
            <a:pPr lvl="1"/>
            <a:r>
              <a:rPr lang="en-US" sz="1200" dirty="0"/>
              <a:t> @</a:t>
            </a:r>
            <a:r>
              <a:rPr lang="en-US" sz="1200" dirty="0" err="1"/>
              <a:t>readonly</a:t>
            </a:r>
            <a:r>
              <a:rPr lang="en-US" sz="1200" dirty="0"/>
              <a:t> = "read-only" });</a:t>
            </a:r>
          </a:p>
          <a:p>
            <a:pPr lvl="1"/>
            <a:r>
              <a:rPr lang="en-US" sz="1200" dirty="0"/>
              <a:t> }</a:t>
            </a:r>
          </a:p>
          <a:p>
            <a:pPr lvl="1"/>
            <a:r>
              <a:rPr lang="en-US" sz="1200" dirty="0"/>
              <a:t> else</a:t>
            </a:r>
          </a:p>
          <a:p>
            <a:pPr lvl="1"/>
            <a:r>
              <a:rPr lang="en-US" sz="1200" dirty="0"/>
              <a:t> {</a:t>
            </a:r>
          </a:p>
          <a:p>
            <a:pPr lvl="1"/>
            <a:r>
              <a:rPr lang="en-US" sz="1200" dirty="0"/>
              <a:t> html = </a:t>
            </a:r>
            <a:r>
              <a:rPr lang="en-US" sz="1200" dirty="0" err="1"/>
              <a:t>System.Web.Mvc.Html.InputExtensions.TextBoxFor</a:t>
            </a:r>
            <a:r>
              <a:rPr lang="en-US" sz="1200" dirty="0"/>
              <a:t>(</a:t>
            </a:r>
            <a:r>
              <a:rPr lang="en-US" sz="1200" dirty="0" err="1"/>
              <a:t>htmlHelper</a:t>
            </a:r>
            <a:r>
              <a:rPr lang="en-US" sz="1200" dirty="0"/>
              <a:t>,</a:t>
            </a:r>
          </a:p>
          <a:p>
            <a:pPr lvl="1"/>
            <a:r>
              <a:rPr lang="en-US" sz="1200" dirty="0"/>
              <a:t> expression);</a:t>
            </a:r>
          </a:p>
          <a:p>
            <a:pPr lvl="1"/>
            <a:r>
              <a:rPr lang="en-US" sz="1200" dirty="0"/>
              <a:t> }</a:t>
            </a:r>
          </a:p>
          <a:p>
            <a:pPr lvl="1"/>
            <a:r>
              <a:rPr lang="en-US" sz="1200" dirty="0"/>
              <a:t> return html;</a:t>
            </a:r>
          </a:p>
          <a:p>
            <a:pPr lvl="1"/>
            <a:r>
              <a:rPr lang="en-US" sz="1200" dirty="0"/>
              <a:t> }</a:t>
            </a:r>
          </a:p>
          <a:p>
            <a:pPr lvl="1"/>
            <a:r>
              <a:rPr lang="en-US" sz="1200" dirty="0"/>
              <a:t>}</a:t>
            </a:r>
            <a:endParaRPr lang="ru-RU" sz="1200" dirty="0"/>
          </a:p>
        </p:txBody>
      </p:sp>
      <p:cxnSp>
        <p:nvCxnSpPr>
          <p:cNvPr id="11" name="Прямая соединительная линия 10"/>
          <p:cNvCxnSpPr/>
          <p:nvPr/>
        </p:nvCxnSpPr>
        <p:spPr>
          <a:xfrm>
            <a:off x="6094412" y="2133600"/>
            <a:ext cx="0" cy="472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66475"/>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3" name="Объект 2"/>
          <p:cNvSpPr>
            <a:spLocks noGrp="1"/>
          </p:cNvSpPr>
          <p:nvPr>
            <p:ph idx="1"/>
          </p:nvPr>
        </p:nvSpPr>
        <p:spPr/>
        <p:txBody>
          <a:bodyPr vert="horz" lIns="91440" tIns="45720" rIns="91440" bIns="45720" rtlCol="0" anchor="t">
            <a:normAutofit lnSpcReduction="10000"/>
          </a:bodyPr>
          <a:lstStyle/>
          <a:p>
            <a:r>
              <a:rPr lang="en-US" b="1" i="1" dirty="0" err="1" smtClean="0">
                <a:latin typeface="Franklin Gothic Medium" charset="0"/>
              </a:rPr>
              <a:t>HTML.BeginForm</a:t>
            </a:r>
            <a:r>
              <a:rPr lang="ru-RU" dirty="0" smtClean="0">
                <a:latin typeface="Franklin Gothic Medium" charset="0"/>
              </a:rPr>
              <a:t> </a:t>
            </a:r>
            <a:endParaRPr lang="en-US" dirty="0" smtClean="0">
              <a:latin typeface="Franklin Gothic Medium" charset="0"/>
            </a:endParaRPr>
          </a:p>
          <a:p>
            <a:pPr marL="45720" indent="0">
              <a:buNone/>
            </a:pPr>
            <a:r>
              <a:rPr lang="en-US" dirty="0" smtClean="0">
                <a:latin typeface="Franklin Gothic Medium" charset="0"/>
              </a:rPr>
              <a:t>Example</a:t>
            </a:r>
            <a:r>
              <a:rPr lang="en-US" dirty="0">
                <a:latin typeface="Franklin Gothic Medium" charset="0"/>
              </a:rPr>
              <a:t>: </a:t>
            </a:r>
            <a:r>
              <a:rPr lang="en-US" dirty="0"/>
              <a:t>@using (</a:t>
            </a:r>
            <a:r>
              <a:rPr lang="en-US" dirty="0" err="1"/>
              <a:t>Html.BeginForm</a:t>
            </a:r>
            <a:r>
              <a:rPr lang="en-US" dirty="0" smtClean="0"/>
              <a:t>(“</a:t>
            </a:r>
            <a:r>
              <a:rPr lang="en-US" dirty="0" err="1" smtClean="0"/>
              <a:t>ActionName</a:t>
            </a:r>
            <a:r>
              <a:rPr lang="en-US" dirty="0" smtClean="0"/>
              <a:t>", “</a:t>
            </a:r>
            <a:r>
              <a:rPr lang="en-US" dirty="0" err="1" smtClean="0"/>
              <a:t>ControllerName</a:t>
            </a:r>
            <a:r>
              <a:rPr lang="en-US" dirty="0" smtClean="0"/>
              <a:t>", </a:t>
            </a:r>
            <a:r>
              <a:rPr lang="en-US" dirty="0" err="1" smtClean="0"/>
              <a:t>FormMethod.Post</a:t>
            </a:r>
            <a:r>
              <a:rPr lang="en-US" dirty="0" smtClean="0"/>
              <a:t>, </a:t>
            </a:r>
            <a:r>
              <a:rPr lang="en-US" dirty="0"/>
              <a:t>new { </a:t>
            </a:r>
            <a:r>
              <a:rPr lang="en-US" dirty="0" err="1"/>
              <a:t>enctype</a:t>
            </a:r>
            <a:r>
              <a:rPr lang="en-US" dirty="0"/>
              <a:t> = "multipart/form-data" </a:t>
            </a:r>
            <a:r>
              <a:rPr lang="en-US" dirty="0" smtClean="0"/>
              <a:t>}))</a:t>
            </a:r>
          </a:p>
          <a:p>
            <a:pPr marL="45720" indent="0">
              <a:buNone/>
            </a:pPr>
            <a:r>
              <a:rPr lang="en-US" dirty="0" smtClean="0"/>
              <a:t>OUT</a:t>
            </a:r>
            <a:r>
              <a:rPr lang="en-US" dirty="0"/>
              <a:t>: </a:t>
            </a:r>
            <a:r>
              <a:rPr lang="en-US" sz="1600" dirty="0"/>
              <a:t>&lt;form action</a:t>
            </a:r>
            <a:r>
              <a:rPr lang="en-US" sz="1600" dirty="0" smtClean="0"/>
              <a:t>="/</a:t>
            </a:r>
            <a:r>
              <a:rPr lang="en-US" sz="1600" dirty="0" err="1" smtClean="0"/>
              <a:t>ControllerName</a:t>
            </a:r>
            <a:r>
              <a:rPr lang="en-US" sz="1600" dirty="0" smtClean="0"/>
              <a:t>/</a:t>
            </a:r>
            <a:r>
              <a:rPr lang="en-US" sz="1600" dirty="0" err="1" smtClean="0"/>
              <a:t>ActionName</a:t>
            </a:r>
            <a:r>
              <a:rPr lang="en-US" sz="1600" dirty="0" smtClean="0"/>
              <a:t>" </a:t>
            </a:r>
            <a:r>
              <a:rPr lang="en-US" sz="1600" dirty="0" err="1"/>
              <a:t>enctype</a:t>
            </a:r>
            <a:r>
              <a:rPr lang="en-US" sz="1600" dirty="0"/>
              <a:t>="multipart/form-data" method="post</a:t>
            </a:r>
            <a:r>
              <a:rPr lang="en-US" sz="1600" dirty="0" smtClean="0"/>
              <a:t>"&gt;</a:t>
            </a:r>
          </a:p>
          <a:p>
            <a:pPr marL="45720" indent="0">
              <a:buNone/>
            </a:pPr>
            <a:r>
              <a:rPr lang="en-US" sz="1600" dirty="0" smtClean="0"/>
              <a:t>//**********SOME CODE HERE***********************</a:t>
            </a:r>
          </a:p>
          <a:p>
            <a:pPr marL="45720" indent="0">
              <a:buNone/>
            </a:pPr>
            <a:r>
              <a:rPr lang="en-US" sz="1600" dirty="0" smtClean="0"/>
              <a:t>&lt;</a:t>
            </a:r>
            <a:r>
              <a:rPr lang="en-US" sz="1600" dirty="0"/>
              <a:t>input type="submit" value="Upload" /&gt; </a:t>
            </a:r>
            <a:r>
              <a:rPr lang="en-US" sz="1600" dirty="0" smtClean="0"/>
              <a:t>&lt;/</a:t>
            </a:r>
            <a:r>
              <a:rPr lang="en-US" sz="1600" dirty="0"/>
              <a:t>form&gt;</a:t>
            </a:r>
            <a:endParaRPr lang="en-US" sz="1600" dirty="0" smtClean="0"/>
          </a:p>
          <a:p>
            <a:r>
              <a:rPr lang="en-US" b="1" i="1" dirty="0" err="1" smtClean="0">
                <a:latin typeface="Franklin Gothic Medium" charset="0"/>
              </a:rPr>
              <a:t>HTML.ActionLink</a:t>
            </a:r>
            <a:endParaRPr lang="en-US" dirty="0" smtClean="0">
              <a:latin typeface="Franklin Gothic Medium" charset="0"/>
            </a:endParaRPr>
          </a:p>
          <a:p>
            <a:pPr marL="45720" indent="0">
              <a:buNone/>
            </a:pPr>
            <a:r>
              <a:rPr lang="en-US" dirty="0" smtClean="0">
                <a:latin typeface="Franklin Gothic Medium" charset="0"/>
              </a:rPr>
              <a:t>Example: </a:t>
            </a:r>
            <a:r>
              <a:rPr lang="en-US" dirty="0"/>
              <a:t>@</a:t>
            </a:r>
            <a:r>
              <a:rPr lang="en-US" dirty="0" err="1"/>
              <a:t>Html.ActionLink</a:t>
            </a:r>
            <a:r>
              <a:rPr lang="en-US" dirty="0"/>
              <a:t>("Edit Record", "Edit", new {Id=3</a:t>
            </a:r>
            <a:r>
              <a:rPr lang="en-US" dirty="0" smtClean="0"/>
              <a:t>})</a:t>
            </a:r>
          </a:p>
          <a:p>
            <a:pPr marL="45720" indent="0">
              <a:buNone/>
            </a:pPr>
            <a:r>
              <a:rPr lang="en-US" dirty="0" smtClean="0">
                <a:latin typeface="Franklin Gothic Medium" charset="0"/>
              </a:rPr>
              <a:t>OUT:   </a:t>
            </a:r>
            <a:r>
              <a:rPr lang="en-US" dirty="0"/>
              <a:t>&lt;a </a:t>
            </a:r>
            <a:r>
              <a:rPr lang="en-US" dirty="0" err="1"/>
              <a:t>href</a:t>
            </a:r>
            <a:r>
              <a:rPr lang="en-US" dirty="0"/>
              <a:t>="/Home/Edit/3"&gt;Edit Record&lt;/a&gt;</a:t>
            </a:r>
            <a:endParaRPr lang="ru-RU" dirty="0">
              <a:latin typeface="Franklin Gothic Medium" charset="0"/>
            </a:endParaRPr>
          </a:p>
        </p:txBody>
      </p:sp>
      <p:sp>
        <p:nvSpPr>
          <p:cNvPr id="6" name="Заголовок 5"/>
          <p:cNvSpPr>
            <a:spLocks noGrp="1"/>
          </p:cNvSpPr>
          <p:nvPr>
            <p:ph type="title"/>
          </p:nvPr>
        </p:nvSpPr>
        <p:spPr/>
        <p:txBody>
          <a:bodyPr/>
          <a:lstStyle/>
          <a:p>
            <a:r>
              <a:rPr lang="en-US" dirty="0" smtClean="0"/>
              <a:t>Missed Helpers</a:t>
            </a:r>
            <a:endParaRPr lang="ru-RU" dirty="0"/>
          </a:p>
        </p:txBody>
      </p:sp>
    </p:spTree>
    <p:extLst>
      <p:ext uri="{BB962C8B-B14F-4D97-AF65-F5344CB8AC3E}">
        <p14:creationId xmlns:p14="http://schemas.microsoft.com/office/powerpoint/2010/main" val="4221836805"/>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b="1210"/>
          <a:stretch/>
        </p:blipFill>
        <p:spPr>
          <a:xfrm>
            <a:off x="1293812" y="26158"/>
            <a:ext cx="7543800" cy="6222242"/>
          </a:xfrm>
          <a:prstGeom prst="rect">
            <a:avLst/>
          </a:prstGeom>
        </p:spPr>
      </p:pic>
    </p:spTree>
    <p:extLst>
      <p:ext uri="{BB962C8B-B14F-4D97-AF65-F5344CB8AC3E}">
        <p14:creationId xmlns:p14="http://schemas.microsoft.com/office/powerpoint/2010/main" val="2851686095"/>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a:lstStyle/>
          <a:p>
            <a:r>
              <a:rPr lang="ru-RU" dirty="0" err="1"/>
              <a:t>Introduction</a:t>
            </a:r>
          </a:p>
        </p:txBody>
      </p:sp>
      <p:sp>
        <p:nvSpPr>
          <p:cNvPr id="14" name="Объект 13"/>
          <p:cNvSpPr>
            <a:spLocks noGrp="1"/>
          </p:cNvSpPr>
          <p:nvPr>
            <p:ph idx="1"/>
          </p:nvPr>
        </p:nvSpPr>
        <p:spPr/>
        <p:txBody>
          <a:bodyPr vert="horz" lIns="91440" tIns="45720" rIns="91440" bIns="45720" rtlCol="0" anchor="t">
            <a:normAutofit/>
          </a:bodyPr>
          <a:lstStyle/>
          <a:p>
            <a:pPr marL="45720" indent="0" algn="ctr">
              <a:buNone/>
            </a:pPr>
            <a:r>
              <a:rPr lang="en-US" dirty="0" smtClean="0">
                <a:latin typeface="Franklin Gothic Medium" charset="0"/>
              </a:rPr>
              <a:t>HTML </a:t>
            </a:r>
            <a:r>
              <a:rPr lang="en-US" dirty="0">
                <a:latin typeface="Franklin Gothic Medium" charset="0"/>
              </a:rPr>
              <a:t>Helper is just a method that returns a HTML string. The string can represent any type of content that you want. For example, you can use HTML Helpers to render standard HTML tags like HTML &lt;input&gt;, &lt;button&gt; and &lt;</a:t>
            </a:r>
            <a:r>
              <a:rPr lang="en-US" dirty="0" err="1">
                <a:latin typeface="Franklin Gothic Medium" charset="0"/>
              </a:rPr>
              <a:t>img</a:t>
            </a:r>
            <a:r>
              <a:rPr lang="en-US" dirty="0">
                <a:latin typeface="Franklin Gothic Medium" charset="0"/>
              </a:rPr>
              <a:t>&gt; tags etc. </a:t>
            </a:r>
            <a:endParaRPr lang="ru-RU" dirty="0">
              <a:latin typeface="Franklin Gothic Medium" charset="0"/>
            </a:endParaRPr>
          </a:p>
          <a:p>
            <a:endParaRPr lang="ru-RU" dirty="0">
              <a:latin typeface="Franklin Gothic Medium" charset="0"/>
            </a:endParaRPr>
          </a:p>
          <a:p>
            <a:endParaRPr lang="ru-RU" dirty="0"/>
          </a:p>
        </p:txBody>
      </p:sp>
      <p:sp>
        <p:nvSpPr>
          <p:cNvPr id="4" name="Подзаголовок 2"/>
          <p:cNvSpPr txBox="1">
            <a:spLocks/>
          </p:cNvSpPr>
          <p:nvPr/>
        </p:nvSpPr>
        <p:spPr>
          <a:xfrm>
            <a:off x="11158227" y="618409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012" y="3048000"/>
            <a:ext cx="4876800" cy="3676650"/>
          </a:xfrm>
          <a:prstGeom prst="rect">
            <a:avLst/>
          </a:prstGeom>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Some</a:t>
            </a:r>
            <a:r>
              <a:rPr lang="ru-RU" dirty="0"/>
              <a:t> </a:t>
            </a:r>
            <a:r>
              <a:rPr lang="ru-RU" dirty="0" err="1"/>
              <a:t>Details</a:t>
            </a:r>
            <a:endParaRPr lang="ru-RU" dirty="0"/>
          </a:p>
        </p:txBody>
      </p:sp>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3" name="Объект 2"/>
          <p:cNvSpPr>
            <a:spLocks noGrp="1"/>
          </p:cNvSpPr>
          <p:nvPr>
            <p:ph idx="1"/>
          </p:nvPr>
        </p:nvSpPr>
        <p:spPr/>
        <p:txBody>
          <a:bodyPr vert="horz" lIns="91440" tIns="45720" rIns="91440" bIns="45720" rtlCol="0" anchor="t">
            <a:normAutofit/>
          </a:bodyPr>
          <a:lstStyle/>
          <a:p>
            <a:r>
              <a:rPr lang="ru-RU" dirty="0" err="1"/>
              <a:t>All</a:t>
            </a:r>
            <a:r>
              <a:rPr lang="ru-RU" dirty="0"/>
              <a:t> HTML </a:t>
            </a:r>
            <a:r>
              <a:rPr lang="ru-RU" dirty="0" err="1"/>
              <a:t>Helpers</a:t>
            </a:r>
            <a:r>
              <a:rPr lang="ru-RU" dirty="0"/>
              <a:t> </a:t>
            </a:r>
            <a:r>
              <a:rPr lang="ru-RU" dirty="0" err="1"/>
              <a:t>are</a:t>
            </a:r>
            <a:r>
              <a:rPr lang="ru-RU" dirty="0"/>
              <a:t> </a:t>
            </a:r>
            <a:r>
              <a:rPr lang="ru-RU" dirty="0" err="1"/>
              <a:t>extension</a:t>
            </a:r>
            <a:r>
              <a:rPr lang="ru-RU" dirty="0"/>
              <a:t> </a:t>
            </a:r>
            <a:r>
              <a:rPr lang="ru-RU" dirty="0" err="1"/>
              <a:t>methods</a:t>
            </a:r>
            <a:r>
              <a:rPr lang="ru-RU" dirty="0"/>
              <a:t> </a:t>
            </a:r>
            <a:r>
              <a:rPr lang="ru-RU" dirty="0" err="1"/>
              <a:t>for</a:t>
            </a:r>
            <a:r>
              <a:rPr lang="ru-RU" dirty="0"/>
              <a:t>: </a:t>
            </a:r>
          </a:p>
          <a:p>
            <a:pPr marL="45720" indent="0" algn="ctr">
              <a:buNone/>
            </a:pPr>
            <a:r>
              <a:rPr lang="af-ZA" b="1" dirty="0">
                <a:latin typeface="Franklin Gothic Medium" charset="0"/>
              </a:rPr>
              <a:t> </a:t>
            </a:r>
            <a:r>
              <a:rPr lang="af-ZA" b="1" dirty="0" err="1">
                <a:latin typeface="Franklin Gothic Medium" charset="0"/>
              </a:rPr>
              <a:t>System.Web.Mvc.HtmlHelper</a:t>
            </a:r>
            <a:endParaRPr lang="af-ZA" b="1" dirty="0">
              <a:latin typeface="Franklin Gothic Medium" charset="0"/>
            </a:endParaRPr>
          </a:p>
          <a:p>
            <a:r>
              <a:rPr lang="af-ZA" dirty="0">
                <a:latin typeface="Franklin Gothic Medium" charset="0"/>
              </a:rPr>
              <a:t> </a:t>
            </a:r>
            <a:r>
              <a:rPr lang="af-ZA" dirty="0" err="1">
                <a:latin typeface="Franklin Gothic Medium" charset="0"/>
              </a:rPr>
              <a:t>The</a:t>
            </a:r>
            <a:r>
              <a:rPr lang="en-US" dirty="0">
                <a:latin typeface="Franklin Gothic Medium" charset="0"/>
              </a:rPr>
              <a:t> Built-In Html helpers can be divided into three</a:t>
            </a:r>
            <a:r>
              <a:rPr lang="af-ZA" dirty="0">
                <a:latin typeface="Franklin Gothic Medium" charset="0"/>
              </a:rPr>
              <a:t> </a:t>
            </a:r>
            <a:r>
              <a:rPr lang="af-ZA" dirty="0" err="1">
                <a:latin typeface="Franklin Gothic Medium" charset="0"/>
              </a:rPr>
              <a:t>categories</a:t>
            </a:r>
            <a:r>
              <a:rPr lang="af-ZA" dirty="0">
                <a:latin typeface="Franklin Gothic Medium" charset="0"/>
              </a:rPr>
              <a:t>:</a:t>
            </a:r>
          </a:p>
          <a:p>
            <a:pPr marL="502920" indent="-457200">
              <a:buFont typeface="+mj-lt"/>
              <a:buAutoNum type="arabicPeriod"/>
            </a:pPr>
            <a:r>
              <a:rPr lang="af-ZA" sz="1600" b="1" i="1" dirty="0">
                <a:latin typeface="Franklin Gothic Medium" charset="0"/>
              </a:rPr>
              <a:t>Standard Html Helpers</a:t>
            </a:r>
          </a:p>
          <a:p>
            <a:pPr marL="502920" indent="-457200">
              <a:buFont typeface="+mj-lt"/>
              <a:buAutoNum type="arabicPeriod"/>
            </a:pPr>
            <a:r>
              <a:rPr lang="af-ZA" sz="1600" b="1" i="1" dirty="0" err="1">
                <a:latin typeface="Franklin Gothic Medium" charset="0"/>
              </a:rPr>
              <a:t>Strongly</a:t>
            </a:r>
            <a:r>
              <a:rPr lang="af-ZA" sz="1600" b="1" i="1" dirty="0">
                <a:latin typeface="Franklin Gothic Medium" charset="0"/>
              </a:rPr>
              <a:t> </a:t>
            </a:r>
            <a:r>
              <a:rPr lang="af-ZA" sz="1600" b="1" i="1" dirty="0" err="1">
                <a:latin typeface="Franklin Gothic Medium" charset="0"/>
              </a:rPr>
              <a:t>Typed</a:t>
            </a:r>
            <a:r>
              <a:rPr lang="af-ZA" sz="1600" b="1" i="1" dirty="0">
                <a:latin typeface="Franklin Gothic Medium" charset="0"/>
              </a:rPr>
              <a:t> HTML Helpers</a:t>
            </a:r>
          </a:p>
          <a:p>
            <a:pPr marL="502920" indent="-457200">
              <a:buFont typeface="+mj-lt"/>
              <a:buAutoNum type="arabicPeriod"/>
            </a:pPr>
            <a:r>
              <a:rPr lang="af-ZA" sz="1600" b="1" i="1" dirty="0" err="1">
                <a:latin typeface="Franklin Gothic Medium" charset="0"/>
              </a:rPr>
              <a:t>Templated</a:t>
            </a:r>
            <a:r>
              <a:rPr lang="af-ZA" sz="1600" b="1" i="1" dirty="0">
                <a:latin typeface="Franklin Gothic Medium" charset="0"/>
              </a:rPr>
              <a:t> HTML Helpers</a:t>
            </a:r>
            <a:endParaRPr lang="ru-RU" sz="1600" b="1" i="1" dirty="0">
              <a:latin typeface="Franklin Gothic Medium" charset="0"/>
            </a:endParaRPr>
          </a:p>
          <a:p>
            <a:r>
              <a:rPr lang="af-ZA" dirty="0">
                <a:latin typeface="Franklin Gothic Medium" charset="0"/>
              </a:rPr>
              <a:t>Also </a:t>
            </a:r>
            <a:r>
              <a:rPr lang="af-ZA" dirty="0" err="1">
                <a:latin typeface="Franklin Gothic Medium" charset="0"/>
              </a:rPr>
              <a:t>you</a:t>
            </a:r>
            <a:r>
              <a:rPr lang="ru-RU" dirty="0">
                <a:latin typeface="Franklin Gothic Medium" charset="0"/>
              </a:rPr>
              <a:t> </a:t>
            </a:r>
            <a:r>
              <a:rPr lang="af-ZA" dirty="0" err="1">
                <a:latin typeface="Franklin Gothic Medium" charset="0"/>
              </a:rPr>
              <a:t>can</a:t>
            </a:r>
            <a:r>
              <a:rPr lang="af-ZA" dirty="0">
                <a:latin typeface="Franklin Gothic Medium" charset="0"/>
              </a:rPr>
              <a:t> </a:t>
            </a:r>
            <a:r>
              <a:rPr lang="af-ZA" dirty="0" err="1">
                <a:latin typeface="Franklin Gothic Medium" charset="0"/>
              </a:rPr>
              <a:t>create</a:t>
            </a:r>
            <a:r>
              <a:rPr lang="af-ZA" dirty="0">
                <a:latin typeface="Franklin Gothic Medium" charset="0"/>
              </a:rPr>
              <a:t> </a:t>
            </a:r>
            <a:r>
              <a:rPr lang="af-ZA" b="1" i="1" dirty="0" err="1">
                <a:latin typeface="Franklin Gothic Medium" charset="0"/>
              </a:rPr>
              <a:t>Custom</a:t>
            </a:r>
            <a:r>
              <a:rPr lang="ru-RU" b="1" i="1" dirty="0">
                <a:latin typeface="Franklin Gothic Medium" charset="0"/>
              </a:rPr>
              <a:t> </a:t>
            </a:r>
            <a:r>
              <a:rPr lang="af-ZA" b="1" i="1" dirty="0">
                <a:latin typeface="Franklin Gothic Medium" charset="0"/>
              </a:rPr>
              <a:t>Html</a:t>
            </a:r>
            <a:r>
              <a:rPr lang="ru-RU" b="1" i="1" dirty="0">
                <a:latin typeface="Franklin Gothic Medium" charset="0"/>
              </a:rPr>
              <a:t> </a:t>
            </a:r>
            <a:r>
              <a:rPr lang="af-ZA" b="1" i="1" dirty="0">
                <a:latin typeface="Franklin Gothic Medium" charset="0"/>
              </a:rPr>
              <a:t>Helpers</a:t>
            </a:r>
            <a:endParaRPr lang="ru-RU" b="1" i="1" dirty="0">
              <a:latin typeface="Franklin Gothic Medium" charset="0"/>
            </a:endParaRPr>
          </a:p>
          <a:p>
            <a:endParaRPr lang="ru-RU" sz="1600" dirty="0">
              <a:latin typeface="Franklin Gothic Medium" charset="0"/>
            </a:endParaRPr>
          </a:p>
          <a:p>
            <a:endParaRPr lang="ru-RU" dirty="0">
              <a:latin typeface="Franklin Gothic Medium" charset="0"/>
            </a:endParaRPr>
          </a:p>
        </p:txBody>
      </p:sp>
    </p:spTree>
    <p:extLst>
      <p:ext uri="{BB962C8B-B14F-4D97-AF65-F5344CB8AC3E}">
        <p14:creationId xmlns:p14="http://schemas.microsoft.com/office/powerpoint/2010/main" val="1431719471"/>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8693" y="236754"/>
            <a:ext cx="8686800" cy="620832"/>
          </a:xfrm>
        </p:spPr>
        <p:txBody>
          <a:bodyPr/>
          <a:lstStyle/>
          <a:p>
            <a:pPr algn="ctr"/>
            <a:r>
              <a:rPr lang="ru-RU" dirty="0" err="1"/>
              <a:t>Let's</a:t>
            </a:r>
            <a:r>
              <a:rPr lang="ru-RU" dirty="0"/>
              <a:t> </a:t>
            </a:r>
            <a:r>
              <a:rPr lang="ru-RU" dirty="0" err="1"/>
              <a:t>start</a:t>
            </a:r>
            <a:endParaRPr lang="ru-RU" dirty="0"/>
          </a:p>
        </p:txBody>
      </p:sp>
      <p:sp>
        <p:nvSpPr>
          <p:cNvPr id="3" name="Объект 2"/>
          <p:cNvSpPr>
            <a:spLocks noGrp="1"/>
          </p:cNvSpPr>
          <p:nvPr>
            <p:ph sz="half" idx="1"/>
          </p:nvPr>
        </p:nvSpPr>
        <p:spPr>
          <a:xfrm>
            <a:off x="445969" y="862013"/>
            <a:ext cx="10623669" cy="900112"/>
          </a:xfrm>
        </p:spPr>
        <p:txBody>
          <a:bodyPr vert="horz" lIns="91440" tIns="45720" rIns="91440" bIns="45720" rtlCol="0" anchor="t">
            <a:normAutofit fontScale="85000" lnSpcReduction="20000"/>
          </a:bodyPr>
          <a:lstStyle/>
          <a:p>
            <a:pPr marL="45720" indent="0" algn="ctr">
              <a:buNone/>
            </a:pPr>
            <a:r>
              <a:rPr lang="af-ZA" sz="2400" b="1" dirty="0">
                <a:latin typeface="Franklin Gothic Medium" charset="0"/>
              </a:rPr>
              <a:t>Standard Html Helpers</a:t>
            </a:r>
          </a:p>
          <a:p>
            <a:pPr marL="45720" indent="0">
              <a:buNone/>
            </a:pPr>
            <a:r>
              <a:rPr lang="en-US" b="1" i="1" dirty="0">
                <a:latin typeface="Franklin Gothic Medium" charset="0"/>
              </a:rPr>
              <a:t>These helpers are used to render the most common types of HTML elements like as HTML text boxes, checkboxes etc.</a:t>
            </a:r>
            <a:endParaRPr lang="af-ZA" b="1" i="1" dirty="0">
              <a:latin typeface="Franklin Gothic Medium" charset="0"/>
            </a:endParaRPr>
          </a:p>
          <a:p>
            <a:endParaRPr lang="af-ZA" dirty="0">
              <a:latin typeface="Franklin Gothic Medium" charset="0"/>
            </a:endParaRPr>
          </a:p>
        </p:txBody>
      </p:sp>
      <p:graphicFrame>
        <p:nvGraphicFramePr>
          <p:cNvPr id="8" name="Объект 7" descr="Пример таблицы с 3 столбцами и 4 строками" title="Таблица"/>
          <p:cNvGraphicFramePr>
            <a:graphicFrameLocks noGrp="1"/>
          </p:cNvGraphicFramePr>
          <p:nvPr>
            <p:ph sz="half" idx="2"/>
            <p:extLst>
              <p:ext uri="{D42A27DB-BD31-4B8C-83A1-F6EECF244321}">
                <p14:modId xmlns:p14="http://schemas.microsoft.com/office/powerpoint/2010/main" val="770743055"/>
              </p:ext>
            </p:extLst>
          </p:nvPr>
        </p:nvGraphicFramePr>
        <p:xfrm>
          <a:off x="545916" y="1766604"/>
          <a:ext cx="9999428" cy="4362162"/>
        </p:xfrm>
        <a:graphic>
          <a:graphicData uri="http://schemas.openxmlformats.org/drawingml/2006/table">
            <a:tbl>
              <a:tblPr firstRow="1" bandRow="1">
                <a:tableStyleId>{5C22544A-7EE6-4342-B048-85BDC9FD1C3A}</a:tableStyleId>
              </a:tblPr>
              <a:tblGrid>
                <a:gridCol w="2016014">
                  <a:extLst>
                    <a:ext uri="{9D8B030D-6E8A-4147-A177-3AD203B41FA5}">
                      <a16:colId xmlns:a16="http://schemas.microsoft.com/office/drawing/2014/main" xmlns="" val="20000"/>
                    </a:ext>
                  </a:extLst>
                </a:gridCol>
                <a:gridCol w="7983414">
                  <a:extLst>
                    <a:ext uri="{9D8B030D-6E8A-4147-A177-3AD203B41FA5}">
                      <a16:colId xmlns:a16="http://schemas.microsoft.com/office/drawing/2014/main" xmlns="" val="20001"/>
                    </a:ext>
                  </a:extLst>
                </a:gridCol>
              </a:tblGrid>
              <a:tr h="778660">
                <a:tc>
                  <a:txBody>
                    <a:bodyPr/>
                    <a:lstStyle/>
                    <a:p>
                      <a:r>
                        <a:rPr lang="af-ZA" sz="2000" dirty="0">
                          <a:latin typeface="Franklin Gothic Medium" charset="0"/>
                        </a:rPr>
                        <a:t>HTML Element</a:t>
                      </a:r>
                      <a:endParaRPr lang="ru-RU" sz="2000" dirty="0">
                        <a:latin typeface="Franklin Gothic Medium" charset="0"/>
                      </a:endParaRPr>
                    </a:p>
                  </a:txBody>
                  <a:tcPr anchor="ctr"/>
                </a:tc>
                <a:tc>
                  <a:txBody>
                    <a:bodyPr/>
                    <a:lstStyle/>
                    <a:p>
                      <a:r>
                        <a:rPr lang="af-ZA" sz="2000" dirty="0" err="1">
                          <a:latin typeface="Franklin Gothic Medium" charset="0"/>
                        </a:rPr>
                        <a:t>Example</a:t>
                      </a:r>
                      <a:endParaRPr lang="ru-RU" sz="2000" dirty="0"/>
                    </a:p>
                  </a:txBody>
                  <a:tcPr anchor="ctr"/>
                </a:tc>
                <a:extLst>
                  <a:ext uri="{0D108BD9-81ED-4DB2-BD59-A6C34878D82A}">
                    <a16:rowId xmlns:a16="http://schemas.microsoft.com/office/drawing/2014/main" xmlns="" val="10000"/>
                  </a:ext>
                </a:extLst>
              </a:tr>
              <a:tr h="778660">
                <a:tc>
                  <a:txBody>
                    <a:bodyPr/>
                    <a:lstStyle/>
                    <a:p>
                      <a:r>
                        <a:rPr lang="ru-RU" sz="1200" dirty="0" err="1"/>
                        <a:t>TextBox</a:t>
                      </a:r>
                      <a:endParaRPr lang="ru-RU" sz="1200" dirty="0"/>
                    </a:p>
                  </a:txBody>
                  <a:tcPr anchor="ctr"/>
                </a:tc>
                <a:tc>
                  <a:txBody>
                    <a:bodyPr/>
                    <a:lstStyle/>
                    <a:p>
                      <a:r>
                        <a:rPr lang="ru-RU" sz="1200" dirty="0">
                          <a:latin typeface="Franklin Gothic Medium" charset="0"/>
                        </a:rPr>
                        <a:t>@</a:t>
                      </a:r>
                      <a:r>
                        <a:rPr lang="af-ZA" sz="1200" dirty="0" err="1">
                          <a:latin typeface="Franklin Gothic Medium" charset="0"/>
                        </a:rPr>
                        <a:t>Html.TextBox</a:t>
                      </a:r>
                      <a:r>
                        <a:rPr lang="af-ZA" sz="1200" dirty="0">
                          <a:latin typeface="Franklin Gothic Medium" charset="0"/>
                        </a:rPr>
                        <a:t>("Textbox1", "val</a:t>
                      </a:r>
                      <a:r>
                        <a:rPr lang="ru-RU" sz="1200" dirty="0">
                          <a:latin typeface="Franklin Gothic Medium" charset="0"/>
                        </a:rPr>
                        <a:t>") </a:t>
                      </a:r>
                      <a:r>
                        <a:rPr lang="ru-RU" dirty="0">
                          <a:latin typeface="Franklin Gothic Medium" charset="0"/>
                        </a:rPr>
                        <a:t/>
                      </a:r>
                      <a:br>
                        <a:rPr lang="ru-RU" dirty="0">
                          <a:latin typeface="Franklin Gothic Medium" charset="0"/>
                        </a:rPr>
                      </a:br>
                      <a:r>
                        <a:rPr lang="af-ZA" sz="1200" dirty="0" err="1">
                          <a:latin typeface="Franklin Gothic Medium" charset="0"/>
                        </a:rPr>
                        <a:t>Output</a:t>
                      </a:r>
                      <a:r>
                        <a:rPr lang="af-ZA" sz="1200" dirty="0">
                          <a:latin typeface="Franklin Gothic Medium" charset="0"/>
                        </a:rPr>
                        <a:t>:</a:t>
                      </a:r>
                      <a:r>
                        <a:rPr lang="en-US" sz="1200" dirty="0">
                          <a:latin typeface="Franklin Gothic Medium" charset="0"/>
                        </a:rPr>
                        <a:t> &lt;input id="Textbox1" name="Textbox1" type="text" value="</a:t>
                      </a:r>
                      <a:r>
                        <a:rPr lang="en-US" sz="1200" dirty="0" err="1">
                          <a:latin typeface="Franklin Gothic Medium" charset="0"/>
                        </a:rPr>
                        <a:t>val</a:t>
                      </a:r>
                      <a:r>
                        <a:rPr lang="en-US" sz="1200" dirty="0">
                          <a:latin typeface="Franklin Gothic Medium" charset="0"/>
                        </a:rPr>
                        <a:t>" /&gt;</a:t>
                      </a:r>
                      <a:endParaRPr lang="ru-RU" sz="1200" dirty="0"/>
                    </a:p>
                  </a:txBody>
                  <a:tcPr anchor="ctr"/>
                </a:tc>
                <a:extLst>
                  <a:ext uri="{0D108BD9-81ED-4DB2-BD59-A6C34878D82A}">
                    <a16:rowId xmlns:a16="http://schemas.microsoft.com/office/drawing/2014/main" xmlns="" val="10001"/>
                  </a:ext>
                </a:extLst>
              </a:tr>
              <a:tr h="1013091">
                <a:tc>
                  <a:txBody>
                    <a:bodyPr/>
                    <a:lstStyle/>
                    <a:p>
                      <a:r>
                        <a:rPr lang="af-ZA" sz="1200" dirty="0" err="1">
                          <a:latin typeface="Franklin Gothic Medium" charset="0"/>
                        </a:rPr>
                        <a:t>TextArea</a:t>
                      </a:r>
                      <a:endParaRPr lang="ru-RU" sz="1200" dirty="0"/>
                    </a:p>
                  </a:txBody>
                  <a:tcPr anchor="ctr"/>
                </a:tc>
                <a:tc>
                  <a:txBody>
                    <a:bodyPr/>
                    <a:lstStyle/>
                    <a:p>
                      <a:r>
                        <a:rPr lang="af-ZA" sz="1200" dirty="0">
                          <a:latin typeface="Franklin Gothic Medium" charset="0"/>
                        </a:rPr>
                        <a:t>@</a:t>
                      </a:r>
                      <a:r>
                        <a:rPr lang="af-ZA" sz="1200" dirty="0" err="1">
                          <a:latin typeface="Franklin Gothic Medium" charset="0"/>
                        </a:rPr>
                        <a:t>Html.TextArea</a:t>
                      </a:r>
                      <a:r>
                        <a:rPr lang="af-ZA" sz="1200" dirty="0">
                          <a:latin typeface="Franklin Gothic Medium" charset="0"/>
                        </a:rPr>
                        <a:t>("Textarea1", "val", 5, 15, </a:t>
                      </a:r>
                      <a:r>
                        <a:rPr lang="af-ZA" sz="1200" dirty="0" err="1">
                          <a:latin typeface="Franklin Gothic Medium" charset="0"/>
                        </a:rPr>
                        <a:t>null</a:t>
                      </a:r>
                      <a:r>
                        <a:rPr lang="af-ZA" sz="1200" dirty="0">
                          <a:latin typeface="Franklin Gothic Medium" charset="0"/>
                        </a:rPr>
                        <a:t>) </a:t>
                      </a:r>
                      <a:r>
                        <a:rPr lang="ru-RU" dirty="0">
                          <a:latin typeface="Franklin Gothic Medium" charset="0"/>
                        </a:rPr>
                        <a:t/>
                      </a:r>
                      <a:br>
                        <a:rPr lang="ru-RU" dirty="0">
                          <a:latin typeface="Franklin Gothic Medium" charset="0"/>
                        </a:rPr>
                      </a:br>
                      <a:r>
                        <a:rPr lang="af-ZA" sz="1200" dirty="0" err="1">
                          <a:latin typeface="Franklin Gothic Medium" charset="0"/>
                        </a:rPr>
                        <a:t>Output</a:t>
                      </a:r>
                      <a:r>
                        <a:rPr lang="af-ZA" sz="1200" dirty="0">
                          <a:latin typeface="Franklin Gothic Medium" charset="0"/>
                        </a:rPr>
                        <a:t>: &lt;</a:t>
                      </a:r>
                      <a:r>
                        <a:rPr lang="af-ZA" sz="1200" dirty="0" err="1">
                          <a:latin typeface="Franklin Gothic Medium" charset="0"/>
                        </a:rPr>
                        <a:t>textarea</a:t>
                      </a:r>
                      <a:r>
                        <a:rPr lang="af-ZA" sz="1200" dirty="0">
                          <a:latin typeface="Franklin Gothic Medium" charset="0"/>
                        </a:rPr>
                        <a:t> </a:t>
                      </a:r>
                      <a:r>
                        <a:rPr lang="af-ZA" sz="1200" dirty="0" err="1">
                          <a:latin typeface="Franklin Gothic Medium" charset="0"/>
                        </a:rPr>
                        <a:t>cols</a:t>
                      </a:r>
                      <a:r>
                        <a:rPr lang="af-ZA" sz="1200" dirty="0">
                          <a:latin typeface="Franklin Gothic Medium" charset="0"/>
                        </a:rPr>
                        <a:t>="15" id="Textarea1" name="Textarea1" </a:t>
                      </a:r>
                      <a:r>
                        <a:rPr lang="af-ZA" sz="1200" dirty="0" err="1">
                          <a:latin typeface="Franklin Gothic Medium" charset="0"/>
                        </a:rPr>
                        <a:t>rows</a:t>
                      </a:r>
                      <a:r>
                        <a:rPr lang="af-ZA" sz="1200" dirty="0">
                          <a:latin typeface="Franklin Gothic Medium" charset="0"/>
                        </a:rPr>
                        <a:t>="5"&gt;val&lt;/</a:t>
                      </a:r>
                      <a:r>
                        <a:rPr lang="af-ZA" sz="1200" dirty="0" err="1">
                          <a:latin typeface="Franklin Gothic Medium" charset="0"/>
                        </a:rPr>
                        <a:t>textarea</a:t>
                      </a:r>
                      <a:r>
                        <a:rPr lang="af-ZA" sz="1200" dirty="0">
                          <a:latin typeface="Franklin Gothic Medium" charset="0"/>
                        </a:rPr>
                        <a:t>&gt;</a:t>
                      </a:r>
                      <a:endParaRPr lang="ru-RU" sz="1200" dirty="0">
                        <a:latin typeface="Franklin Gothic Medium" charset="0"/>
                      </a:endParaRPr>
                    </a:p>
                    <a:p>
                      <a:endParaRPr lang="ru-RU" dirty="0"/>
                    </a:p>
                  </a:txBody>
                  <a:tcPr anchor="ctr"/>
                </a:tc>
                <a:extLst>
                  <a:ext uri="{0D108BD9-81ED-4DB2-BD59-A6C34878D82A}">
                    <a16:rowId xmlns:a16="http://schemas.microsoft.com/office/drawing/2014/main" xmlns="" val="10002"/>
                  </a:ext>
                </a:extLst>
              </a:tr>
              <a:tr h="1013091">
                <a:tc>
                  <a:txBody>
                    <a:bodyPr/>
                    <a:lstStyle/>
                    <a:p>
                      <a:r>
                        <a:rPr lang="af-ZA" sz="1200" dirty="0" err="1">
                          <a:latin typeface="Franklin Gothic Medium" charset="0"/>
                        </a:rPr>
                        <a:t>Password</a:t>
                      </a:r>
                      <a:endParaRPr lang="ru-RU" sz="1200" dirty="0"/>
                    </a:p>
                  </a:txBody>
                  <a:tcPr anchor="ctr"/>
                </a:tc>
                <a:tc>
                  <a:txBody>
                    <a:bodyPr/>
                    <a:lstStyle/>
                    <a:p>
                      <a:r>
                        <a:rPr lang="af-ZA" sz="1200" dirty="0">
                          <a:latin typeface="Franklin Gothic Medium" charset="0"/>
                        </a:rPr>
                        <a:t>@</a:t>
                      </a:r>
                      <a:r>
                        <a:rPr lang="af-ZA" sz="1200" dirty="0" err="1">
                          <a:latin typeface="Franklin Gothic Medium" charset="0"/>
                        </a:rPr>
                        <a:t>Html.Password</a:t>
                      </a:r>
                      <a:r>
                        <a:rPr lang="af-ZA" sz="1200" dirty="0">
                          <a:latin typeface="Franklin Gothic Medium" charset="0"/>
                        </a:rPr>
                        <a:t>("Password1", "val") </a:t>
                      </a:r>
                      <a:r>
                        <a:rPr lang="ru-RU" dirty="0">
                          <a:latin typeface="Franklin Gothic Medium" charset="0"/>
                        </a:rPr>
                        <a:t/>
                      </a:r>
                      <a:br>
                        <a:rPr lang="ru-RU" dirty="0">
                          <a:latin typeface="Franklin Gothic Medium" charset="0"/>
                        </a:rPr>
                      </a:br>
                      <a:r>
                        <a:rPr lang="af-ZA" sz="1200" dirty="0" err="1">
                          <a:latin typeface="Franklin Gothic Medium" charset="0"/>
                        </a:rPr>
                        <a:t>Output</a:t>
                      </a:r>
                      <a:r>
                        <a:rPr lang="af-ZA" sz="1200" dirty="0">
                          <a:latin typeface="Franklin Gothic Medium" charset="0"/>
                        </a:rPr>
                        <a:t>: &lt;input id="Password1" name="Password1" </a:t>
                      </a:r>
                      <a:r>
                        <a:rPr lang="af-ZA" sz="1200" dirty="0" err="1">
                          <a:latin typeface="Franklin Gothic Medium" charset="0"/>
                        </a:rPr>
                        <a:t>type</a:t>
                      </a:r>
                      <a:r>
                        <a:rPr lang="af-ZA" sz="1200" dirty="0">
                          <a:latin typeface="Franklin Gothic Medium" charset="0"/>
                        </a:rPr>
                        <a:t>="</a:t>
                      </a:r>
                      <a:r>
                        <a:rPr lang="af-ZA" sz="1200" dirty="0" err="1">
                          <a:latin typeface="Franklin Gothic Medium" charset="0"/>
                        </a:rPr>
                        <a:t>password</a:t>
                      </a:r>
                      <a:r>
                        <a:rPr lang="af-ZA" sz="1200" dirty="0">
                          <a:latin typeface="Franklin Gothic Medium" charset="0"/>
                        </a:rPr>
                        <a:t>" </a:t>
                      </a:r>
                      <a:r>
                        <a:rPr lang="af-ZA" sz="1200" dirty="0" err="1">
                          <a:latin typeface="Franklin Gothic Medium" charset="0"/>
                        </a:rPr>
                        <a:t>value</a:t>
                      </a:r>
                      <a:r>
                        <a:rPr lang="af-ZA" sz="1200" dirty="0">
                          <a:latin typeface="Franklin Gothic Medium" charset="0"/>
                        </a:rPr>
                        <a:t>="val" /&gt;</a:t>
                      </a:r>
                      <a:endParaRPr lang="ru-RU" sz="1200" dirty="0">
                        <a:latin typeface="Franklin Gothic Medium" charset="0"/>
                      </a:endParaRPr>
                    </a:p>
                    <a:p>
                      <a:endParaRPr lang="ru-RU" dirty="0"/>
                    </a:p>
                  </a:txBody>
                  <a:tcPr anchor="ctr"/>
                </a:tc>
                <a:extLst>
                  <a:ext uri="{0D108BD9-81ED-4DB2-BD59-A6C34878D82A}">
                    <a16:rowId xmlns:a16="http://schemas.microsoft.com/office/drawing/2014/main" xmlns="" val="10003"/>
                  </a:ext>
                </a:extLst>
              </a:tr>
              <a:tr h="778660">
                <a:tc>
                  <a:txBody>
                    <a:bodyPr/>
                    <a:lstStyle/>
                    <a:p>
                      <a:r>
                        <a:rPr lang="af-ZA" sz="1200" dirty="0" err="1">
                          <a:latin typeface="Franklin Gothic Medium" charset="0"/>
                        </a:rPr>
                        <a:t>Hidden</a:t>
                      </a:r>
                      <a:r>
                        <a:rPr lang="af-ZA" sz="1200" dirty="0">
                          <a:latin typeface="Franklin Gothic Medium" charset="0"/>
                        </a:rPr>
                        <a:t> Field </a:t>
                      </a:r>
                      <a:endParaRPr lang="ru-RU" sz="1200" dirty="0">
                        <a:latin typeface="Franklin Gothic Medium" charset="0"/>
                      </a:endParaRPr>
                    </a:p>
                  </a:txBody>
                  <a:tcPr anchor="ctr"/>
                </a:tc>
                <a:tc>
                  <a:txBody>
                    <a:bodyPr/>
                    <a:lstStyle/>
                    <a:p>
                      <a:r>
                        <a:rPr lang="ru-RU" sz="1200" dirty="0">
                          <a:latin typeface="Franklin Gothic Medium" charset="0"/>
                        </a:rPr>
                        <a:t>@</a:t>
                      </a:r>
                      <a:r>
                        <a:rPr lang="af-ZA" sz="1200" dirty="0">
                          <a:latin typeface="Franklin Gothic Medium" charset="0"/>
                        </a:rPr>
                        <a:t>Html.Hidden("Hidden1", "val</a:t>
                      </a:r>
                      <a:r>
                        <a:rPr lang="ru-RU" sz="1200" dirty="0">
                          <a:latin typeface="Franklin Gothic Medium" charset="0"/>
                        </a:rPr>
                        <a:t>") </a:t>
                      </a:r>
                      <a:r>
                        <a:rPr lang="ru-RU" dirty="0">
                          <a:latin typeface="Franklin Gothic Medium" charset="0"/>
                        </a:rPr>
                        <a:t/>
                      </a:r>
                      <a:br>
                        <a:rPr lang="ru-RU" dirty="0">
                          <a:latin typeface="Franklin Gothic Medium" charset="0"/>
                        </a:rPr>
                      </a:br>
                      <a:r>
                        <a:rPr lang="af-ZA" sz="1200" dirty="0">
                          <a:latin typeface="Franklin Gothic Medium" charset="0"/>
                        </a:rPr>
                        <a:t>Output</a:t>
                      </a:r>
                      <a:r>
                        <a:rPr lang="ru-RU" sz="1200" dirty="0">
                          <a:latin typeface="Franklin Gothic Medium" charset="0"/>
                        </a:rPr>
                        <a:t>: &lt;</a:t>
                      </a:r>
                      <a:r>
                        <a:rPr lang="af-ZA" sz="1200" dirty="0">
                          <a:latin typeface="Franklin Gothic Medium" charset="0"/>
                        </a:rPr>
                        <a:t>input</a:t>
                      </a:r>
                      <a:r>
                        <a:rPr lang="ru-RU" sz="1200" dirty="0">
                          <a:latin typeface="Franklin Gothic Medium" charset="0"/>
                        </a:rPr>
                        <a:t> </a:t>
                      </a:r>
                      <a:r>
                        <a:rPr lang="af-ZA" sz="1200" dirty="0">
                          <a:latin typeface="Franklin Gothic Medium" charset="0"/>
                        </a:rPr>
                        <a:t>id="Hidden1" name="Hidden1" type</a:t>
                      </a:r>
                      <a:r>
                        <a:rPr lang="ru-RU" sz="1200" dirty="0">
                          <a:latin typeface="Franklin Gothic Medium" charset="0"/>
                        </a:rPr>
                        <a:t>="</a:t>
                      </a:r>
                      <a:r>
                        <a:rPr lang="af-ZA" sz="1200" dirty="0">
                          <a:latin typeface="Franklin Gothic Medium" charset="0"/>
                        </a:rPr>
                        <a:t>hidden</a:t>
                      </a:r>
                      <a:r>
                        <a:rPr lang="ru-RU" sz="1200" dirty="0">
                          <a:latin typeface="Franklin Gothic Medium" charset="0"/>
                        </a:rPr>
                        <a:t>" </a:t>
                      </a:r>
                      <a:r>
                        <a:rPr lang="af-ZA" sz="1200" dirty="0">
                          <a:latin typeface="Franklin Gothic Medium" charset="0"/>
                        </a:rPr>
                        <a:t>value</a:t>
                      </a:r>
                      <a:r>
                        <a:rPr lang="ru-RU" sz="1200" dirty="0">
                          <a:latin typeface="Franklin Gothic Medium" charset="0"/>
                        </a:rPr>
                        <a:t>="</a:t>
                      </a:r>
                      <a:r>
                        <a:rPr lang="af-ZA" sz="1200" dirty="0">
                          <a:latin typeface="Franklin Gothic Medium" charset="0"/>
                        </a:rPr>
                        <a:t>val</a:t>
                      </a:r>
                      <a:r>
                        <a:rPr lang="ru-RU" sz="1200" dirty="0">
                          <a:latin typeface="Franklin Gothic Medium" charset="0"/>
                        </a:rPr>
                        <a:t>" /&gt;</a:t>
                      </a:r>
                    </a:p>
                  </a:txBody>
                  <a:tcPr anchor="ctr"/>
                </a:tc>
                <a:extLst>
                  <a:ext uri="{0D108BD9-81ED-4DB2-BD59-A6C34878D82A}">
                    <a16:rowId xmlns:a16="http://schemas.microsoft.com/office/drawing/2014/main" xmlns="" val="3794390259"/>
                  </a:ext>
                </a:extLst>
              </a:tr>
            </a:tbl>
          </a:graphicData>
        </a:graphic>
      </p:graphicFrame>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Tree>
    <p:extLst>
      <p:ext uri="{BB962C8B-B14F-4D97-AF65-F5344CB8AC3E}">
        <p14:creationId xmlns:p14="http://schemas.microsoft.com/office/powerpoint/2010/main" val="522267664"/>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Объект 7" descr="Пример таблицы с 3 столбцами и 4 строками" title="Таблица"/>
          <p:cNvGraphicFramePr>
            <a:graphicFrameLocks noGrp="1"/>
          </p:cNvGraphicFramePr>
          <p:nvPr>
            <p:ph sz="half" idx="2"/>
            <p:extLst>
              <p:ext uri="{D42A27DB-BD31-4B8C-83A1-F6EECF244321}">
                <p14:modId xmlns:p14="http://schemas.microsoft.com/office/powerpoint/2010/main" val="25704077"/>
              </p:ext>
            </p:extLst>
          </p:nvPr>
        </p:nvGraphicFramePr>
        <p:xfrm>
          <a:off x="595404" y="795370"/>
          <a:ext cx="9999428" cy="4596593"/>
        </p:xfrm>
        <a:graphic>
          <a:graphicData uri="http://schemas.openxmlformats.org/drawingml/2006/table">
            <a:tbl>
              <a:tblPr firstRow="1" bandRow="1">
                <a:tableStyleId>{5C22544A-7EE6-4342-B048-85BDC9FD1C3A}</a:tableStyleId>
              </a:tblPr>
              <a:tblGrid>
                <a:gridCol w="2016014">
                  <a:extLst>
                    <a:ext uri="{9D8B030D-6E8A-4147-A177-3AD203B41FA5}">
                      <a16:colId xmlns:a16="http://schemas.microsoft.com/office/drawing/2014/main" xmlns="" val="20000"/>
                    </a:ext>
                  </a:extLst>
                </a:gridCol>
                <a:gridCol w="7983414">
                  <a:extLst>
                    <a:ext uri="{9D8B030D-6E8A-4147-A177-3AD203B41FA5}">
                      <a16:colId xmlns:a16="http://schemas.microsoft.com/office/drawing/2014/main" xmlns="" val="20001"/>
                    </a:ext>
                  </a:extLst>
                </a:gridCol>
              </a:tblGrid>
              <a:tr h="778660">
                <a:tc>
                  <a:txBody>
                    <a:bodyPr/>
                    <a:lstStyle/>
                    <a:p>
                      <a:r>
                        <a:rPr lang="af-ZA" sz="2000" b="0" dirty="0">
                          <a:latin typeface="Franklin Gothic Medium" charset="0"/>
                        </a:rPr>
                        <a:t>HTML Element</a:t>
                      </a:r>
                      <a:endParaRPr lang="ru-RU" sz="2000" b="0" dirty="0">
                        <a:latin typeface="Franklin Gothic Medium" charset="0"/>
                      </a:endParaRPr>
                    </a:p>
                  </a:txBody>
                  <a:tcPr anchor="ctr"/>
                </a:tc>
                <a:tc>
                  <a:txBody>
                    <a:bodyPr/>
                    <a:lstStyle/>
                    <a:p>
                      <a:r>
                        <a:rPr lang="af-ZA" sz="2000" b="0" dirty="0" err="1">
                          <a:latin typeface="Franklin Gothic Medium" charset="0"/>
                        </a:rPr>
                        <a:t>Example</a:t>
                      </a:r>
                      <a:endParaRPr lang="ru-RU" sz="2000" b="0" dirty="0"/>
                    </a:p>
                  </a:txBody>
                  <a:tcPr anchor="ctr"/>
                </a:tc>
                <a:extLst>
                  <a:ext uri="{0D108BD9-81ED-4DB2-BD59-A6C34878D82A}">
                    <a16:rowId xmlns:a16="http://schemas.microsoft.com/office/drawing/2014/main" xmlns="" val="10000"/>
                  </a:ext>
                </a:extLst>
              </a:tr>
              <a:tr h="778660">
                <a:tc>
                  <a:txBody>
                    <a:bodyPr/>
                    <a:lstStyle/>
                    <a:p>
                      <a:r>
                        <a:rPr lang="af-ZA" sz="1200" dirty="0" err="1">
                          <a:latin typeface="Franklin Gothic Medium" charset="0"/>
                        </a:rPr>
                        <a:t>CheckBox</a:t>
                      </a:r>
                      <a:r>
                        <a:rPr lang="ru-RU" sz="1200" dirty="0">
                          <a:latin typeface="Franklin Gothic Medium" charset="0"/>
                        </a:rPr>
                        <a:t> </a:t>
                      </a:r>
                      <a:endParaRPr lang="ru-RU" sz="1200" dirty="0"/>
                    </a:p>
                  </a:txBody>
                  <a:tcPr anchor="ctr"/>
                </a:tc>
                <a:tc>
                  <a:txBody>
                    <a:bodyPr/>
                    <a:lstStyle/>
                    <a:p>
                      <a:r>
                        <a:rPr lang="ru-RU" sz="1200" dirty="0">
                          <a:latin typeface="Franklin Gothic Medium" charset="0"/>
                        </a:rPr>
                        <a:t>@</a:t>
                      </a:r>
                      <a:r>
                        <a:rPr lang="af-ZA" sz="1200" dirty="0" err="1">
                          <a:latin typeface="Franklin Gothic Medium" charset="0"/>
                        </a:rPr>
                        <a:t>Html.CheckBox</a:t>
                      </a:r>
                      <a:r>
                        <a:rPr lang="af-ZA" sz="1200" dirty="0">
                          <a:latin typeface="Franklin Gothic Medium" charset="0"/>
                        </a:rPr>
                        <a:t>("Checkbox1", </a:t>
                      </a:r>
                      <a:r>
                        <a:rPr lang="af-ZA" sz="1200" dirty="0" err="1">
                          <a:latin typeface="Franklin Gothic Medium" charset="0"/>
                        </a:rPr>
                        <a:t>false</a:t>
                      </a:r>
                      <a:r>
                        <a:rPr lang="ru-RU" sz="1200" dirty="0">
                          <a:latin typeface="Franklin Gothic Medium" charset="0"/>
                        </a:rPr>
                        <a:t>) </a:t>
                      </a:r>
                      <a:br>
                        <a:rPr lang="ru-RU" sz="1200" dirty="0">
                          <a:latin typeface="Franklin Gothic Medium" charset="0"/>
                        </a:rPr>
                      </a:br>
                      <a:r>
                        <a:rPr lang="af-ZA" sz="1200" dirty="0" err="1">
                          <a:latin typeface="Franklin Gothic Medium" charset="0"/>
                        </a:rPr>
                        <a:t>Output</a:t>
                      </a:r>
                      <a:r>
                        <a:rPr lang="af-ZA" sz="1200" dirty="0">
                          <a:latin typeface="Franklin Gothic Medium" charset="0"/>
                        </a:rPr>
                        <a:t>:</a:t>
                      </a:r>
                      <a:r>
                        <a:rPr lang="en-US" sz="1200" dirty="0">
                          <a:latin typeface="Franklin Gothic Medium" charset="0"/>
                        </a:rPr>
                        <a:t> &lt;input id</a:t>
                      </a:r>
                      <a:r>
                        <a:rPr lang="af-ZA" sz="1200" dirty="0">
                          <a:latin typeface="Franklin Gothic Medium" charset="0"/>
                        </a:rPr>
                        <a:t>="Checkbox1" </a:t>
                      </a:r>
                      <a:r>
                        <a:rPr lang="en-US" sz="1200" dirty="0">
                          <a:latin typeface="Franklin Gothic Medium" charset="0"/>
                        </a:rPr>
                        <a:t>name</a:t>
                      </a:r>
                      <a:r>
                        <a:rPr lang="af-ZA" sz="1200" dirty="0">
                          <a:latin typeface="Franklin Gothic Medium" charset="0"/>
                        </a:rPr>
                        <a:t>="Checkbox1" </a:t>
                      </a:r>
                      <a:r>
                        <a:rPr lang="af-ZA" sz="1200" dirty="0" err="1">
                          <a:latin typeface="Franklin Gothic Medium" charset="0"/>
                        </a:rPr>
                        <a:t>type</a:t>
                      </a:r>
                      <a:r>
                        <a:rPr lang="ru-RU" sz="1200" dirty="0">
                          <a:latin typeface="Franklin Gothic Medium" charset="0"/>
                        </a:rPr>
                        <a:t>="</a:t>
                      </a:r>
                      <a:r>
                        <a:rPr lang="af-ZA" sz="1200" dirty="0" err="1">
                          <a:latin typeface="Franklin Gothic Medium" charset="0"/>
                        </a:rPr>
                        <a:t>checkbox</a:t>
                      </a:r>
                      <a:r>
                        <a:rPr lang="ru-RU" sz="1200" dirty="0">
                          <a:latin typeface="Franklin Gothic Medium" charset="0"/>
                        </a:rPr>
                        <a:t>" </a:t>
                      </a:r>
                      <a:r>
                        <a:rPr lang="af-ZA" sz="1200" dirty="0" err="1">
                          <a:latin typeface="Franklin Gothic Medium" charset="0"/>
                        </a:rPr>
                        <a:t>value</a:t>
                      </a:r>
                      <a:r>
                        <a:rPr lang="ru-RU" sz="1200" dirty="0">
                          <a:latin typeface="Franklin Gothic Medium" charset="0"/>
                        </a:rPr>
                        <a:t>="</a:t>
                      </a:r>
                      <a:r>
                        <a:rPr lang="af-ZA" sz="1200" dirty="0" err="1">
                          <a:latin typeface="Franklin Gothic Medium" charset="0"/>
                        </a:rPr>
                        <a:t>true</a:t>
                      </a:r>
                      <a:r>
                        <a:rPr lang="ru-RU" sz="1200" dirty="0">
                          <a:latin typeface="Franklin Gothic Medium" charset="0"/>
                        </a:rPr>
                        <a:t>" /&gt; &lt;</a:t>
                      </a:r>
                      <a:r>
                        <a:rPr lang="af-ZA" sz="1200" dirty="0">
                          <a:latin typeface="Franklin Gothic Medium" charset="0"/>
                        </a:rPr>
                        <a:t>input</a:t>
                      </a:r>
                      <a:r>
                        <a:rPr lang="ru-RU" sz="1200" dirty="0">
                          <a:latin typeface="Franklin Gothic Medium" charset="0"/>
                        </a:rPr>
                        <a:t> </a:t>
                      </a:r>
                      <a:r>
                        <a:rPr lang="af-ZA" sz="1200" dirty="0">
                          <a:latin typeface="Franklin Gothic Medium" charset="0"/>
                        </a:rPr>
                        <a:t>name</a:t>
                      </a:r>
                      <a:r>
                        <a:rPr lang="ru-RU" sz="1200" dirty="0">
                          <a:latin typeface="Franklin Gothic Medium" charset="0"/>
                        </a:rPr>
                        <a:t>="</a:t>
                      </a:r>
                      <a:r>
                        <a:rPr lang="af-ZA" sz="1200" err="1">
                          <a:latin typeface="Franklin Gothic Medium" charset="0"/>
                        </a:rPr>
                        <a:t>myCheckbox</a:t>
                      </a:r>
                      <a:r>
                        <a:rPr lang="en-US" sz="1200" dirty="0">
                          <a:latin typeface="Franklin Gothic Medium" charset="0"/>
                        </a:rPr>
                        <a:t>" type="</a:t>
                      </a:r>
                      <a:r>
                        <a:rPr lang="af-ZA" sz="1200" err="1">
                          <a:latin typeface="Franklin Gothic Medium" charset="0"/>
                        </a:rPr>
                        <a:t>hidden</a:t>
                      </a:r>
                      <a:r>
                        <a:rPr lang="en-US" sz="1200" dirty="0">
                          <a:latin typeface="Franklin Gothic Medium" charset="0"/>
                        </a:rPr>
                        <a:t>" value="</a:t>
                      </a:r>
                      <a:r>
                        <a:rPr lang="af-ZA" sz="1200" err="1">
                          <a:latin typeface="Franklin Gothic Medium" charset="0"/>
                        </a:rPr>
                        <a:t>false</a:t>
                      </a:r>
                      <a:r>
                        <a:rPr lang="en-US" sz="1200" dirty="0">
                          <a:latin typeface="Franklin Gothic Medium" charset="0"/>
                        </a:rPr>
                        <a:t>" /&gt;</a:t>
                      </a:r>
                      <a:endParaRPr lang="ru-RU" sz="1200" dirty="0"/>
                    </a:p>
                  </a:txBody>
                  <a:tcPr anchor="ctr"/>
                </a:tc>
                <a:extLst>
                  <a:ext uri="{0D108BD9-81ED-4DB2-BD59-A6C34878D82A}">
                    <a16:rowId xmlns:a16="http://schemas.microsoft.com/office/drawing/2014/main" xmlns="" val="10001"/>
                  </a:ext>
                </a:extLst>
              </a:tr>
              <a:tr h="1013091">
                <a:tc>
                  <a:txBody>
                    <a:bodyPr/>
                    <a:lstStyle/>
                    <a:p>
                      <a:r>
                        <a:rPr lang="af-ZA" sz="1200" err="1">
                          <a:latin typeface="Franklin Gothic Medium" charset="0"/>
                        </a:rPr>
                        <a:t>RadioButton</a:t>
                      </a:r>
                      <a:endParaRPr lang="ru-RU" sz="1200" dirty="0"/>
                    </a:p>
                  </a:txBody>
                  <a:tcPr anchor="ctr"/>
                </a:tc>
                <a:tc>
                  <a:txBody>
                    <a:bodyPr/>
                    <a:lstStyle/>
                    <a:p>
                      <a:r>
                        <a:rPr lang="af-ZA" sz="1200" dirty="0">
                          <a:latin typeface="Franklin Gothic Medium" charset="0"/>
                        </a:rPr>
                        <a:t>@</a:t>
                      </a:r>
                      <a:r>
                        <a:rPr lang="af-ZA" sz="1200" err="1">
                          <a:latin typeface="Franklin Gothic Medium" charset="0"/>
                        </a:rPr>
                        <a:t>Html.RadioButton</a:t>
                      </a:r>
                      <a:r>
                        <a:rPr lang="af-ZA" sz="1200" dirty="0">
                          <a:latin typeface="Franklin Gothic Medium" charset="0"/>
                        </a:rPr>
                        <a:t>("Radiobutton1", "val", </a:t>
                      </a:r>
                      <a:r>
                        <a:rPr lang="af-ZA" sz="1200" err="1">
                          <a:latin typeface="Franklin Gothic Medium" charset="0"/>
                        </a:rPr>
                        <a:t>true</a:t>
                      </a:r>
                      <a:r>
                        <a:rPr lang="af-ZA" sz="1200" dirty="0">
                          <a:latin typeface="Franklin Gothic Medium" charset="0"/>
                        </a:rPr>
                        <a:t>) </a:t>
                      </a:r>
                      <a:r>
                        <a:rPr lang="ru-RU" dirty="0">
                          <a:latin typeface="Franklin Gothic Medium" charset="0"/>
                        </a:rPr>
                        <a:t/>
                      </a:r>
                      <a:br>
                        <a:rPr lang="ru-RU" dirty="0">
                          <a:latin typeface="Franklin Gothic Medium" charset="0"/>
                        </a:rPr>
                      </a:br>
                      <a:r>
                        <a:rPr lang="af-ZA" sz="1200" err="1">
                          <a:latin typeface="Franklin Gothic Medium" charset="0"/>
                        </a:rPr>
                        <a:t>Output</a:t>
                      </a:r>
                      <a:r>
                        <a:rPr lang="af-ZA" sz="1200" dirty="0">
                          <a:latin typeface="Franklin Gothic Medium" charset="0"/>
                        </a:rPr>
                        <a:t>: &lt;input </a:t>
                      </a:r>
                      <a:r>
                        <a:rPr lang="af-ZA" sz="1200" err="1">
                          <a:latin typeface="Franklin Gothic Medium" charset="0"/>
                        </a:rPr>
                        <a:t>checked</a:t>
                      </a:r>
                      <a:r>
                        <a:rPr lang="af-ZA" sz="1200" dirty="0">
                          <a:latin typeface="Franklin Gothic Medium" charset="0"/>
                        </a:rPr>
                        <a:t>="</a:t>
                      </a:r>
                      <a:r>
                        <a:rPr lang="af-ZA" sz="1200" err="1">
                          <a:latin typeface="Franklin Gothic Medium" charset="0"/>
                        </a:rPr>
                        <a:t>checked</a:t>
                      </a:r>
                      <a:r>
                        <a:rPr lang="af-ZA" sz="1200" dirty="0">
                          <a:latin typeface="Franklin Gothic Medium" charset="0"/>
                        </a:rPr>
                        <a:t>" id="Radiobutton1" name="Radiobutton1" </a:t>
                      </a:r>
                      <a:r>
                        <a:rPr lang="af-ZA" sz="1200" err="1">
                          <a:latin typeface="Franklin Gothic Medium" charset="0"/>
                        </a:rPr>
                        <a:t>type</a:t>
                      </a:r>
                      <a:r>
                        <a:rPr lang="af-ZA" sz="1200" dirty="0">
                          <a:latin typeface="Franklin Gothic Medium" charset="0"/>
                        </a:rPr>
                        <a:t>="radio" </a:t>
                      </a:r>
                      <a:r>
                        <a:rPr lang="af-ZA" sz="1200" err="1">
                          <a:latin typeface="Franklin Gothic Medium" charset="0"/>
                        </a:rPr>
                        <a:t>value</a:t>
                      </a:r>
                      <a:r>
                        <a:rPr lang="af-ZA" sz="1200" dirty="0">
                          <a:latin typeface="Franklin Gothic Medium" charset="0"/>
                        </a:rPr>
                        <a:t>="val" /&gt;</a:t>
                      </a:r>
                      <a:endParaRPr lang="ru-RU" sz="1200" dirty="0">
                        <a:latin typeface="Franklin Gothic Medium" charset="0"/>
                      </a:endParaRPr>
                    </a:p>
                    <a:p>
                      <a:endParaRPr lang="ru-RU" dirty="0"/>
                    </a:p>
                  </a:txBody>
                  <a:tcPr anchor="ctr"/>
                </a:tc>
                <a:extLst>
                  <a:ext uri="{0D108BD9-81ED-4DB2-BD59-A6C34878D82A}">
                    <a16:rowId xmlns:a16="http://schemas.microsoft.com/office/drawing/2014/main" xmlns="" val="10002"/>
                  </a:ext>
                </a:extLst>
              </a:tr>
              <a:tr h="1013091">
                <a:tc>
                  <a:txBody>
                    <a:bodyPr/>
                    <a:lstStyle/>
                    <a:p>
                      <a:r>
                        <a:rPr lang="af-ZA" sz="1200" dirty="0">
                          <a:latin typeface="Franklin Gothic Medium" charset="0"/>
                        </a:rPr>
                        <a:t>Drop-</a:t>
                      </a:r>
                      <a:r>
                        <a:rPr lang="af-ZA" sz="1200" err="1">
                          <a:latin typeface="Franklin Gothic Medium" charset="0"/>
                        </a:rPr>
                        <a:t>down</a:t>
                      </a:r>
                      <a:r>
                        <a:rPr lang="af-ZA" sz="1200" dirty="0">
                          <a:latin typeface="Franklin Gothic Medium" charset="0"/>
                        </a:rPr>
                        <a:t> </a:t>
                      </a:r>
                      <a:r>
                        <a:rPr lang="af-ZA" sz="1200" err="1">
                          <a:latin typeface="Franklin Gothic Medium" charset="0"/>
                        </a:rPr>
                        <a:t>list</a:t>
                      </a:r>
                      <a:endParaRPr lang="ru-RU" sz="1200" dirty="0">
                        <a:latin typeface="Franklin Gothic Medium" charset="0"/>
                      </a:endParaRPr>
                    </a:p>
                  </a:txBody>
                  <a:tcPr anchor="ctr"/>
                </a:tc>
                <a:tc>
                  <a:txBody>
                    <a:bodyPr/>
                    <a:lstStyle/>
                    <a:p>
                      <a:r>
                        <a:rPr lang="ru-RU" sz="1200" dirty="0">
                          <a:latin typeface="Franklin Gothic Medium" charset="0"/>
                        </a:rPr>
                        <a:t>@</a:t>
                      </a:r>
                      <a:r>
                        <a:rPr lang="af-ZA" sz="1200" err="1">
                          <a:latin typeface="Franklin Gothic Medium" charset="0"/>
                        </a:rPr>
                        <a:t>Html.DropDownList</a:t>
                      </a:r>
                      <a:r>
                        <a:rPr lang="af-ZA" sz="1200" dirty="0">
                          <a:latin typeface="Franklin Gothic Medium" charset="0"/>
                        </a:rPr>
                        <a:t> (“DropDownList1”, </a:t>
                      </a:r>
                      <a:r>
                        <a:rPr lang="af-ZA" sz="1200" err="1">
                          <a:latin typeface="Franklin Gothic Medium" charset="0"/>
                        </a:rPr>
                        <a:t>new</a:t>
                      </a:r>
                      <a:r>
                        <a:rPr lang="ru-RU" sz="1200" dirty="0">
                          <a:latin typeface="Franklin Gothic Medium" charset="0"/>
                        </a:rPr>
                        <a:t> </a:t>
                      </a:r>
                      <a:r>
                        <a:rPr lang="af-ZA" sz="1200" err="1">
                          <a:latin typeface="Franklin Gothic Medium" charset="0"/>
                        </a:rPr>
                        <a:t>SelectList</a:t>
                      </a:r>
                      <a:r>
                        <a:rPr lang="ru-RU" sz="1200" dirty="0">
                          <a:latin typeface="Franklin Gothic Medium" charset="0"/>
                        </a:rPr>
                        <a:t>(</a:t>
                      </a:r>
                      <a:r>
                        <a:rPr lang="af-ZA" sz="1200" err="1">
                          <a:latin typeface="Franklin Gothic Medium" charset="0"/>
                        </a:rPr>
                        <a:t>new</a:t>
                      </a:r>
                      <a:r>
                        <a:rPr lang="ru-RU" sz="1200" dirty="0">
                          <a:latin typeface="Franklin Gothic Medium" charset="0"/>
                        </a:rPr>
                        <a:t>[] {"</a:t>
                      </a:r>
                      <a:r>
                        <a:rPr lang="af-ZA" sz="1200" err="1">
                          <a:latin typeface="Franklin Gothic Medium" charset="0"/>
                        </a:rPr>
                        <a:t>Male</a:t>
                      </a:r>
                      <a:r>
                        <a:rPr lang="ru-RU" sz="1200" dirty="0">
                          <a:latin typeface="Franklin Gothic Medium" charset="0"/>
                        </a:rPr>
                        <a:t>", "</a:t>
                      </a:r>
                      <a:r>
                        <a:rPr lang="af-ZA" sz="1200" err="1">
                          <a:latin typeface="Franklin Gothic Medium" charset="0"/>
                        </a:rPr>
                        <a:t>Female</a:t>
                      </a:r>
                      <a:r>
                        <a:rPr lang="ru-RU" sz="1200" dirty="0">
                          <a:latin typeface="Franklin Gothic Medium" charset="0"/>
                        </a:rPr>
                        <a:t>"})) </a:t>
                      </a:r>
                      <a:br>
                        <a:rPr lang="ru-RU" sz="1200" dirty="0">
                          <a:latin typeface="Franklin Gothic Medium" charset="0"/>
                        </a:rPr>
                      </a:br>
                      <a:r>
                        <a:rPr lang="af-ZA" sz="1200" err="1">
                          <a:latin typeface="Franklin Gothic Medium" charset="0"/>
                        </a:rPr>
                        <a:t>Output</a:t>
                      </a:r>
                      <a:r>
                        <a:rPr lang="ru-RU" sz="1200" dirty="0">
                          <a:latin typeface="Franklin Gothic Medium" charset="0"/>
                        </a:rPr>
                        <a:t>: &lt;</a:t>
                      </a:r>
                      <a:r>
                        <a:rPr lang="af-ZA" sz="1200" err="1">
                          <a:latin typeface="Franklin Gothic Medium" charset="0"/>
                        </a:rPr>
                        <a:t>select</a:t>
                      </a:r>
                      <a:r>
                        <a:rPr lang="ru-RU" sz="1200" dirty="0">
                          <a:latin typeface="Franklin Gothic Medium" charset="0"/>
                        </a:rPr>
                        <a:t> </a:t>
                      </a:r>
                      <a:r>
                        <a:rPr lang="af-ZA" sz="1200" err="1">
                          <a:latin typeface="Franklin Gothic Medium" charset="0"/>
                        </a:rPr>
                        <a:t>id</a:t>
                      </a:r>
                      <a:r>
                        <a:rPr lang="af-ZA" sz="1200" dirty="0">
                          <a:latin typeface="Franklin Gothic Medium" charset="0"/>
                        </a:rPr>
                        <a:t>="DropDownList1" </a:t>
                      </a:r>
                      <a:r>
                        <a:rPr lang="af-ZA" sz="1200" err="1">
                          <a:latin typeface="Franklin Gothic Medium" charset="0"/>
                        </a:rPr>
                        <a:t>name</a:t>
                      </a:r>
                      <a:r>
                        <a:rPr lang="af-ZA" sz="1200" dirty="0">
                          <a:latin typeface="Franklin Gothic Medium" charset="0"/>
                        </a:rPr>
                        <a:t>="DropDownList1"&gt; &lt;</a:t>
                      </a:r>
                      <a:r>
                        <a:rPr lang="af-ZA" sz="1200" err="1">
                          <a:latin typeface="Franklin Gothic Medium" charset="0"/>
                        </a:rPr>
                        <a:t>option</a:t>
                      </a:r>
                      <a:r>
                        <a:rPr lang="af-ZA" sz="1200" dirty="0">
                          <a:latin typeface="Franklin Gothic Medium" charset="0"/>
                        </a:rPr>
                        <a:t>&gt;M&lt;/</a:t>
                      </a:r>
                      <a:r>
                        <a:rPr lang="af-ZA" sz="1200" err="1">
                          <a:latin typeface="Franklin Gothic Medium" charset="0"/>
                        </a:rPr>
                        <a:t>option</a:t>
                      </a:r>
                      <a:r>
                        <a:rPr lang="ru-RU" sz="1200" dirty="0">
                          <a:latin typeface="Franklin Gothic Medium" charset="0"/>
                        </a:rPr>
                        <a:t>&gt; &lt;</a:t>
                      </a:r>
                      <a:r>
                        <a:rPr lang="af-ZA" sz="1200" err="1">
                          <a:latin typeface="Franklin Gothic Medium" charset="0"/>
                        </a:rPr>
                        <a:t>option</a:t>
                      </a:r>
                      <a:r>
                        <a:rPr lang="af-ZA" sz="1200" dirty="0">
                          <a:latin typeface="Franklin Gothic Medium" charset="0"/>
                        </a:rPr>
                        <a:t>&gt;F&lt;/</a:t>
                      </a:r>
                      <a:r>
                        <a:rPr lang="af-ZA" sz="1200" err="1">
                          <a:latin typeface="Franklin Gothic Medium" charset="0"/>
                        </a:rPr>
                        <a:t>option</a:t>
                      </a:r>
                      <a:r>
                        <a:rPr lang="af-ZA" sz="1200" dirty="0">
                          <a:latin typeface="Franklin Gothic Medium" charset="0"/>
                        </a:rPr>
                        <a:t>&gt; &lt;/</a:t>
                      </a:r>
                      <a:r>
                        <a:rPr lang="af-ZA" sz="1200" err="1">
                          <a:latin typeface="Franklin Gothic Medium" charset="0"/>
                        </a:rPr>
                        <a:t>select</a:t>
                      </a:r>
                      <a:r>
                        <a:rPr lang="af-ZA" sz="1200" dirty="0">
                          <a:latin typeface="Franklin Gothic Medium" charset="0"/>
                        </a:rPr>
                        <a:t>&gt;</a:t>
                      </a:r>
                      <a:endParaRPr lang="ru-RU" sz="1200" dirty="0">
                        <a:latin typeface="Franklin Gothic Medium" charset="0"/>
                      </a:endParaRPr>
                    </a:p>
                  </a:txBody>
                  <a:tcPr anchor="ctr"/>
                </a:tc>
                <a:extLst>
                  <a:ext uri="{0D108BD9-81ED-4DB2-BD59-A6C34878D82A}">
                    <a16:rowId xmlns:a16="http://schemas.microsoft.com/office/drawing/2014/main" xmlns="" val="1927858070"/>
                  </a:ext>
                </a:extLst>
              </a:tr>
              <a:tr h="1013091">
                <a:tc>
                  <a:txBody>
                    <a:bodyPr/>
                    <a:lstStyle/>
                    <a:p>
                      <a:r>
                        <a:rPr lang="af-ZA" sz="1200" err="1">
                          <a:latin typeface="Franklin Gothic Medium" charset="0"/>
                        </a:rPr>
                        <a:t>Multiple-select</a:t>
                      </a:r>
                      <a:r>
                        <a:rPr lang="af-ZA" sz="1200" dirty="0">
                          <a:latin typeface="Franklin Gothic Medium" charset="0"/>
                        </a:rPr>
                        <a:t> </a:t>
                      </a:r>
                      <a:endParaRPr lang="ru-RU" sz="1200" dirty="0"/>
                    </a:p>
                  </a:txBody>
                  <a:tcPr anchor="ctr"/>
                </a:tc>
                <a:tc>
                  <a:txBody>
                    <a:bodyPr/>
                    <a:lstStyle/>
                    <a:p>
                      <a:r>
                        <a:rPr lang="af-ZA" sz="1200" dirty="0">
                          <a:latin typeface="Franklin Gothic Medium" charset="0"/>
                        </a:rPr>
                        <a:t>Html.ListBox(“ListBox1”, new MultiSelectList(new [] {"Cricket", "Chess"})) </a:t>
                      </a:r>
                      <a:br>
                        <a:rPr lang="af-ZA" sz="1200" dirty="0">
                          <a:latin typeface="Franklin Gothic Medium" charset="0"/>
                        </a:rPr>
                      </a:br>
                      <a:r>
                        <a:rPr lang="af-ZA" sz="1200" dirty="0">
                          <a:latin typeface="Franklin Gothic Medium" charset="0"/>
                        </a:rPr>
                        <a:t>Output: &lt;select id="ListBox1" multiple="multiple" name="ListBox1"&gt; &lt;option&gt;Cricket&lt;/option&gt; &lt;option&gt;Chess&lt;/option&gt; &lt;/select&gt;</a:t>
                      </a:r>
                      <a:endParaRPr lang="ru-RU" sz="1200" dirty="0">
                        <a:latin typeface="Franklin Gothic Medium" charset="0"/>
                      </a:endParaRPr>
                    </a:p>
                    <a:p>
                      <a:endParaRPr lang="ru-RU" dirty="0"/>
                    </a:p>
                  </a:txBody>
                  <a:tcPr anchor="ctr"/>
                </a:tc>
                <a:extLst>
                  <a:ext uri="{0D108BD9-81ED-4DB2-BD59-A6C34878D82A}">
                    <a16:rowId xmlns:a16="http://schemas.microsoft.com/office/drawing/2014/main" xmlns="" val="10003"/>
                  </a:ext>
                </a:extLst>
              </a:tr>
            </a:tbl>
          </a:graphicData>
        </a:graphic>
      </p:graphicFrame>
      <p:sp>
        <p:nvSpPr>
          <p:cNvPr id="3"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3" y="533400"/>
            <a:ext cx="9608561" cy="760413"/>
          </a:xfrm>
        </p:spPr>
        <p:txBody>
          <a:bodyPr>
            <a:normAutofit/>
          </a:bodyPr>
          <a:lstStyle/>
          <a:p>
            <a:r>
              <a:rPr lang="ru-RU" dirty="0" err="1"/>
              <a:t>How</a:t>
            </a:r>
            <a:r>
              <a:rPr lang="ru-RU" dirty="0"/>
              <a:t> </a:t>
            </a:r>
            <a:r>
              <a:rPr lang="ru-RU" dirty="0" err="1"/>
              <a:t>it</a:t>
            </a:r>
            <a:r>
              <a:rPr lang="ru-RU" dirty="0"/>
              <a:t> </a:t>
            </a:r>
            <a:r>
              <a:rPr lang="ru-RU" dirty="0" err="1"/>
              <a:t>looks</a:t>
            </a:r>
            <a:r>
              <a:rPr lang="ru-RU" dirty="0"/>
              <a:t> </a:t>
            </a:r>
            <a:r>
              <a:rPr lang="ru-RU" dirty="0" err="1"/>
              <a:t>like</a:t>
            </a:r>
            <a:r>
              <a:rPr lang="ru-RU" dirty="0"/>
              <a:t> </a:t>
            </a:r>
            <a:r>
              <a:rPr lang="ru-RU" dirty="0" err="1"/>
              <a:t>on</a:t>
            </a:r>
            <a:r>
              <a:rPr lang="ru-RU" dirty="0"/>
              <a:t> </a:t>
            </a:r>
            <a:r>
              <a:rPr lang="ru-RU" dirty="0" err="1"/>
              <a:t>real</a:t>
            </a:r>
            <a:r>
              <a:rPr lang="ru-RU" dirty="0"/>
              <a:t> page</a:t>
            </a:r>
          </a:p>
        </p:txBody>
      </p:sp>
      <p:sp>
        <p:nvSpPr>
          <p:cNvPr id="3" name="Текст 2"/>
          <p:cNvSpPr>
            <a:spLocks noGrp="1"/>
          </p:cNvSpPr>
          <p:nvPr>
            <p:ph type="body" idx="1"/>
          </p:nvPr>
        </p:nvSpPr>
        <p:spPr>
          <a:xfrm>
            <a:off x="608012" y="1201738"/>
            <a:ext cx="2473327" cy="5395067"/>
          </a:xfrm>
        </p:spPr>
        <p:txBody>
          <a:bodyPr/>
          <a:lstStyle/>
          <a:p>
            <a:pPr marL="342900" indent="-342900">
              <a:buFont typeface="Arial" panose="020B0604020202020204" pitchFamily="34" charset="0"/>
              <a:buChar char="•"/>
            </a:pPr>
            <a:r>
              <a:rPr lang="ru-RU" dirty="0" err="1"/>
              <a:t>TextBox</a:t>
            </a:r>
            <a:endParaRPr lang="ru-RU" dirty="0"/>
          </a:p>
          <a:p>
            <a:pPr marL="342900" indent="-342900">
              <a:buFont typeface="Arial" panose="020B0604020202020204" pitchFamily="34" charset="0"/>
              <a:buChar char="•"/>
            </a:pPr>
            <a:r>
              <a:rPr lang="ru-RU" dirty="0" err="1" smtClean="0"/>
              <a:t>TextArea</a:t>
            </a:r>
            <a:endParaRPr lang="ru-RU" dirty="0" smtClean="0"/>
          </a:p>
          <a:p>
            <a:pPr marL="342900" indent="-342900">
              <a:buFont typeface="Arial" panose="020B0604020202020204" pitchFamily="34" charset="0"/>
              <a:buChar char="•"/>
            </a:pPr>
            <a:endParaRPr lang="ru-RU" dirty="0"/>
          </a:p>
          <a:p>
            <a:pPr marL="342900" indent="-342900">
              <a:buFont typeface="Arial" panose="020B0604020202020204" pitchFamily="34" charset="0"/>
              <a:buChar char="•"/>
            </a:pPr>
            <a:endParaRPr lang="ru-RU" dirty="0" smtClean="0"/>
          </a:p>
          <a:p>
            <a:pPr marL="342900" indent="-342900">
              <a:buFont typeface="Arial" panose="020B0604020202020204" pitchFamily="34" charset="0"/>
              <a:buChar char="•"/>
            </a:pPr>
            <a:endParaRPr lang="ru-RU" dirty="0"/>
          </a:p>
          <a:p>
            <a:pPr marL="342900" indent="-342900">
              <a:buFont typeface="Arial" panose="020B0604020202020204" pitchFamily="34" charset="0"/>
              <a:buChar char="•"/>
            </a:pPr>
            <a:r>
              <a:rPr lang="en-US" dirty="0" smtClean="0"/>
              <a:t>Password</a:t>
            </a:r>
          </a:p>
          <a:p>
            <a:pPr marL="342900" indent="-342900">
              <a:buFont typeface="Arial" panose="020B0604020202020204" pitchFamily="34" charset="0"/>
              <a:buChar char="•"/>
            </a:pPr>
            <a:r>
              <a:rPr lang="en-US" dirty="0" smtClean="0"/>
              <a:t>Hidden </a:t>
            </a:r>
          </a:p>
          <a:p>
            <a:r>
              <a:rPr lang="en-US" dirty="0"/>
              <a:t> </a:t>
            </a:r>
            <a:r>
              <a:rPr lang="en-US" dirty="0" smtClean="0"/>
              <a:t>     Field</a:t>
            </a:r>
          </a:p>
          <a:p>
            <a:pPr marL="342900" indent="-342900">
              <a:buFont typeface="Arial" panose="020B0604020202020204" pitchFamily="34" charset="0"/>
              <a:buChar char="•"/>
            </a:pPr>
            <a:r>
              <a:rPr lang="en-US" dirty="0" err="1" smtClean="0"/>
              <a:t>CheckBox</a:t>
            </a:r>
            <a:endParaRPr lang="en-US" dirty="0" smtClean="0"/>
          </a:p>
          <a:p>
            <a:pPr marL="342900" indent="-342900">
              <a:buFont typeface="Arial" panose="020B0604020202020204" pitchFamily="34" charset="0"/>
              <a:buChar char="•"/>
            </a:pPr>
            <a:r>
              <a:rPr lang="en-US" dirty="0" err="1" smtClean="0"/>
              <a:t>RadioButton</a:t>
            </a:r>
            <a:endParaRPr lang="en-US" dirty="0" smtClean="0"/>
          </a:p>
          <a:p>
            <a:pPr marL="342900" indent="-342900">
              <a:buFont typeface="Arial" panose="020B0604020202020204" pitchFamily="34" charset="0"/>
              <a:buChar char="•"/>
            </a:pPr>
            <a:r>
              <a:rPr lang="en-US" dirty="0" err="1" smtClean="0"/>
              <a:t>DropDownList</a:t>
            </a:r>
            <a:endParaRPr lang="en-US" dirty="0" smtClean="0"/>
          </a:p>
        </p:txBody>
      </p:sp>
      <p:pic>
        <p:nvPicPr>
          <p:cNvPr id="4" name="Рисунок 3" descr="clip_image004_0cfb60e7-12e0-4a33-932e-c034304bfcc7.jpg"/>
          <p:cNvPicPr>
            <a:picLocks noChangeAspect="1"/>
          </p:cNvPicPr>
          <p:nvPr/>
        </p:nvPicPr>
        <p:blipFill>
          <a:blip r:embed="rId3"/>
          <a:stretch>
            <a:fillRect/>
          </a:stretch>
        </p:blipFill>
        <p:spPr>
          <a:xfrm>
            <a:off x="2951877" y="1201738"/>
            <a:ext cx="1924050" cy="476250"/>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3271" y="1629464"/>
            <a:ext cx="2358432" cy="1433723"/>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5866" y="3101897"/>
            <a:ext cx="1820061" cy="485350"/>
          </a:xfrm>
          <a:prstGeom prst="rect">
            <a:avLst/>
          </a:prstGeom>
        </p:spPr>
      </p:pic>
      <p:sp>
        <p:nvSpPr>
          <p:cNvPr id="7" name="Прямоугольник 6"/>
          <p:cNvSpPr/>
          <p:nvPr/>
        </p:nvSpPr>
        <p:spPr>
          <a:xfrm>
            <a:off x="3081338" y="3493880"/>
            <a:ext cx="891591" cy="923330"/>
          </a:xfrm>
          <a:prstGeom prst="rect">
            <a:avLst/>
          </a:prstGeom>
          <a:noFill/>
        </p:spPr>
        <p:txBody>
          <a:bodyPr wrap="none" lIns="91440" tIns="45720" rIns="91440" bIns="45720">
            <a:spAutoFit/>
          </a:bodyPr>
          <a:lstStyle/>
          <a:p>
            <a:pPr algn="ct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lol</a:t>
            </a:r>
            <a:endParaRPr lang="ru-RU"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Рисунок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1338" y="4346388"/>
            <a:ext cx="542925" cy="504825"/>
          </a:xfrm>
          <a:prstGeom prst="rect">
            <a:avLst/>
          </a:prstGeom>
        </p:spPr>
      </p:pic>
      <p:pic>
        <p:nvPicPr>
          <p:cNvPr id="9" name="Рисунок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0820" y="4361628"/>
            <a:ext cx="371475" cy="466725"/>
          </a:xfrm>
          <a:prstGeom prst="rect">
            <a:avLst/>
          </a:prstGeom>
        </p:spPr>
      </p:pic>
      <p:pic>
        <p:nvPicPr>
          <p:cNvPr id="10" name="Рисунок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43145" y="4809193"/>
            <a:ext cx="895350" cy="455815"/>
          </a:xfrm>
          <a:prstGeom prst="rect">
            <a:avLst/>
          </a:prstGeom>
        </p:spPr>
      </p:pic>
      <p:pic>
        <p:nvPicPr>
          <p:cNvPr id="11" name="Рисунок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1338" y="5209210"/>
            <a:ext cx="1219200" cy="1266825"/>
          </a:xfrm>
          <a:prstGeom prst="rect">
            <a:avLst/>
          </a:prstGeom>
        </p:spPr>
      </p:pic>
      <p:sp>
        <p:nvSpPr>
          <p:cNvPr id="12" name="TextBox 11"/>
          <p:cNvSpPr txBox="1"/>
          <p:nvPr/>
        </p:nvSpPr>
        <p:spPr>
          <a:xfrm>
            <a:off x="5637212" y="1293813"/>
            <a:ext cx="34290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Multiple-select</a:t>
            </a:r>
            <a:endParaRPr lang="ru-RU" sz="2400" dirty="0"/>
          </a:p>
        </p:txBody>
      </p:sp>
      <p:pic>
        <p:nvPicPr>
          <p:cNvPr id="13" name="Рисунок 12"/>
          <p:cNvPicPr>
            <a:picLocks noChangeAspect="1"/>
          </p:cNvPicPr>
          <p:nvPr/>
        </p:nvPicPr>
        <p:blipFill rotWithShape="1">
          <a:blip r:embed="rId10">
            <a:extLst>
              <a:ext uri="{28A0092B-C50C-407E-A947-70E740481C1C}">
                <a14:useLocalDpi xmlns:a14="http://schemas.microsoft.com/office/drawing/2010/main" val="0"/>
              </a:ext>
            </a:extLst>
          </a:blip>
          <a:srcRect l="10363" t="-8227" r="9079" b="8462"/>
          <a:stretch/>
        </p:blipFill>
        <p:spPr>
          <a:xfrm>
            <a:off x="5789612" y="1600200"/>
            <a:ext cx="2273687" cy="2252642"/>
          </a:xfrm>
          <a:prstGeom prst="rect">
            <a:avLst/>
          </a:prstGeom>
          <a:ln>
            <a:noFill/>
          </a:ln>
          <a:effectLst>
            <a:softEdge rad="112500"/>
          </a:effectLst>
        </p:spPr>
      </p:pic>
      <p:sp>
        <p:nvSpPr>
          <p:cNvPr id="14"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2" y="533400"/>
            <a:ext cx="8686801" cy="838200"/>
          </a:xfrm>
        </p:spPr>
        <p:txBody>
          <a:bodyPr>
            <a:normAutofit fontScale="90000"/>
          </a:bodyPr>
          <a:lstStyle/>
          <a:p>
            <a:pPr algn="ctr"/>
            <a:r>
              <a:rPr lang="en-US" b="0" dirty="0"/>
              <a:t>Strongly Typed HTML Helpers</a:t>
            </a:r>
            <a:br>
              <a:rPr lang="en-US" b="0" dirty="0"/>
            </a:br>
            <a:endParaRPr lang="ru-RU" dirty="0"/>
          </a:p>
        </p:txBody>
      </p:sp>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3" name="Объект 2"/>
          <p:cNvSpPr>
            <a:spLocks noGrp="1"/>
          </p:cNvSpPr>
          <p:nvPr>
            <p:ph idx="1"/>
          </p:nvPr>
        </p:nvSpPr>
        <p:spPr/>
        <p:txBody>
          <a:bodyPr vert="horz" lIns="91440" tIns="45720" rIns="91440" bIns="45720" rtlCol="0" anchor="t">
            <a:normAutofit/>
          </a:bodyPr>
          <a:lstStyle/>
          <a:p>
            <a:endParaRPr lang="ru-RU" sz="1600" dirty="0">
              <a:latin typeface="Franklin Gothic Medium" charset="0"/>
            </a:endParaRPr>
          </a:p>
          <a:p>
            <a:pPr fontAlgn="t"/>
            <a:r>
              <a:rPr lang="en-US" dirty="0"/>
              <a:t>These helpers are used to render the most common types of HTML elements in strongly typed view like as HTML text boxes, checkboxes etc. The HTML elements are created based on model properties.</a:t>
            </a:r>
          </a:p>
          <a:p>
            <a:pPr fontAlgn="t"/>
            <a:r>
              <a:rPr lang="en-US" dirty="0"/>
              <a:t>The strongly typed HTML helpers work on lambda expression. The model object is passed as a value to lambda expression, and you can select the field or property from model object to be used to set the id, name and value attributes of the HTML helper.</a:t>
            </a:r>
          </a:p>
          <a:p>
            <a:endParaRPr lang="ru-RU" dirty="0">
              <a:latin typeface="Franklin Gothic Medium"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937" y="920655"/>
            <a:ext cx="2419350" cy="1295400"/>
          </a:xfrm>
          <a:prstGeom prst="rect">
            <a:avLst/>
          </a:prstGeom>
        </p:spPr>
      </p:pic>
    </p:spTree>
    <p:extLst>
      <p:ext uri="{BB962C8B-B14F-4D97-AF65-F5344CB8AC3E}">
        <p14:creationId xmlns:p14="http://schemas.microsoft.com/office/powerpoint/2010/main" val="588235539"/>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3" name="Объект 2"/>
          <p:cNvSpPr>
            <a:spLocks noGrp="1"/>
          </p:cNvSpPr>
          <p:nvPr>
            <p:ph idx="1"/>
          </p:nvPr>
        </p:nvSpPr>
        <p:spPr/>
        <p:txBody>
          <a:bodyPr vert="horz" lIns="91440" tIns="45720" rIns="91440" bIns="45720" rtlCol="0" anchor="t">
            <a:normAutofit/>
          </a:bodyPr>
          <a:lstStyle/>
          <a:p>
            <a:endParaRPr lang="ru-RU" dirty="0">
              <a:latin typeface="Franklin Gothic Medium" charset="0"/>
            </a:endParaRPr>
          </a:p>
        </p:txBody>
      </p:sp>
      <p:sp>
        <p:nvSpPr>
          <p:cNvPr id="6" name="Заголовок 5"/>
          <p:cNvSpPr>
            <a:spLocks noGrp="1"/>
          </p:cNvSpPr>
          <p:nvPr>
            <p:ph type="title"/>
          </p:nvPr>
        </p:nvSpPr>
        <p:spPr/>
        <p:txBody>
          <a:bodyPr/>
          <a:lstStyle/>
          <a:p>
            <a:endParaRPr lang="ru-RU"/>
          </a:p>
        </p:txBody>
      </p:sp>
      <p:graphicFrame>
        <p:nvGraphicFramePr>
          <p:cNvPr id="7" name="Объект 7" descr="Пример таблицы с 3 столбцами и 4 строками" title="Таблица"/>
          <p:cNvGraphicFramePr>
            <a:graphicFrameLocks/>
          </p:cNvGraphicFramePr>
          <p:nvPr>
            <p:extLst>
              <p:ext uri="{D42A27DB-BD31-4B8C-83A1-F6EECF244321}">
                <p14:modId xmlns:p14="http://schemas.microsoft.com/office/powerpoint/2010/main" val="4153006395"/>
              </p:ext>
            </p:extLst>
          </p:nvPr>
        </p:nvGraphicFramePr>
        <p:xfrm>
          <a:off x="608012" y="762000"/>
          <a:ext cx="9999428" cy="4362162"/>
        </p:xfrm>
        <a:graphic>
          <a:graphicData uri="http://schemas.openxmlformats.org/drawingml/2006/table">
            <a:tbl>
              <a:tblPr firstRow="1" bandRow="1">
                <a:tableStyleId>{5C22544A-7EE6-4342-B048-85BDC9FD1C3A}</a:tableStyleId>
              </a:tblPr>
              <a:tblGrid>
                <a:gridCol w="2016014">
                  <a:extLst>
                    <a:ext uri="{9D8B030D-6E8A-4147-A177-3AD203B41FA5}">
                      <a16:colId xmlns:a16="http://schemas.microsoft.com/office/drawing/2014/main" xmlns="" val="20000"/>
                    </a:ext>
                  </a:extLst>
                </a:gridCol>
                <a:gridCol w="7983414">
                  <a:extLst>
                    <a:ext uri="{9D8B030D-6E8A-4147-A177-3AD203B41FA5}">
                      <a16:colId xmlns:a16="http://schemas.microsoft.com/office/drawing/2014/main" xmlns="" val="20001"/>
                    </a:ext>
                  </a:extLst>
                </a:gridCol>
              </a:tblGrid>
              <a:tr h="778660">
                <a:tc>
                  <a:txBody>
                    <a:bodyPr/>
                    <a:lstStyle/>
                    <a:p>
                      <a:r>
                        <a:rPr lang="af-ZA" sz="2000" dirty="0">
                          <a:latin typeface="Franklin Gothic Medium" charset="0"/>
                        </a:rPr>
                        <a:t>HTML Element</a:t>
                      </a:r>
                      <a:endParaRPr lang="ru-RU" sz="2000" dirty="0">
                        <a:latin typeface="Franklin Gothic Medium" charset="0"/>
                      </a:endParaRPr>
                    </a:p>
                  </a:txBody>
                  <a:tcPr anchor="ctr"/>
                </a:tc>
                <a:tc>
                  <a:txBody>
                    <a:bodyPr/>
                    <a:lstStyle/>
                    <a:p>
                      <a:r>
                        <a:rPr lang="af-ZA" sz="2000" dirty="0" err="1">
                          <a:latin typeface="Franklin Gothic Medium" charset="0"/>
                        </a:rPr>
                        <a:t>Example</a:t>
                      </a:r>
                      <a:endParaRPr lang="ru-RU" sz="2000" dirty="0"/>
                    </a:p>
                  </a:txBody>
                  <a:tcPr anchor="ctr"/>
                </a:tc>
                <a:extLst>
                  <a:ext uri="{0D108BD9-81ED-4DB2-BD59-A6C34878D82A}">
                    <a16:rowId xmlns:a16="http://schemas.microsoft.com/office/drawing/2014/main" xmlns="" val="10000"/>
                  </a:ext>
                </a:extLst>
              </a:tr>
              <a:tr h="778660">
                <a:tc>
                  <a:txBody>
                    <a:bodyPr/>
                    <a:lstStyle/>
                    <a:p>
                      <a:r>
                        <a:rPr lang="ru-RU" sz="1200" dirty="0" err="1"/>
                        <a:t>TextBox</a:t>
                      </a:r>
                      <a:endParaRPr lang="ru-RU" sz="1200" dirty="0"/>
                    </a:p>
                  </a:txBody>
                  <a:tcPr anchor="ctr"/>
                </a:tc>
                <a:tc>
                  <a:txBody>
                    <a:bodyPr/>
                    <a:lstStyle/>
                    <a:p>
                      <a:r>
                        <a:rPr lang="en-US" sz="1200" b="0" i="0" kern="1200" dirty="0" smtClean="0">
                          <a:solidFill>
                            <a:schemeClr val="dk1"/>
                          </a:solidFill>
                          <a:effectLst/>
                          <a:latin typeface="+mn-lt"/>
                          <a:ea typeface="+mn-ea"/>
                          <a:cs typeface="+mn-cs"/>
                        </a:rPr>
                        <a:t>@</a:t>
                      </a:r>
                      <a:r>
                        <a:rPr lang="en-US" sz="1200" b="0" i="0" kern="1200" dirty="0" err="1" smtClean="0">
                          <a:solidFill>
                            <a:schemeClr val="dk1"/>
                          </a:solidFill>
                          <a:effectLst/>
                          <a:latin typeface="+mn-lt"/>
                          <a:ea typeface="+mn-ea"/>
                          <a:cs typeface="+mn-cs"/>
                        </a:rPr>
                        <a:t>Html.TextBoxFor</a:t>
                      </a:r>
                      <a:r>
                        <a:rPr lang="en-US" sz="1200" b="0" i="0" kern="1200" dirty="0" smtClean="0">
                          <a:solidFill>
                            <a:schemeClr val="dk1"/>
                          </a:solidFill>
                          <a:effectLst/>
                          <a:latin typeface="+mn-lt"/>
                          <a:ea typeface="+mn-ea"/>
                          <a:cs typeface="+mn-cs"/>
                        </a:rPr>
                        <a:t>(m=&gt;</a:t>
                      </a:r>
                      <a:r>
                        <a:rPr lang="en-US" sz="1200" b="0" i="0" kern="1200" dirty="0" err="1" smtClean="0">
                          <a:solidFill>
                            <a:schemeClr val="dk1"/>
                          </a:solidFill>
                          <a:effectLst/>
                          <a:latin typeface="+mn-lt"/>
                          <a:ea typeface="+mn-ea"/>
                          <a:cs typeface="+mn-cs"/>
                        </a:rPr>
                        <a:t>m.Name</a:t>
                      </a:r>
                      <a:r>
                        <a:rPr lang="en-US" sz="1200" b="0" i="0" kern="1200" dirty="0" smtClean="0">
                          <a:solidFill>
                            <a:schemeClr val="dk1"/>
                          </a:solidFill>
                          <a:effectLst/>
                          <a:latin typeface="+mn-lt"/>
                          <a:ea typeface="+mn-ea"/>
                          <a:cs typeface="+mn-cs"/>
                        </a:rPr>
                        <a:t>)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&lt;input id="Name" name="Name" type="text" value="Name-</a:t>
                      </a:r>
                      <a:r>
                        <a:rPr lang="en-US" sz="1200" b="0" i="0" kern="1200" dirty="0" err="1" smtClean="0">
                          <a:solidFill>
                            <a:schemeClr val="dk1"/>
                          </a:solidFill>
                          <a:effectLst/>
                          <a:latin typeface="+mn-lt"/>
                          <a:ea typeface="+mn-ea"/>
                          <a:cs typeface="+mn-cs"/>
                        </a:rPr>
                        <a:t>val</a:t>
                      </a:r>
                      <a:r>
                        <a:rPr lang="en-US" sz="1200" b="0" i="0" kern="1200" dirty="0" smtClean="0">
                          <a:solidFill>
                            <a:schemeClr val="dk1"/>
                          </a:solidFill>
                          <a:effectLst/>
                          <a:latin typeface="+mn-lt"/>
                          <a:ea typeface="+mn-ea"/>
                          <a:cs typeface="+mn-cs"/>
                        </a:rPr>
                        <a:t>" /&gt;</a:t>
                      </a:r>
                      <a:endParaRPr lang="ru-RU" sz="1200" dirty="0"/>
                    </a:p>
                  </a:txBody>
                  <a:tcPr anchor="ctr"/>
                </a:tc>
                <a:extLst>
                  <a:ext uri="{0D108BD9-81ED-4DB2-BD59-A6C34878D82A}">
                    <a16:rowId xmlns:a16="http://schemas.microsoft.com/office/drawing/2014/main" xmlns="" val="10001"/>
                  </a:ext>
                </a:extLst>
              </a:tr>
              <a:tr h="1013091">
                <a:tc>
                  <a:txBody>
                    <a:bodyPr/>
                    <a:lstStyle/>
                    <a:p>
                      <a:r>
                        <a:rPr lang="af-ZA" sz="1200" dirty="0" err="1">
                          <a:latin typeface="Franklin Gothic Medium" charset="0"/>
                        </a:rPr>
                        <a:t>TextArea</a:t>
                      </a:r>
                      <a:endParaRPr lang="ru-RU" sz="1200" dirty="0"/>
                    </a:p>
                  </a:txBody>
                  <a:tcPr anchor="ctr"/>
                </a:tc>
                <a:tc>
                  <a:txBody>
                    <a:bodyPr/>
                    <a:lstStyle/>
                    <a:p>
                      <a:r>
                        <a:rPr lang="en-US" sz="1200" b="0" i="0" kern="1200" dirty="0" smtClean="0">
                          <a:solidFill>
                            <a:schemeClr val="dk1"/>
                          </a:solidFill>
                          <a:effectLst/>
                          <a:latin typeface="+mn-lt"/>
                          <a:ea typeface="+mn-ea"/>
                          <a:cs typeface="+mn-cs"/>
                        </a:rPr>
                        <a:t>@</a:t>
                      </a:r>
                      <a:r>
                        <a:rPr lang="en-US" sz="1200" b="0" i="0" kern="1200" dirty="0" err="1" smtClean="0">
                          <a:solidFill>
                            <a:schemeClr val="dk1"/>
                          </a:solidFill>
                          <a:effectLst/>
                          <a:latin typeface="+mn-lt"/>
                          <a:ea typeface="+mn-ea"/>
                          <a:cs typeface="+mn-cs"/>
                        </a:rPr>
                        <a:t>Html.TextArea</a:t>
                      </a:r>
                      <a:r>
                        <a:rPr lang="en-US" sz="1200" b="0" i="0" kern="1200" dirty="0" smtClean="0">
                          <a:solidFill>
                            <a:schemeClr val="dk1"/>
                          </a:solidFill>
                          <a:effectLst/>
                          <a:latin typeface="+mn-lt"/>
                          <a:ea typeface="+mn-ea"/>
                          <a:cs typeface="+mn-cs"/>
                        </a:rPr>
                        <a:t>(m=&gt;</a:t>
                      </a:r>
                      <a:r>
                        <a:rPr lang="en-US" sz="1200" b="0" i="0" kern="1200" dirty="0" err="1" smtClean="0">
                          <a:solidFill>
                            <a:schemeClr val="dk1"/>
                          </a:solidFill>
                          <a:effectLst/>
                          <a:latin typeface="+mn-lt"/>
                          <a:ea typeface="+mn-ea"/>
                          <a:cs typeface="+mn-cs"/>
                        </a:rPr>
                        <a:t>m.Address</a:t>
                      </a:r>
                      <a:r>
                        <a:rPr lang="en-US" sz="1200" b="0" i="0" kern="1200" dirty="0" smtClean="0">
                          <a:solidFill>
                            <a:schemeClr val="dk1"/>
                          </a:solidFill>
                          <a:effectLst/>
                          <a:latin typeface="+mn-lt"/>
                          <a:ea typeface="+mn-ea"/>
                          <a:cs typeface="+mn-cs"/>
                        </a:rPr>
                        <a:t> , 5, 15, new{}))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a:t>
                      </a:r>
                      <a:r>
                        <a:rPr lang="en-US" sz="1200" b="0" i="0" kern="1200" dirty="0" err="1" smtClean="0">
                          <a:solidFill>
                            <a:schemeClr val="dk1"/>
                          </a:solidFill>
                          <a:effectLst/>
                          <a:latin typeface="+mn-lt"/>
                          <a:ea typeface="+mn-ea"/>
                          <a:cs typeface="+mn-cs"/>
                        </a:rPr>
                        <a:t>textarea</a:t>
                      </a:r>
                      <a:r>
                        <a:rPr lang="en-US" sz="1200" b="0" i="0" kern="1200" dirty="0" smtClean="0">
                          <a:solidFill>
                            <a:schemeClr val="dk1"/>
                          </a:solidFill>
                          <a:effectLst/>
                          <a:latin typeface="+mn-lt"/>
                          <a:ea typeface="+mn-ea"/>
                          <a:cs typeface="+mn-cs"/>
                        </a:rPr>
                        <a:t> cols="15" id="Address" name=" Address " rows="5"&gt;</a:t>
                      </a:r>
                      <a:r>
                        <a:rPr lang="en-US" sz="1200" b="0" i="0" kern="1200" dirty="0" err="1" smtClean="0">
                          <a:solidFill>
                            <a:schemeClr val="dk1"/>
                          </a:solidFill>
                          <a:effectLst/>
                          <a:latin typeface="+mn-lt"/>
                          <a:ea typeface="+mn-ea"/>
                          <a:cs typeface="+mn-cs"/>
                        </a:rPr>
                        <a:t>Addressvalue</a:t>
                      </a:r>
                      <a:r>
                        <a:rPr lang="en-US" sz="1200" b="0" i="0" kern="1200" dirty="0" smtClean="0">
                          <a:solidFill>
                            <a:schemeClr val="dk1"/>
                          </a:solidFill>
                          <a:effectLst/>
                          <a:latin typeface="+mn-lt"/>
                          <a:ea typeface="+mn-ea"/>
                          <a:cs typeface="+mn-cs"/>
                        </a:rPr>
                        <a:t>&lt;/</a:t>
                      </a:r>
                      <a:r>
                        <a:rPr lang="en-US" sz="1200" b="0" i="0" kern="1200" dirty="0" err="1" smtClean="0">
                          <a:solidFill>
                            <a:schemeClr val="dk1"/>
                          </a:solidFill>
                          <a:effectLst/>
                          <a:latin typeface="+mn-lt"/>
                          <a:ea typeface="+mn-ea"/>
                          <a:cs typeface="+mn-cs"/>
                        </a:rPr>
                        <a:t>textarea</a:t>
                      </a:r>
                      <a:r>
                        <a:rPr lang="en-US" sz="1200" b="0" i="0" kern="1200" dirty="0" smtClean="0">
                          <a:solidFill>
                            <a:schemeClr val="dk1"/>
                          </a:solidFill>
                          <a:effectLst/>
                          <a:latin typeface="+mn-lt"/>
                          <a:ea typeface="+mn-ea"/>
                          <a:cs typeface="+mn-cs"/>
                        </a:rPr>
                        <a:t>&gt;</a:t>
                      </a:r>
                      <a:endParaRPr lang="ru-RU" sz="1200" dirty="0"/>
                    </a:p>
                  </a:txBody>
                  <a:tcPr anchor="ctr"/>
                </a:tc>
                <a:extLst>
                  <a:ext uri="{0D108BD9-81ED-4DB2-BD59-A6C34878D82A}">
                    <a16:rowId xmlns:a16="http://schemas.microsoft.com/office/drawing/2014/main" xmlns="" val="10002"/>
                  </a:ext>
                </a:extLst>
              </a:tr>
              <a:tr h="1013091">
                <a:tc>
                  <a:txBody>
                    <a:bodyPr/>
                    <a:lstStyle/>
                    <a:p>
                      <a:r>
                        <a:rPr lang="af-ZA" sz="1200" dirty="0" err="1">
                          <a:latin typeface="Franklin Gothic Medium" charset="0"/>
                        </a:rPr>
                        <a:t>Password</a:t>
                      </a:r>
                      <a:endParaRPr lang="ru-RU" sz="1200" dirty="0"/>
                    </a:p>
                  </a:txBody>
                  <a:tcPr anchor="ctr"/>
                </a:tc>
                <a:tc>
                  <a:txBody>
                    <a:bodyPr/>
                    <a:lstStyle/>
                    <a:p>
                      <a:r>
                        <a:rPr lang="en-US" sz="1200" b="0" i="0" kern="1200" dirty="0" smtClean="0">
                          <a:solidFill>
                            <a:schemeClr val="dk1"/>
                          </a:solidFill>
                          <a:effectLst/>
                          <a:latin typeface="+mn-lt"/>
                          <a:ea typeface="+mn-ea"/>
                          <a:cs typeface="+mn-cs"/>
                        </a:rPr>
                        <a:t>@</a:t>
                      </a:r>
                      <a:r>
                        <a:rPr lang="en-US" sz="1200" b="0" i="0" kern="1200" dirty="0" err="1" smtClean="0">
                          <a:solidFill>
                            <a:schemeClr val="dk1"/>
                          </a:solidFill>
                          <a:effectLst/>
                          <a:latin typeface="+mn-lt"/>
                          <a:ea typeface="+mn-ea"/>
                          <a:cs typeface="+mn-cs"/>
                        </a:rPr>
                        <a:t>Html.PasswordFor</a:t>
                      </a:r>
                      <a:r>
                        <a:rPr lang="en-US" sz="1200" b="0" i="0" kern="1200" dirty="0" smtClean="0">
                          <a:solidFill>
                            <a:schemeClr val="dk1"/>
                          </a:solidFill>
                          <a:effectLst/>
                          <a:latin typeface="+mn-lt"/>
                          <a:ea typeface="+mn-ea"/>
                          <a:cs typeface="+mn-cs"/>
                        </a:rPr>
                        <a:t>(m=&gt;</a:t>
                      </a:r>
                      <a:r>
                        <a:rPr lang="en-US" sz="1200" b="0" i="0" kern="1200" dirty="0" err="1" smtClean="0">
                          <a:solidFill>
                            <a:schemeClr val="dk1"/>
                          </a:solidFill>
                          <a:effectLst/>
                          <a:latin typeface="+mn-lt"/>
                          <a:ea typeface="+mn-ea"/>
                          <a:cs typeface="+mn-cs"/>
                        </a:rPr>
                        <a:t>m.Password</a:t>
                      </a:r>
                      <a:r>
                        <a:rPr lang="en-US" sz="1200" b="0" i="0" kern="1200" dirty="0" smtClean="0">
                          <a:solidFill>
                            <a:schemeClr val="dk1"/>
                          </a:solidFill>
                          <a:effectLst/>
                          <a:latin typeface="+mn-lt"/>
                          <a:ea typeface="+mn-ea"/>
                          <a:cs typeface="+mn-cs"/>
                        </a:rPr>
                        <a:t>)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&lt;input id="Password" name="Password" type="password"/&gt;</a:t>
                      </a:r>
                      <a:endParaRPr lang="ru-RU" sz="1200" dirty="0"/>
                    </a:p>
                  </a:txBody>
                  <a:tcPr anchor="ctr"/>
                </a:tc>
                <a:extLst>
                  <a:ext uri="{0D108BD9-81ED-4DB2-BD59-A6C34878D82A}">
                    <a16:rowId xmlns:a16="http://schemas.microsoft.com/office/drawing/2014/main" xmlns="" val="10003"/>
                  </a:ext>
                </a:extLst>
              </a:tr>
              <a:tr h="778660">
                <a:tc>
                  <a:txBody>
                    <a:bodyPr/>
                    <a:lstStyle/>
                    <a:p>
                      <a:r>
                        <a:rPr lang="af-ZA" sz="1200" dirty="0" err="1">
                          <a:latin typeface="Franklin Gothic Medium" charset="0"/>
                        </a:rPr>
                        <a:t>Hidden</a:t>
                      </a:r>
                      <a:r>
                        <a:rPr lang="af-ZA" sz="1200" dirty="0">
                          <a:latin typeface="Franklin Gothic Medium" charset="0"/>
                        </a:rPr>
                        <a:t> Field </a:t>
                      </a:r>
                      <a:endParaRPr lang="ru-RU" sz="1200" dirty="0">
                        <a:latin typeface="Franklin Gothic Medium" charset="0"/>
                      </a:endParaRPr>
                    </a:p>
                  </a:txBody>
                  <a:tcPr anchor="ctr"/>
                </a:tc>
                <a:tc>
                  <a:txBody>
                    <a:bodyPr/>
                    <a:lstStyle/>
                    <a:p>
                      <a:r>
                        <a:rPr lang="en-US" sz="1200" b="0" i="0" kern="1200" dirty="0" smtClean="0">
                          <a:solidFill>
                            <a:schemeClr val="dk1"/>
                          </a:solidFill>
                          <a:effectLst/>
                          <a:latin typeface="+mn-lt"/>
                          <a:ea typeface="+mn-ea"/>
                          <a:cs typeface="+mn-cs"/>
                        </a:rPr>
                        <a:t>@</a:t>
                      </a:r>
                      <a:r>
                        <a:rPr lang="en-US" sz="1200" b="0" i="0" kern="1200" dirty="0" err="1" smtClean="0">
                          <a:solidFill>
                            <a:schemeClr val="dk1"/>
                          </a:solidFill>
                          <a:effectLst/>
                          <a:latin typeface="+mn-lt"/>
                          <a:ea typeface="+mn-ea"/>
                          <a:cs typeface="+mn-cs"/>
                        </a:rPr>
                        <a:t>Html.HiddenFor</a:t>
                      </a:r>
                      <a:r>
                        <a:rPr lang="en-US" sz="1200" b="0" i="0" kern="1200" dirty="0" smtClean="0">
                          <a:solidFill>
                            <a:schemeClr val="dk1"/>
                          </a:solidFill>
                          <a:effectLst/>
                          <a:latin typeface="+mn-lt"/>
                          <a:ea typeface="+mn-ea"/>
                          <a:cs typeface="+mn-cs"/>
                        </a:rPr>
                        <a:t>(m=&gt;</a:t>
                      </a:r>
                      <a:r>
                        <a:rPr lang="en-US" sz="1200" b="0" i="0" kern="1200" dirty="0" err="1" smtClean="0">
                          <a:solidFill>
                            <a:schemeClr val="dk1"/>
                          </a:solidFill>
                          <a:effectLst/>
                          <a:latin typeface="+mn-lt"/>
                          <a:ea typeface="+mn-ea"/>
                          <a:cs typeface="+mn-cs"/>
                        </a:rPr>
                        <a:t>m.UserId</a:t>
                      </a:r>
                      <a:r>
                        <a:rPr lang="en-US" sz="1200" b="0" i="0" kern="1200" dirty="0" smtClean="0">
                          <a:solidFill>
                            <a:schemeClr val="dk1"/>
                          </a:solidFill>
                          <a:effectLst/>
                          <a:latin typeface="+mn-lt"/>
                          <a:ea typeface="+mn-ea"/>
                          <a:cs typeface="+mn-cs"/>
                        </a:rPr>
                        <a:t>)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&lt;input id=" </a:t>
                      </a:r>
                      <a:r>
                        <a:rPr lang="en-US" sz="1200" b="0" i="0" kern="1200" dirty="0" err="1" smtClean="0">
                          <a:solidFill>
                            <a:schemeClr val="dk1"/>
                          </a:solidFill>
                          <a:effectLst/>
                          <a:latin typeface="+mn-lt"/>
                          <a:ea typeface="+mn-ea"/>
                          <a:cs typeface="+mn-cs"/>
                        </a:rPr>
                        <a:t>UserId</a:t>
                      </a:r>
                      <a:r>
                        <a:rPr lang="en-US" sz="1200" b="0" i="0" kern="1200" dirty="0" smtClean="0">
                          <a:solidFill>
                            <a:schemeClr val="dk1"/>
                          </a:solidFill>
                          <a:effectLst/>
                          <a:latin typeface="+mn-lt"/>
                          <a:ea typeface="+mn-ea"/>
                          <a:cs typeface="+mn-cs"/>
                        </a:rPr>
                        <a:t>" name=" </a:t>
                      </a:r>
                      <a:r>
                        <a:rPr lang="en-US" sz="1200" b="0" i="0" kern="1200" dirty="0" err="1" smtClean="0">
                          <a:solidFill>
                            <a:schemeClr val="dk1"/>
                          </a:solidFill>
                          <a:effectLst/>
                          <a:latin typeface="+mn-lt"/>
                          <a:ea typeface="+mn-ea"/>
                          <a:cs typeface="+mn-cs"/>
                        </a:rPr>
                        <a:t>UserId</a:t>
                      </a:r>
                      <a:r>
                        <a:rPr lang="en-US" sz="1200" b="0" i="0" kern="1200" dirty="0" smtClean="0">
                          <a:solidFill>
                            <a:schemeClr val="dk1"/>
                          </a:solidFill>
                          <a:effectLst/>
                          <a:latin typeface="+mn-lt"/>
                          <a:ea typeface="+mn-ea"/>
                          <a:cs typeface="+mn-cs"/>
                        </a:rPr>
                        <a:t>" type="hidden" value="</a:t>
                      </a:r>
                      <a:r>
                        <a:rPr lang="en-US" sz="1200" b="0" i="0" kern="1200" dirty="0" err="1" smtClean="0">
                          <a:solidFill>
                            <a:schemeClr val="dk1"/>
                          </a:solidFill>
                          <a:effectLst/>
                          <a:latin typeface="+mn-lt"/>
                          <a:ea typeface="+mn-ea"/>
                          <a:cs typeface="+mn-cs"/>
                        </a:rPr>
                        <a:t>UserId-val</a:t>
                      </a:r>
                      <a:r>
                        <a:rPr lang="en-US" sz="1200" b="0" i="0" kern="1200" dirty="0" smtClean="0">
                          <a:solidFill>
                            <a:schemeClr val="dk1"/>
                          </a:solidFill>
                          <a:effectLst/>
                          <a:latin typeface="+mn-lt"/>
                          <a:ea typeface="+mn-ea"/>
                          <a:cs typeface="+mn-cs"/>
                        </a:rPr>
                        <a:t>" /&gt;</a:t>
                      </a:r>
                      <a:endParaRPr lang="ru-RU" sz="1200" dirty="0">
                        <a:latin typeface="Franklin Gothic Medium" charset="0"/>
                      </a:endParaRPr>
                    </a:p>
                  </a:txBody>
                  <a:tcPr anchor="ctr"/>
                </a:tc>
                <a:extLst>
                  <a:ext uri="{0D108BD9-81ED-4DB2-BD59-A6C34878D82A}">
                    <a16:rowId xmlns:a16="http://schemas.microsoft.com/office/drawing/2014/main" xmlns="" val="3794390259"/>
                  </a:ext>
                </a:extLst>
              </a:tr>
            </a:tbl>
          </a:graphicData>
        </a:graphic>
      </p:graphicFrame>
    </p:spTree>
    <p:extLst>
      <p:ext uri="{BB962C8B-B14F-4D97-AF65-F5344CB8AC3E}">
        <p14:creationId xmlns:p14="http://schemas.microsoft.com/office/powerpoint/2010/main" val="4092017673"/>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2"/>
          <p:cNvSpPr txBox="1">
            <a:spLocks/>
          </p:cNvSpPr>
          <p:nvPr/>
        </p:nvSpPr>
        <p:spPr>
          <a:xfrm>
            <a:off x="11159115" y="6174182"/>
            <a:ext cx="1213021" cy="315912"/>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lang="ru-RU"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lang="ru-RU"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lang="ru-RU" sz="1400" kern="1200">
                <a:solidFill>
                  <a:schemeClr val="tx1">
                    <a:tint val="75000"/>
                  </a:schemeClr>
                </a:solidFill>
                <a:latin typeface="+mn-lt"/>
                <a:ea typeface="+mn-ea"/>
                <a:cs typeface="+mn-cs"/>
              </a:defRPr>
            </a:lvl9pPr>
          </a:lstStyle>
          <a:p>
            <a:r>
              <a:rPr lang="af-ZA" dirty="0" err="1">
                <a:solidFill>
                  <a:srgbClr val="000000"/>
                </a:solidFill>
              </a:rPr>
              <a:t>Valtech</a:t>
            </a:r>
            <a:r>
              <a:rPr lang="af-ZA" dirty="0">
                <a:solidFill>
                  <a:srgbClr val="000000"/>
                </a:solidFill>
              </a:rPr>
              <a:t>_</a:t>
            </a:r>
          </a:p>
        </p:txBody>
      </p:sp>
      <p:sp>
        <p:nvSpPr>
          <p:cNvPr id="3" name="Объект 2"/>
          <p:cNvSpPr>
            <a:spLocks noGrp="1"/>
          </p:cNvSpPr>
          <p:nvPr>
            <p:ph idx="1"/>
          </p:nvPr>
        </p:nvSpPr>
        <p:spPr/>
        <p:txBody>
          <a:bodyPr vert="horz" lIns="91440" tIns="45720" rIns="91440" bIns="45720" rtlCol="0" anchor="t">
            <a:normAutofit/>
          </a:bodyPr>
          <a:lstStyle/>
          <a:p>
            <a:endParaRPr lang="ru-RU" dirty="0">
              <a:latin typeface="Franklin Gothic Medium" charset="0"/>
            </a:endParaRPr>
          </a:p>
        </p:txBody>
      </p:sp>
      <p:sp>
        <p:nvSpPr>
          <p:cNvPr id="6" name="Заголовок 5"/>
          <p:cNvSpPr>
            <a:spLocks noGrp="1"/>
          </p:cNvSpPr>
          <p:nvPr>
            <p:ph type="title"/>
          </p:nvPr>
        </p:nvSpPr>
        <p:spPr/>
        <p:txBody>
          <a:bodyPr/>
          <a:lstStyle/>
          <a:p>
            <a:endParaRPr lang="ru-RU"/>
          </a:p>
        </p:txBody>
      </p:sp>
      <p:graphicFrame>
        <p:nvGraphicFramePr>
          <p:cNvPr id="7" name="Объект 7" descr="Пример таблицы с 3 столбцами и 4 строками" title="Таблица"/>
          <p:cNvGraphicFramePr>
            <a:graphicFrameLocks/>
          </p:cNvGraphicFramePr>
          <p:nvPr>
            <p:extLst>
              <p:ext uri="{D42A27DB-BD31-4B8C-83A1-F6EECF244321}">
                <p14:modId xmlns:p14="http://schemas.microsoft.com/office/powerpoint/2010/main" val="1554368240"/>
              </p:ext>
            </p:extLst>
          </p:nvPr>
        </p:nvGraphicFramePr>
        <p:xfrm>
          <a:off x="595404" y="795370"/>
          <a:ext cx="9999428" cy="4596593"/>
        </p:xfrm>
        <a:graphic>
          <a:graphicData uri="http://schemas.openxmlformats.org/drawingml/2006/table">
            <a:tbl>
              <a:tblPr firstRow="1" bandRow="1">
                <a:tableStyleId>{5C22544A-7EE6-4342-B048-85BDC9FD1C3A}</a:tableStyleId>
              </a:tblPr>
              <a:tblGrid>
                <a:gridCol w="2016014">
                  <a:extLst>
                    <a:ext uri="{9D8B030D-6E8A-4147-A177-3AD203B41FA5}">
                      <a16:colId xmlns:a16="http://schemas.microsoft.com/office/drawing/2014/main" xmlns="" val="20000"/>
                    </a:ext>
                  </a:extLst>
                </a:gridCol>
                <a:gridCol w="7983414">
                  <a:extLst>
                    <a:ext uri="{9D8B030D-6E8A-4147-A177-3AD203B41FA5}">
                      <a16:colId xmlns:a16="http://schemas.microsoft.com/office/drawing/2014/main" xmlns="" val="20001"/>
                    </a:ext>
                  </a:extLst>
                </a:gridCol>
              </a:tblGrid>
              <a:tr h="778660">
                <a:tc>
                  <a:txBody>
                    <a:bodyPr/>
                    <a:lstStyle/>
                    <a:p>
                      <a:r>
                        <a:rPr lang="af-ZA" sz="2000" b="0" dirty="0">
                          <a:latin typeface="Franklin Gothic Medium" charset="0"/>
                        </a:rPr>
                        <a:t>HTML Element</a:t>
                      </a:r>
                      <a:endParaRPr lang="ru-RU" sz="2000" b="0" dirty="0">
                        <a:latin typeface="Franklin Gothic Medium" charset="0"/>
                      </a:endParaRPr>
                    </a:p>
                  </a:txBody>
                  <a:tcPr anchor="ctr"/>
                </a:tc>
                <a:tc>
                  <a:txBody>
                    <a:bodyPr/>
                    <a:lstStyle/>
                    <a:p>
                      <a:r>
                        <a:rPr lang="af-ZA" sz="2000" b="0" dirty="0" err="1">
                          <a:latin typeface="Franklin Gothic Medium" charset="0"/>
                        </a:rPr>
                        <a:t>Example</a:t>
                      </a:r>
                      <a:endParaRPr lang="ru-RU" sz="2000" b="0" dirty="0"/>
                    </a:p>
                  </a:txBody>
                  <a:tcPr anchor="ctr"/>
                </a:tc>
                <a:extLst>
                  <a:ext uri="{0D108BD9-81ED-4DB2-BD59-A6C34878D82A}">
                    <a16:rowId xmlns:a16="http://schemas.microsoft.com/office/drawing/2014/main" xmlns="" val="10000"/>
                  </a:ext>
                </a:extLst>
              </a:tr>
              <a:tr h="778660">
                <a:tc>
                  <a:txBody>
                    <a:bodyPr/>
                    <a:lstStyle/>
                    <a:p>
                      <a:r>
                        <a:rPr lang="af-ZA" sz="1200" dirty="0" err="1">
                          <a:latin typeface="Franklin Gothic Medium" charset="0"/>
                        </a:rPr>
                        <a:t>CheckBox</a:t>
                      </a:r>
                      <a:r>
                        <a:rPr lang="ru-RU" sz="1200" dirty="0">
                          <a:latin typeface="Franklin Gothic Medium" charset="0"/>
                        </a:rPr>
                        <a:t> </a:t>
                      </a:r>
                      <a:endParaRPr lang="ru-RU" sz="1200" dirty="0"/>
                    </a:p>
                  </a:txBody>
                  <a:tcPr anchor="ctr"/>
                </a:tc>
                <a:tc>
                  <a:txBody>
                    <a:bodyPr/>
                    <a:lstStyle/>
                    <a:p>
                      <a:r>
                        <a:rPr lang="en-US" sz="1200" b="0" i="0" kern="1200" dirty="0" smtClean="0">
                          <a:solidFill>
                            <a:schemeClr val="dk1"/>
                          </a:solidFill>
                          <a:effectLst/>
                          <a:latin typeface="+mn-lt"/>
                          <a:ea typeface="+mn-ea"/>
                          <a:cs typeface="+mn-cs"/>
                        </a:rPr>
                        <a:t>@</a:t>
                      </a:r>
                      <a:r>
                        <a:rPr lang="en-US" sz="1200" b="0" i="0" kern="1200" dirty="0" err="1" smtClean="0">
                          <a:solidFill>
                            <a:schemeClr val="dk1"/>
                          </a:solidFill>
                          <a:effectLst/>
                          <a:latin typeface="+mn-lt"/>
                          <a:ea typeface="+mn-ea"/>
                          <a:cs typeface="+mn-cs"/>
                        </a:rPr>
                        <a:t>Html.CheckBoxFor</a:t>
                      </a:r>
                      <a:r>
                        <a:rPr lang="en-US" sz="1200" b="0" i="0" kern="1200" dirty="0" smtClean="0">
                          <a:solidFill>
                            <a:schemeClr val="dk1"/>
                          </a:solidFill>
                          <a:effectLst/>
                          <a:latin typeface="+mn-lt"/>
                          <a:ea typeface="+mn-ea"/>
                          <a:cs typeface="+mn-cs"/>
                        </a:rPr>
                        <a:t>(m=&gt;</a:t>
                      </a:r>
                      <a:r>
                        <a:rPr lang="en-US" sz="1200" b="0" i="0" kern="1200" dirty="0" err="1" smtClean="0">
                          <a:solidFill>
                            <a:schemeClr val="dk1"/>
                          </a:solidFill>
                          <a:effectLst/>
                          <a:latin typeface="+mn-lt"/>
                          <a:ea typeface="+mn-ea"/>
                          <a:cs typeface="+mn-cs"/>
                        </a:rPr>
                        <a:t>m.IsApproved</a:t>
                      </a:r>
                      <a:r>
                        <a:rPr lang="en-US" sz="1200" b="0" i="0" kern="1200" dirty="0" smtClean="0">
                          <a:solidFill>
                            <a:schemeClr val="dk1"/>
                          </a:solidFill>
                          <a:effectLst/>
                          <a:latin typeface="+mn-lt"/>
                          <a:ea typeface="+mn-ea"/>
                          <a:cs typeface="+mn-cs"/>
                        </a:rPr>
                        <a:t>)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&lt;input id="Checkbox1" name="Checkbox1" type="checkbox" value="true" /&gt; &lt;input name="</a:t>
                      </a:r>
                      <a:r>
                        <a:rPr lang="en-US" sz="1200" b="0" i="0" kern="1200" dirty="0" err="1" smtClean="0">
                          <a:solidFill>
                            <a:schemeClr val="dk1"/>
                          </a:solidFill>
                          <a:effectLst/>
                          <a:latin typeface="+mn-lt"/>
                          <a:ea typeface="+mn-ea"/>
                          <a:cs typeface="+mn-cs"/>
                        </a:rPr>
                        <a:t>myCheckbox</a:t>
                      </a:r>
                      <a:r>
                        <a:rPr lang="en-US" sz="1200" b="0" i="0" kern="1200" dirty="0" smtClean="0">
                          <a:solidFill>
                            <a:schemeClr val="dk1"/>
                          </a:solidFill>
                          <a:effectLst/>
                          <a:latin typeface="+mn-lt"/>
                          <a:ea typeface="+mn-ea"/>
                          <a:cs typeface="+mn-cs"/>
                        </a:rPr>
                        <a:t>" type="hidden" value="false" /&gt;</a:t>
                      </a:r>
                      <a:endParaRPr lang="ru-RU" sz="1200" dirty="0"/>
                    </a:p>
                  </a:txBody>
                  <a:tcPr anchor="ctr"/>
                </a:tc>
                <a:extLst>
                  <a:ext uri="{0D108BD9-81ED-4DB2-BD59-A6C34878D82A}">
                    <a16:rowId xmlns:a16="http://schemas.microsoft.com/office/drawing/2014/main" xmlns="" val="10001"/>
                  </a:ext>
                </a:extLst>
              </a:tr>
              <a:tr h="1013091">
                <a:tc>
                  <a:txBody>
                    <a:bodyPr/>
                    <a:lstStyle/>
                    <a:p>
                      <a:r>
                        <a:rPr lang="af-ZA" sz="1200" err="1">
                          <a:latin typeface="Franklin Gothic Medium" charset="0"/>
                        </a:rPr>
                        <a:t>RadioButton</a:t>
                      </a:r>
                      <a:endParaRPr lang="ru-RU" sz="1200" dirty="0"/>
                    </a:p>
                  </a:txBody>
                  <a:tcPr anchor="ctr"/>
                </a:tc>
                <a:tc>
                  <a:txBody>
                    <a:bodyPr/>
                    <a:lstStyle/>
                    <a:p>
                      <a:r>
                        <a:rPr lang="en-US" sz="1200" b="0" i="0" kern="1200" dirty="0" smtClean="0">
                          <a:solidFill>
                            <a:schemeClr val="dk1"/>
                          </a:solidFill>
                          <a:effectLst/>
                          <a:latin typeface="+mn-lt"/>
                          <a:ea typeface="+mn-ea"/>
                          <a:cs typeface="+mn-cs"/>
                        </a:rPr>
                        <a:t>@</a:t>
                      </a:r>
                      <a:r>
                        <a:rPr lang="en-US" sz="1200" b="0" i="0" kern="1200" dirty="0" err="1" smtClean="0">
                          <a:solidFill>
                            <a:schemeClr val="dk1"/>
                          </a:solidFill>
                          <a:effectLst/>
                          <a:latin typeface="+mn-lt"/>
                          <a:ea typeface="+mn-ea"/>
                          <a:cs typeface="+mn-cs"/>
                        </a:rPr>
                        <a:t>Html.RadioButtonFor</a:t>
                      </a:r>
                      <a:r>
                        <a:rPr lang="en-US" sz="1200" b="0" i="0" kern="1200" dirty="0" smtClean="0">
                          <a:solidFill>
                            <a:schemeClr val="dk1"/>
                          </a:solidFill>
                          <a:effectLst/>
                          <a:latin typeface="+mn-lt"/>
                          <a:ea typeface="+mn-ea"/>
                          <a:cs typeface="+mn-cs"/>
                        </a:rPr>
                        <a:t>(m=&gt;</a:t>
                      </a:r>
                      <a:r>
                        <a:rPr lang="en-US" sz="1200" b="0" i="0" kern="1200" dirty="0" err="1" smtClean="0">
                          <a:solidFill>
                            <a:schemeClr val="dk1"/>
                          </a:solidFill>
                          <a:effectLst/>
                          <a:latin typeface="+mn-lt"/>
                          <a:ea typeface="+mn-ea"/>
                          <a:cs typeface="+mn-cs"/>
                        </a:rPr>
                        <a:t>m.IsApproved</a:t>
                      </a:r>
                      <a:r>
                        <a:rPr lang="en-US" sz="1200" b="0" i="0" kern="1200" dirty="0" smtClean="0">
                          <a:solidFill>
                            <a:schemeClr val="dk1"/>
                          </a:solidFill>
                          <a:effectLst/>
                          <a:latin typeface="+mn-lt"/>
                          <a:ea typeface="+mn-ea"/>
                          <a:cs typeface="+mn-cs"/>
                        </a:rPr>
                        <a:t>, "</a:t>
                      </a:r>
                      <a:r>
                        <a:rPr lang="en-US" sz="1200" b="0" i="0" kern="1200" dirty="0" err="1" smtClean="0">
                          <a:solidFill>
                            <a:schemeClr val="dk1"/>
                          </a:solidFill>
                          <a:effectLst/>
                          <a:latin typeface="+mn-lt"/>
                          <a:ea typeface="+mn-ea"/>
                          <a:cs typeface="+mn-cs"/>
                        </a:rPr>
                        <a:t>val</a:t>
                      </a:r>
                      <a:r>
                        <a:rPr lang="en-US" sz="1200" b="0" i="0" kern="1200" dirty="0" smtClean="0">
                          <a:solidFill>
                            <a:schemeClr val="dk1"/>
                          </a:solidFill>
                          <a:effectLst/>
                          <a:latin typeface="+mn-lt"/>
                          <a:ea typeface="+mn-ea"/>
                          <a:cs typeface="+mn-cs"/>
                        </a:rPr>
                        <a:t>")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&lt;input checked="checked" id="Radiobutton1" name="Radiobutton1" type="radio" value="</a:t>
                      </a:r>
                      <a:r>
                        <a:rPr lang="en-US" sz="1200" b="0" i="0" kern="1200" dirty="0" err="1" smtClean="0">
                          <a:solidFill>
                            <a:schemeClr val="dk1"/>
                          </a:solidFill>
                          <a:effectLst/>
                          <a:latin typeface="+mn-lt"/>
                          <a:ea typeface="+mn-ea"/>
                          <a:cs typeface="+mn-cs"/>
                        </a:rPr>
                        <a:t>val</a:t>
                      </a:r>
                      <a:r>
                        <a:rPr lang="en-US" sz="1200" b="0" i="0" kern="1200" dirty="0" smtClean="0">
                          <a:solidFill>
                            <a:schemeClr val="dk1"/>
                          </a:solidFill>
                          <a:effectLst/>
                          <a:latin typeface="+mn-lt"/>
                          <a:ea typeface="+mn-ea"/>
                          <a:cs typeface="+mn-cs"/>
                        </a:rPr>
                        <a:t>" /&gt;</a:t>
                      </a:r>
                      <a:endParaRPr lang="ru-RU" sz="1200" dirty="0"/>
                    </a:p>
                  </a:txBody>
                  <a:tcPr anchor="ctr"/>
                </a:tc>
                <a:extLst>
                  <a:ext uri="{0D108BD9-81ED-4DB2-BD59-A6C34878D82A}">
                    <a16:rowId xmlns:a16="http://schemas.microsoft.com/office/drawing/2014/main" xmlns="" val="10002"/>
                  </a:ext>
                </a:extLst>
              </a:tr>
              <a:tr h="1013091">
                <a:tc>
                  <a:txBody>
                    <a:bodyPr/>
                    <a:lstStyle/>
                    <a:p>
                      <a:r>
                        <a:rPr lang="af-ZA" sz="1200" dirty="0">
                          <a:latin typeface="Franklin Gothic Medium" charset="0"/>
                        </a:rPr>
                        <a:t>Drop-</a:t>
                      </a:r>
                      <a:r>
                        <a:rPr lang="af-ZA" sz="1200" err="1">
                          <a:latin typeface="Franklin Gothic Medium" charset="0"/>
                        </a:rPr>
                        <a:t>down</a:t>
                      </a:r>
                      <a:r>
                        <a:rPr lang="af-ZA" sz="1200" dirty="0">
                          <a:latin typeface="Franklin Gothic Medium" charset="0"/>
                        </a:rPr>
                        <a:t> </a:t>
                      </a:r>
                      <a:r>
                        <a:rPr lang="af-ZA" sz="1200" err="1">
                          <a:latin typeface="Franklin Gothic Medium" charset="0"/>
                        </a:rPr>
                        <a:t>list</a:t>
                      </a:r>
                      <a:endParaRPr lang="ru-RU" sz="1200" dirty="0">
                        <a:latin typeface="Franklin Gothic Medium" charset="0"/>
                      </a:endParaRPr>
                    </a:p>
                  </a:txBody>
                  <a:tcPr anchor="ctr"/>
                </a:tc>
                <a:tc>
                  <a:txBody>
                    <a:bodyPr/>
                    <a:lstStyle/>
                    <a:p>
                      <a:r>
                        <a:rPr lang="en-US" sz="1200" b="0" i="0" kern="1200" dirty="0" smtClean="0">
                          <a:solidFill>
                            <a:schemeClr val="dk1"/>
                          </a:solidFill>
                          <a:effectLst/>
                          <a:latin typeface="+mn-lt"/>
                          <a:ea typeface="+mn-ea"/>
                          <a:cs typeface="+mn-cs"/>
                        </a:rPr>
                        <a:t>@</a:t>
                      </a:r>
                      <a:r>
                        <a:rPr lang="en-US" sz="1200" b="0" i="0" kern="1200" dirty="0" err="1" smtClean="0">
                          <a:solidFill>
                            <a:schemeClr val="dk1"/>
                          </a:solidFill>
                          <a:effectLst/>
                          <a:latin typeface="+mn-lt"/>
                          <a:ea typeface="+mn-ea"/>
                          <a:cs typeface="+mn-cs"/>
                        </a:rPr>
                        <a:t>Html.DropDownListFor</a:t>
                      </a:r>
                      <a:r>
                        <a:rPr lang="en-US" sz="1200" b="0" i="0" kern="1200" dirty="0" smtClean="0">
                          <a:solidFill>
                            <a:schemeClr val="dk1"/>
                          </a:solidFill>
                          <a:effectLst/>
                          <a:latin typeface="+mn-lt"/>
                          <a:ea typeface="+mn-ea"/>
                          <a:cs typeface="+mn-cs"/>
                        </a:rPr>
                        <a:t>(m =&gt; </a:t>
                      </a:r>
                      <a:r>
                        <a:rPr lang="en-US" sz="1200" b="0" i="0" kern="1200" dirty="0" err="1" smtClean="0">
                          <a:solidFill>
                            <a:schemeClr val="dk1"/>
                          </a:solidFill>
                          <a:effectLst/>
                          <a:latin typeface="+mn-lt"/>
                          <a:ea typeface="+mn-ea"/>
                          <a:cs typeface="+mn-cs"/>
                        </a:rPr>
                        <a:t>m.Gender</a:t>
                      </a:r>
                      <a:r>
                        <a:rPr lang="en-US" sz="1200" b="0" i="0" kern="1200" dirty="0" smtClean="0">
                          <a:solidFill>
                            <a:schemeClr val="dk1"/>
                          </a:solidFill>
                          <a:effectLst/>
                          <a:latin typeface="+mn-lt"/>
                          <a:ea typeface="+mn-ea"/>
                          <a:cs typeface="+mn-cs"/>
                        </a:rPr>
                        <a:t>, new </a:t>
                      </a:r>
                      <a:r>
                        <a:rPr lang="en-US" sz="1200" b="0" i="0" kern="1200" dirty="0" err="1" smtClean="0">
                          <a:solidFill>
                            <a:schemeClr val="dk1"/>
                          </a:solidFill>
                          <a:effectLst/>
                          <a:latin typeface="+mn-lt"/>
                          <a:ea typeface="+mn-ea"/>
                          <a:cs typeface="+mn-cs"/>
                        </a:rPr>
                        <a:t>SelectList</a:t>
                      </a:r>
                      <a:r>
                        <a:rPr lang="en-US" sz="1200" b="0" i="0" kern="1200" dirty="0" smtClean="0">
                          <a:solidFill>
                            <a:schemeClr val="dk1"/>
                          </a:solidFill>
                          <a:effectLst/>
                          <a:latin typeface="+mn-lt"/>
                          <a:ea typeface="+mn-ea"/>
                          <a:cs typeface="+mn-cs"/>
                        </a:rPr>
                        <a:t>(new [] {"Male", "Female"}))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&lt;select id="Gender" name="Gender"&gt; &lt;option&gt;Male&lt;/option&gt; &lt;option&gt;Female&lt;/option&gt; &lt;/select&gt;</a:t>
                      </a:r>
                      <a:endParaRPr lang="ru-RU" sz="1200" dirty="0">
                        <a:latin typeface="Franklin Gothic Medium" charset="0"/>
                      </a:endParaRPr>
                    </a:p>
                  </a:txBody>
                  <a:tcPr anchor="ctr"/>
                </a:tc>
                <a:extLst>
                  <a:ext uri="{0D108BD9-81ED-4DB2-BD59-A6C34878D82A}">
                    <a16:rowId xmlns:a16="http://schemas.microsoft.com/office/drawing/2014/main" xmlns="" val="1927858070"/>
                  </a:ext>
                </a:extLst>
              </a:tr>
              <a:tr h="1013091">
                <a:tc>
                  <a:txBody>
                    <a:bodyPr/>
                    <a:lstStyle/>
                    <a:p>
                      <a:r>
                        <a:rPr lang="af-ZA" sz="1200" err="1">
                          <a:latin typeface="Franklin Gothic Medium" charset="0"/>
                        </a:rPr>
                        <a:t>Multiple-select</a:t>
                      </a:r>
                      <a:r>
                        <a:rPr lang="af-ZA" sz="1200" dirty="0">
                          <a:latin typeface="Franklin Gothic Medium" charset="0"/>
                        </a:rPr>
                        <a:t> </a:t>
                      </a:r>
                      <a:endParaRPr lang="ru-RU" sz="1200" dirty="0"/>
                    </a:p>
                  </a:txBody>
                  <a:tcPr anchor="ctr"/>
                </a:tc>
                <a:tc>
                  <a:txBody>
                    <a:bodyPr/>
                    <a:lstStyle/>
                    <a:p>
                      <a:r>
                        <a:rPr lang="en-US" sz="1200" b="0" i="0" kern="1200" dirty="0" err="1" smtClean="0">
                          <a:solidFill>
                            <a:schemeClr val="dk1"/>
                          </a:solidFill>
                          <a:effectLst/>
                          <a:latin typeface="+mn-lt"/>
                          <a:ea typeface="+mn-ea"/>
                          <a:cs typeface="+mn-cs"/>
                        </a:rPr>
                        <a:t>Html.ListBoxFor</a:t>
                      </a:r>
                      <a:r>
                        <a:rPr lang="en-US" sz="1200" b="0" i="0" kern="1200" dirty="0" smtClean="0">
                          <a:solidFill>
                            <a:schemeClr val="dk1"/>
                          </a:solidFill>
                          <a:effectLst/>
                          <a:latin typeface="+mn-lt"/>
                          <a:ea typeface="+mn-ea"/>
                          <a:cs typeface="+mn-cs"/>
                        </a:rPr>
                        <a:t>(m =&gt; </a:t>
                      </a:r>
                      <a:r>
                        <a:rPr lang="en-US" sz="1200" b="0" i="0" kern="1200" dirty="0" err="1" smtClean="0">
                          <a:solidFill>
                            <a:schemeClr val="dk1"/>
                          </a:solidFill>
                          <a:effectLst/>
                          <a:latin typeface="+mn-lt"/>
                          <a:ea typeface="+mn-ea"/>
                          <a:cs typeface="+mn-cs"/>
                        </a:rPr>
                        <a:t>m.Hobbies</a:t>
                      </a:r>
                      <a:r>
                        <a:rPr lang="en-US" sz="1200" b="0" i="0" kern="1200" dirty="0" smtClean="0">
                          <a:solidFill>
                            <a:schemeClr val="dk1"/>
                          </a:solidFill>
                          <a:effectLst/>
                          <a:latin typeface="+mn-lt"/>
                          <a:ea typeface="+mn-ea"/>
                          <a:cs typeface="+mn-cs"/>
                        </a:rPr>
                        <a:t>, new </a:t>
                      </a:r>
                      <a:r>
                        <a:rPr lang="en-US" sz="1200" b="0" i="0" kern="1200" dirty="0" err="1" smtClean="0">
                          <a:solidFill>
                            <a:schemeClr val="dk1"/>
                          </a:solidFill>
                          <a:effectLst/>
                          <a:latin typeface="+mn-lt"/>
                          <a:ea typeface="+mn-ea"/>
                          <a:cs typeface="+mn-cs"/>
                        </a:rPr>
                        <a:t>MultiSelectList</a:t>
                      </a:r>
                      <a:r>
                        <a:rPr lang="en-US" sz="1200" b="0" i="0" kern="1200" dirty="0" smtClean="0">
                          <a:solidFill>
                            <a:schemeClr val="dk1"/>
                          </a:solidFill>
                          <a:effectLst/>
                          <a:latin typeface="+mn-lt"/>
                          <a:ea typeface="+mn-ea"/>
                          <a:cs typeface="+mn-cs"/>
                        </a:rPr>
                        <a:t>(new [] {"Cricket", "Chess"})) </a:t>
                      </a:r>
                      <a:r>
                        <a:rPr lang="en-US" sz="1200" dirty="0" smtClean="0"/>
                        <a:t/>
                      </a:r>
                      <a:br>
                        <a:rPr lang="en-US" sz="1200" dirty="0" smtClean="0"/>
                      </a:br>
                      <a:r>
                        <a:rPr lang="en-US" sz="1200" dirty="0" smtClean="0"/>
                        <a:t>Output:</a:t>
                      </a:r>
                      <a:r>
                        <a:rPr lang="en-US" sz="1200" b="0" i="0" kern="1200" dirty="0" smtClean="0">
                          <a:solidFill>
                            <a:schemeClr val="dk1"/>
                          </a:solidFill>
                          <a:effectLst/>
                          <a:latin typeface="+mn-lt"/>
                          <a:ea typeface="+mn-ea"/>
                          <a:cs typeface="+mn-cs"/>
                        </a:rPr>
                        <a:t> &lt;select id="Hobbies" multiple="multiple" name="Hobbies"&gt; &lt;option&gt;Cricket&lt;/option&gt; &lt;option&gt;Chess&lt;/option&gt; &lt;/select&gt;</a:t>
                      </a:r>
                      <a:endParaRPr lang="ru-RU" sz="1200" dirty="0"/>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72924988"/>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Деловая контрастная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B73376-B181-4668-84FF-A62668D48F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9150CD3-A6AC-414D-9560-715EC9E31BA5}">
  <ds:schemaRefs>
    <ds:schemaRef ds:uri="http://schemas.microsoft.com/sharepoint/v3/contenttype/forms"/>
  </ds:schemaRefs>
</ds:datastoreItem>
</file>

<file path=customXml/itemProps3.xml><?xml version="1.0" encoding="utf-8"?>
<ds:datastoreItem xmlns:ds="http://schemas.openxmlformats.org/officeDocument/2006/customXml" ds:itemID="{4E963E73-FDB1-44AE-BA76-746BBD659F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74</TotalTime>
  <Words>868</Words>
  <Application>Microsoft Office PowerPoint</Application>
  <PresentationFormat>Произвольный</PresentationFormat>
  <Paragraphs>161</Paragraphs>
  <Slides>14</Slides>
  <Notes>14</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14</vt:i4>
      </vt:variant>
    </vt:vector>
  </HeadingPairs>
  <TitlesOfParts>
    <vt:vector size="17" baseType="lpstr">
      <vt:lpstr>Arial</vt:lpstr>
      <vt:lpstr>Franklin Gothic Medium</vt:lpstr>
      <vt:lpstr>Деловая контрастная 16x9</vt:lpstr>
      <vt:lpstr>HTML Helpers</vt:lpstr>
      <vt:lpstr>Introduction</vt:lpstr>
      <vt:lpstr>Some Details</vt:lpstr>
      <vt:lpstr>Let's start</vt:lpstr>
      <vt:lpstr>Презентация PowerPoint</vt:lpstr>
      <vt:lpstr>How it looks like on real page</vt:lpstr>
      <vt:lpstr>Strongly Typed HTML Helpers </vt:lpstr>
      <vt:lpstr>Презентация PowerPoint</vt:lpstr>
      <vt:lpstr>Презентация PowerPoint</vt:lpstr>
      <vt:lpstr>Templated HTML Helpers </vt:lpstr>
      <vt:lpstr>Презентация PowerPoint</vt:lpstr>
      <vt:lpstr>CUSTOM</vt:lpstr>
      <vt:lpstr>Missed Helpers</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Макет заголовка</dc:title>
  <dc:creator>Ihor Leleka</dc:creator>
  <cp:lastModifiedBy>Ihor Leleka</cp:lastModifiedBy>
  <cp:revision>9</cp:revision>
  <dcterms:created xsi:type="dcterms:W3CDTF">2013-04-05T19:55:11Z</dcterms:created>
  <dcterms:modified xsi:type="dcterms:W3CDTF">2016-01-13T23:50:43Z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