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48" r:id="rId4"/>
  </p:sldMasterIdLst>
  <p:notesMasterIdLst>
    <p:notesMasterId r:id="rId34"/>
  </p:notesMasterIdLst>
  <p:handoutMasterIdLst>
    <p:handoutMasterId r:id="rId35"/>
  </p:handoutMasterIdLst>
  <p:sldIdLst>
    <p:sldId id="527" r:id="rId5"/>
    <p:sldId id="566" r:id="rId6"/>
    <p:sldId id="567" r:id="rId7"/>
    <p:sldId id="568" r:id="rId8"/>
    <p:sldId id="569" r:id="rId9"/>
    <p:sldId id="570" r:id="rId10"/>
    <p:sldId id="571" r:id="rId11"/>
    <p:sldId id="572" r:id="rId12"/>
    <p:sldId id="573" r:id="rId13"/>
    <p:sldId id="574" r:id="rId14"/>
    <p:sldId id="575" r:id="rId15"/>
    <p:sldId id="579" r:id="rId16"/>
    <p:sldId id="580" r:id="rId17"/>
    <p:sldId id="578" r:id="rId18"/>
    <p:sldId id="576" r:id="rId19"/>
    <p:sldId id="582" r:id="rId20"/>
    <p:sldId id="583" r:id="rId21"/>
    <p:sldId id="584" r:id="rId22"/>
    <p:sldId id="585" r:id="rId23"/>
    <p:sldId id="586" r:id="rId24"/>
    <p:sldId id="587" r:id="rId25"/>
    <p:sldId id="588" r:id="rId26"/>
    <p:sldId id="589" r:id="rId27"/>
    <p:sldId id="590" r:id="rId28"/>
    <p:sldId id="591" r:id="rId29"/>
    <p:sldId id="577" r:id="rId30"/>
    <p:sldId id="581" r:id="rId31"/>
    <p:sldId id="592" r:id="rId32"/>
    <p:sldId id="593" r:id="rId33"/>
  </p:sldIdLst>
  <p:sldSz cx="9144000" cy="6858000" type="screen4x3"/>
  <p:notesSz cx="6740525" cy="98679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C6EFCE"/>
    <a:srgbClr val="FFEB9C"/>
    <a:srgbClr val="FFC7CE"/>
    <a:srgbClr val="000000"/>
    <a:srgbClr val="E9EDF4"/>
    <a:srgbClr val="FF3300"/>
    <a:srgbClr val="4F81BD"/>
    <a:srgbClr val="8064A2"/>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8" autoAdjust="0"/>
    <p:restoredTop sz="91232" autoAdjust="0"/>
  </p:normalViewPr>
  <p:slideViewPr>
    <p:cSldViewPr snapToObjects="1">
      <p:cViewPr>
        <p:scale>
          <a:sx n="75" d="100"/>
          <a:sy n="75" d="100"/>
        </p:scale>
        <p:origin x="-10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55" d="100"/>
          <a:sy n="55" d="100"/>
        </p:scale>
        <p:origin x="-2514" y="-84"/>
      </p:cViewPr>
      <p:guideLst>
        <p:guide orient="horz" pos="3106"/>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4" y="3"/>
            <a:ext cx="2921477" cy="493792"/>
          </a:xfrm>
          <a:prstGeom prst="rect">
            <a:avLst/>
          </a:prstGeom>
        </p:spPr>
        <p:txBody>
          <a:bodyPr vert="horz" lIns="91155" tIns="45578" rIns="91155" bIns="45578" rtlCol="0"/>
          <a:lstStyle>
            <a:lvl1pPr algn="l">
              <a:defRPr sz="1200"/>
            </a:lvl1pPr>
          </a:lstStyle>
          <a:p>
            <a:endParaRPr lang="fr-FR"/>
          </a:p>
        </p:txBody>
      </p:sp>
      <p:sp>
        <p:nvSpPr>
          <p:cNvPr id="3" name="Espace réservé de la date 2"/>
          <p:cNvSpPr>
            <a:spLocks noGrp="1"/>
          </p:cNvSpPr>
          <p:nvPr>
            <p:ph type="dt" sz="quarter" idx="1"/>
          </p:nvPr>
        </p:nvSpPr>
        <p:spPr>
          <a:xfrm>
            <a:off x="3817459" y="3"/>
            <a:ext cx="2921476" cy="493792"/>
          </a:xfrm>
          <a:prstGeom prst="rect">
            <a:avLst/>
          </a:prstGeom>
        </p:spPr>
        <p:txBody>
          <a:bodyPr vert="horz" lIns="91155" tIns="45578" rIns="91155" bIns="45578" rtlCol="0"/>
          <a:lstStyle>
            <a:lvl1pPr algn="r">
              <a:defRPr sz="1200"/>
            </a:lvl1pPr>
          </a:lstStyle>
          <a:p>
            <a:fld id="{6D017F1C-468C-4B1D-B7CD-83C8A57FB491}" type="datetimeFigureOut">
              <a:rPr lang="fr-FR" smtClean="0"/>
              <a:pPr/>
              <a:t>27/11/2013</a:t>
            </a:fld>
            <a:endParaRPr lang="fr-FR"/>
          </a:p>
        </p:txBody>
      </p:sp>
      <p:sp>
        <p:nvSpPr>
          <p:cNvPr id="4" name="Espace réservé du pied de page 3"/>
          <p:cNvSpPr>
            <a:spLocks noGrp="1"/>
          </p:cNvSpPr>
          <p:nvPr>
            <p:ph type="ftr" sz="quarter" idx="2"/>
          </p:nvPr>
        </p:nvSpPr>
        <p:spPr>
          <a:xfrm>
            <a:off x="4" y="9372523"/>
            <a:ext cx="2921477" cy="493791"/>
          </a:xfrm>
          <a:prstGeom prst="rect">
            <a:avLst/>
          </a:prstGeom>
        </p:spPr>
        <p:txBody>
          <a:bodyPr vert="horz" lIns="91155" tIns="45578" rIns="91155" bIns="45578"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17459" y="9372523"/>
            <a:ext cx="2921476" cy="493791"/>
          </a:xfrm>
          <a:prstGeom prst="rect">
            <a:avLst/>
          </a:prstGeom>
        </p:spPr>
        <p:txBody>
          <a:bodyPr vert="horz" lIns="91155" tIns="45578" rIns="91155" bIns="45578" rtlCol="0" anchor="b"/>
          <a:lstStyle>
            <a:lvl1pPr algn="r">
              <a:defRPr sz="1200"/>
            </a:lvl1pPr>
          </a:lstStyle>
          <a:p>
            <a:fld id="{EFEB2F93-BDB8-4DEE-B61D-ACDE546AC825}" type="slidenum">
              <a:rPr lang="fr-FR" smtClean="0"/>
              <a:pPr/>
              <a:t>‹N°›</a:t>
            </a:fld>
            <a:endParaRPr lang="fr-FR"/>
          </a:p>
        </p:txBody>
      </p:sp>
    </p:spTree>
    <p:extLst>
      <p:ext uri="{BB962C8B-B14F-4D97-AF65-F5344CB8AC3E}">
        <p14:creationId xmlns:p14="http://schemas.microsoft.com/office/powerpoint/2010/main" val="3112943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
            <a:ext cx="2921187" cy="494376"/>
          </a:xfrm>
          <a:prstGeom prst="rect">
            <a:avLst/>
          </a:prstGeom>
        </p:spPr>
        <p:txBody>
          <a:bodyPr vert="horz" wrap="square" lIns="97805" tIns="48903" rIns="97805" bIns="48903" numCol="1" anchor="t" anchorCtr="0" compatLnSpc="1">
            <a:prstTxWarp prst="textNoShape">
              <a:avLst/>
            </a:prstTxWarp>
          </a:bodyPr>
          <a:lstStyle>
            <a:lvl1pPr>
              <a:defRPr sz="1300"/>
            </a:lvl1pPr>
          </a:lstStyle>
          <a:p>
            <a:pPr>
              <a:defRPr/>
            </a:pPr>
            <a:endParaRPr lang="fr-FR"/>
          </a:p>
        </p:txBody>
      </p:sp>
      <p:sp>
        <p:nvSpPr>
          <p:cNvPr id="3" name="Date Placeholder 2"/>
          <p:cNvSpPr>
            <a:spLocks noGrp="1"/>
          </p:cNvSpPr>
          <p:nvPr>
            <p:ph type="dt" idx="1"/>
          </p:nvPr>
        </p:nvSpPr>
        <p:spPr>
          <a:xfrm>
            <a:off x="3817879" y="2"/>
            <a:ext cx="2921187" cy="494376"/>
          </a:xfrm>
          <a:prstGeom prst="rect">
            <a:avLst/>
          </a:prstGeom>
        </p:spPr>
        <p:txBody>
          <a:bodyPr vert="horz" wrap="square" lIns="97805" tIns="48903" rIns="97805" bIns="48903" numCol="1" anchor="t" anchorCtr="0" compatLnSpc="1">
            <a:prstTxWarp prst="textNoShape">
              <a:avLst/>
            </a:prstTxWarp>
          </a:bodyPr>
          <a:lstStyle>
            <a:lvl1pPr algn="r">
              <a:defRPr sz="1300"/>
            </a:lvl1pPr>
          </a:lstStyle>
          <a:p>
            <a:pPr>
              <a:defRPr/>
            </a:pPr>
            <a:fld id="{0EB07C65-583A-468F-841C-F09461AC4769}" type="datetime1">
              <a:rPr lang="fr-FR"/>
              <a:pPr>
                <a:defRPr/>
              </a:pPr>
              <a:t>27/11/2013</a:t>
            </a:fld>
            <a:endParaRPr lang="fr-FR"/>
          </a:p>
        </p:txBody>
      </p:sp>
      <p:sp>
        <p:nvSpPr>
          <p:cNvPr id="4" name="Slide Image Placeholder 3"/>
          <p:cNvSpPr>
            <a:spLocks noGrp="1" noRot="1" noChangeAspect="1"/>
          </p:cNvSpPr>
          <p:nvPr>
            <p:ph type="sldImg" idx="2"/>
          </p:nvPr>
        </p:nvSpPr>
        <p:spPr>
          <a:xfrm>
            <a:off x="903288" y="738188"/>
            <a:ext cx="4933950" cy="3700462"/>
          </a:xfrm>
          <a:prstGeom prst="rect">
            <a:avLst/>
          </a:prstGeom>
          <a:noFill/>
          <a:ln w="12700">
            <a:solidFill>
              <a:prstClr val="black"/>
            </a:solidFill>
          </a:ln>
        </p:spPr>
        <p:txBody>
          <a:bodyPr vert="horz" wrap="square" lIns="97805" tIns="48903" rIns="97805" bIns="48903" numCol="1" anchor="ctr" anchorCtr="0" compatLnSpc="1">
            <a:prstTxWarp prst="textNoShape">
              <a:avLst/>
            </a:prstTxWarp>
          </a:bodyPr>
          <a:lstStyle/>
          <a:p>
            <a:pPr lvl="0"/>
            <a:endParaRPr lang="fr-FR" noProof="0" smtClean="0"/>
          </a:p>
        </p:txBody>
      </p:sp>
      <p:sp>
        <p:nvSpPr>
          <p:cNvPr id="5" name="Notes Placeholder 4"/>
          <p:cNvSpPr>
            <a:spLocks noGrp="1"/>
          </p:cNvSpPr>
          <p:nvPr>
            <p:ph type="body" sz="quarter" idx="3"/>
          </p:nvPr>
        </p:nvSpPr>
        <p:spPr>
          <a:xfrm>
            <a:off x="674345" y="4685950"/>
            <a:ext cx="5391835" cy="4442840"/>
          </a:xfrm>
          <a:prstGeom prst="rect">
            <a:avLst/>
          </a:prstGeom>
        </p:spPr>
        <p:txBody>
          <a:bodyPr vert="horz" wrap="square" lIns="97805" tIns="48903" rIns="97805" bIns="48903"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fr-FR" noProof="0" smtClean="0"/>
          </a:p>
        </p:txBody>
      </p:sp>
      <p:sp>
        <p:nvSpPr>
          <p:cNvPr id="6" name="Footer Placeholder 5"/>
          <p:cNvSpPr>
            <a:spLocks noGrp="1"/>
          </p:cNvSpPr>
          <p:nvPr>
            <p:ph type="ftr" sz="quarter" idx="4"/>
          </p:nvPr>
        </p:nvSpPr>
        <p:spPr>
          <a:xfrm>
            <a:off x="4" y="9371897"/>
            <a:ext cx="2921187" cy="494376"/>
          </a:xfrm>
          <a:prstGeom prst="rect">
            <a:avLst/>
          </a:prstGeom>
        </p:spPr>
        <p:txBody>
          <a:bodyPr vert="horz" wrap="square" lIns="97805" tIns="48903" rIns="97805" bIns="48903" numCol="1" anchor="b" anchorCtr="0" compatLnSpc="1">
            <a:prstTxWarp prst="textNoShape">
              <a:avLst/>
            </a:prstTxWarp>
          </a:bodyPr>
          <a:lstStyle>
            <a:lvl1pPr>
              <a:defRPr sz="1300"/>
            </a:lvl1pPr>
          </a:lstStyle>
          <a:p>
            <a:pPr>
              <a:defRPr/>
            </a:pPr>
            <a:endParaRPr lang="fr-FR"/>
          </a:p>
        </p:txBody>
      </p:sp>
      <p:sp>
        <p:nvSpPr>
          <p:cNvPr id="7" name="Slide Number Placeholder 6"/>
          <p:cNvSpPr>
            <a:spLocks noGrp="1"/>
          </p:cNvSpPr>
          <p:nvPr>
            <p:ph type="sldNum" sz="quarter" idx="5"/>
          </p:nvPr>
        </p:nvSpPr>
        <p:spPr>
          <a:xfrm>
            <a:off x="3817879" y="9371897"/>
            <a:ext cx="2921187" cy="494376"/>
          </a:xfrm>
          <a:prstGeom prst="rect">
            <a:avLst/>
          </a:prstGeom>
        </p:spPr>
        <p:txBody>
          <a:bodyPr vert="horz" wrap="square" lIns="97805" tIns="48903" rIns="97805" bIns="48903" numCol="1" anchor="b" anchorCtr="0" compatLnSpc="1">
            <a:prstTxWarp prst="textNoShape">
              <a:avLst/>
            </a:prstTxWarp>
          </a:bodyPr>
          <a:lstStyle>
            <a:lvl1pPr algn="r">
              <a:defRPr sz="1300"/>
            </a:lvl1pPr>
          </a:lstStyle>
          <a:p>
            <a:pPr>
              <a:defRPr/>
            </a:pPr>
            <a:fld id="{6D2C262B-DE98-46F9-8B24-C9A53D729D14}" type="slidenum">
              <a:rPr lang="fr-FR"/>
              <a:pPr>
                <a:defRPr/>
              </a:pPr>
              <a:t>‹N°›</a:t>
            </a:fld>
            <a:endParaRPr lang="fr-FR"/>
          </a:p>
        </p:txBody>
      </p:sp>
    </p:spTree>
    <p:extLst>
      <p:ext uri="{BB962C8B-B14F-4D97-AF65-F5344CB8AC3E}">
        <p14:creationId xmlns:p14="http://schemas.microsoft.com/office/powerpoint/2010/main" val="331130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6" name="Slide Number Placeholder 5"/>
          <p:cNvSpPr>
            <a:spLocks noGrp="1"/>
          </p:cNvSpPr>
          <p:nvPr>
            <p:ph type="sldNum" sz="quarter" idx="12"/>
          </p:nvPr>
        </p:nvSpPr>
        <p:spPr/>
        <p:txBody>
          <a:bodyPr/>
          <a:lstStyle>
            <a:lvl1pPr>
              <a:defRPr/>
            </a:lvl1pPr>
          </a:lstStyle>
          <a:p>
            <a:pPr>
              <a:defRPr/>
            </a:pPr>
            <a:fld id="{3165B374-6155-4DBF-949D-E298FBF6063B}"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7" name="Slide Number Placeholder 5"/>
          <p:cNvSpPr>
            <a:spLocks noGrp="1"/>
          </p:cNvSpPr>
          <p:nvPr>
            <p:ph type="sldNum" sz="quarter" idx="12"/>
          </p:nvPr>
        </p:nvSpPr>
        <p:spPr/>
        <p:txBody>
          <a:bodyPr/>
          <a:lstStyle>
            <a:lvl1pPr>
              <a:defRPr/>
            </a:lvl1pPr>
          </a:lstStyle>
          <a:p>
            <a:pPr>
              <a:defRPr/>
            </a:pPr>
            <a:fld id="{2B5CFBDB-39DB-48CA-BF0E-A7FAAD4F85C8}"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6" name="Slide Number Placeholder 5"/>
          <p:cNvSpPr>
            <a:spLocks noGrp="1"/>
          </p:cNvSpPr>
          <p:nvPr>
            <p:ph type="sldNum" sz="quarter" idx="12"/>
          </p:nvPr>
        </p:nvSpPr>
        <p:spPr/>
        <p:txBody>
          <a:bodyPr/>
          <a:lstStyle>
            <a:lvl1pPr>
              <a:defRPr/>
            </a:lvl1pPr>
          </a:lstStyle>
          <a:p>
            <a:pPr>
              <a:defRPr/>
            </a:pPr>
            <a:fld id="{EE0D864A-D98E-4F69-886F-2600645F3971}"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6" name="Slide Number Placeholder 5"/>
          <p:cNvSpPr>
            <a:spLocks noGrp="1"/>
          </p:cNvSpPr>
          <p:nvPr>
            <p:ph type="sldNum" sz="quarter" idx="12"/>
          </p:nvPr>
        </p:nvSpPr>
        <p:spPr/>
        <p:txBody>
          <a:bodyPr/>
          <a:lstStyle>
            <a:lvl1pPr>
              <a:defRPr/>
            </a:lvl1pPr>
          </a:lstStyle>
          <a:p>
            <a:pPr>
              <a:defRPr/>
            </a:pPr>
            <a:fld id="{FB8BCBCD-5413-4741-AE45-B297EBDC8FEE}"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710208"/>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57200" y="1916832"/>
            <a:ext cx="8229600" cy="47427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6" name="Slide Number Placeholder 5"/>
          <p:cNvSpPr>
            <a:spLocks noGrp="1"/>
          </p:cNvSpPr>
          <p:nvPr>
            <p:ph type="sldNum" sz="quarter" idx="12"/>
          </p:nvPr>
        </p:nvSpPr>
        <p:spPr>
          <a:xfrm>
            <a:off x="6974904" y="6453336"/>
            <a:ext cx="2133600" cy="365125"/>
          </a:xfrm>
        </p:spPr>
        <p:txBody>
          <a:bodyPr/>
          <a:lstStyle>
            <a:lvl1pPr>
              <a:defRPr/>
            </a:lvl1pPr>
          </a:lstStyle>
          <a:p>
            <a:pPr>
              <a:defRPr/>
            </a:pPr>
            <a:fld id="{763CD402-4814-4B49-9369-F7881F567B31}" type="slidenum">
              <a:rPr lang="en-US"/>
              <a:pPr>
                <a:defRPr/>
              </a:pPr>
              <a:t>‹N°›</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6" name="Slide Number Placeholder 5"/>
          <p:cNvSpPr>
            <a:spLocks noGrp="1"/>
          </p:cNvSpPr>
          <p:nvPr>
            <p:ph type="sldNum" sz="quarter" idx="12"/>
          </p:nvPr>
        </p:nvSpPr>
        <p:spPr/>
        <p:txBody>
          <a:bodyPr/>
          <a:lstStyle>
            <a:lvl1pPr>
              <a:defRPr/>
            </a:lvl1pPr>
          </a:lstStyle>
          <a:p>
            <a:pPr>
              <a:defRPr/>
            </a:pPr>
            <a:fld id="{90A0D447-30E6-4698-B0E6-257F8E32CF41}"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43397"/>
            <a:ext cx="4038600" cy="40939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3397"/>
            <a:ext cx="4038600" cy="40939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7" name="Slide Number Placeholder 5"/>
          <p:cNvSpPr>
            <a:spLocks noGrp="1"/>
          </p:cNvSpPr>
          <p:nvPr>
            <p:ph type="sldNum" sz="quarter" idx="12"/>
          </p:nvPr>
        </p:nvSpPr>
        <p:spPr/>
        <p:txBody>
          <a:bodyPr/>
          <a:lstStyle>
            <a:lvl1pPr>
              <a:defRPr/>
            </a:lvl1pPr>
          </a:lstStyle>
          <a:p>
            <a:pPr>
              <a:defRPr/>
            </a:pPr>
            <a:fld id="{F9EC34B4-ACE7-41B1-8320-5F74921A5CD6}"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9" name="Slide Number Placeholder 5"/>
          <p:cNvSpPr>
            <a:spLocks noGrp="1"/>
          </p:cNvSpPr>
          <p:nvPr>
            <p:ph type="sldNum" sz="quarter" idx="12"/>
          </p:nvPr>
        </p:nvSpPr>
        <p:spPr/>
        <p:txBody>
          <a:bodyPr/>
          <a:lstStyle>
            <a:lvl1pPr>
              <a:defRPr/>
            </a:lvl1pPr>
          </a:lstStyle>
          <a:p>
            <a:pPr>
              <a:defRPr/>
            </a:pPr>
            <a:fld id="{839F575E-7815-4576-A1CF-661104065172}"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smtClean="0"/>
              <a:t>Modifiez le style du titre</a:t>
            </a:r>
            <a:endParaRPr lang="fr-FR"/>
          </a:p>
        </p:txBody>
      </p:sp>
      <p:sp>
        <p:nvSpPr>
          <p:cNvPr id="7" name="Espace réservé de la date 6"/>
          <p:cNvSpPr>
            <a:spLocks noGrp="1"/>
          </p:cNvSpPr>
          <p:nvPr>
            <p:ph type="dt" sz="half" idx="10"/>
          </p:nvPr>
        </p:nvSpPr>
        <p:spPr/>
        <p:txBody>
          <a:bodyPr/>
          <a:lstStyle/>
          <a:p>
            <a:pPr>
              <a:defRPr/>
            </a:pPr>
            <a:endParaRPr lang="en-US"/>
          </a:p>
        </p:txBody>
      </p:sp>
      <p:sp>
        <p:nvSpPr>
          <p:cNvPr id="8" name="Espace réservé du pied de page 7"/>
          <p:cNvSpPr>
            <a:spLocks noGrp="1"/>
          </p:cNvSpPr>
          <p:nvPr>
            <p:ph type="ftr" sz="quarter" idx="11"/>
          </p:nvPr>
        </p:nvSpPr>
        <p:spPr/>
        <p:txBody>
          <a:bodyPr/>
          <a:lstStyle/>
          <a:p>
            <a:pPr>
              <a:defRPr/>
            </a:pPr>
            <a:r>
              <a:rPr lang="fr-FR" smtClean="0"/>
              <a:t>CONFIDENTIAL - f.rivain@betclicgroup.com</a:t>
            </a:r>
            <a:endParaRPr lang="fr-FR"/>
          </a:p>
        </p:txBody>
      </p:sp>
      <p:sp>
        <p:nvSpPr>
          <p:cNvPr id="9" name="Espace réservé du numéro de diapositive 8"/>
          <p:cNvSpPr>
            <a:spLocks noGrp="1"/>
          </p:cNvSpPr>
          <p:nvPr>
            <p:ph type="sldNum" sz="quarter" idx="12"/>
          </p:nvPr>
        </p:nvSpPr>
        <p:spPr/>
        <p:txBody>
          <a:bodyPr/>
          <a:lstStyle/>
          <a:p>
            <a:pPr>
              <a:defRPr/>
            </a:pPr>
            <a:fld id="{6626B734-2CCA-4AE5-9F70-32D3D43C68D7}" type="slidenum">
              <a:rPr lang="en-US" smtClean="0"/>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a:defRPr/>
            </a:pPr>
            <a:endParaRPr lang="en-US"/>
          </a:p>
        </p:txBody>
      </p:sp>
      <p:sp>
        <p:nvSpPr>
          <p:cNvPr id="4" name="Espace réservé du pied de page 3"/>
          <p:cNvSpPr>
            <a:spLocks noGrp="1"/>
          </p:cNvSpPr>
          <p:nvPr>
            <p:ph type="ftr" sz="quarter" idx="11"/>
          </p:nvPr>
        </p:nvSpPr>
        <p:spPr/>
        <p:txBody>
          <a:bodyPr/>
          <a:lstStyle/>
          <a:p>
            <a:pPr>
              <a:defRPr/>
            </a:pPr>
            <a:r>
              <a:rPr lang="fr-FR" smtClean="0"/>
              <a:t>CONFIDENTIAL - f.rivain@betclicgroup.com</a:t>
            </a:r>
            <a:endParaRPr lang="fr-FR"/>
          </a:p>
        </p:txBody>
      </p:sp>
      <p:sp>
        <p:nvSpPr>
          <p:cNvPr id="5" name="Espace réservé du numéro de diapositive 4"/>
          <p:cNvSpPr>
            <a:spLocks noGrp="1"/>
          </p:cNvSpPr>
          <p:nvPr>
            <p:ph type="sldNum" sz="quarter" idx="12"/>
          </p:nvPr>
        </p:nvSpPr>
        <p:spPr/>
        <p:txBody>
          <a:bodyPr/>
          <a:lstStyle/>
          <a:p>
            <a:pPr>
              <a:defRPr/>
            </a:pPr>
            <a:fld id="{6626B734-2CCA-4AE5-9F70-32D3D43C68D7}" type="slidenum">
              <a:rPr lang="en-US" smtClean="0"/>
              <a:pPr>
                <a:defRPr/>
              </a:pPr>
              <a:t>‹N°›</a:t>
            </a:fld>
            <a:endParaRPr lang="en-US"/>
          </a:p>
        </p:txBody>
      </p:sp>
    </p:spTree>
    <p:extLst>
      <p:ext uri="{BB962C8B-B14F-4D97-AF65-F5344CB8AC3E}">
        <p14:creationId xmlns:p14="http://schemas.microsoft.com/office/powerpoint/2010/main" val="20302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4" name="Slide Number Placeholder 5"/>
          <p:cNvSpPr>
            <a:spLocks noGrp="1"/>
          </p:cNvSpPr>
          <p:nvPr>
            <p:ph type="sldNum" sz="quarter" idx="12"/>
          </p:nvPr>
        </p:nvSpPr>
        <p:spPr/>
        <p:txBody>
          <a:bodyPr/>
          <a:lstStyle>
            <a:lvl1pPr>
              <a:defRPr/>
            </a:lvl1pPr>
          </a:lstStyle>
          <a:p>
            <a:pPr>
              <a:defRPr/>
            </a:pPr>
            <a:fld id="{DE99EBE4-72B0-4A58-B93D-5D329CE12A08}"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fr-FR" smtClean="0"/>
              <a:t>CONFIDENTIAL - f.rivain@betclicgroup.com</a:t>
            </a:r>
            <a:endParaRPr lang="fr-FR"/>
          </a:p>
        </p:txBody>
      </p:sp>
      <p:sp>
        <p:nvSpPr>
          <p:cNvPr id="7" name="Slide Number Placeholder 5"/>
          <p:cNvSpPr>
            <a:spLocks noGrp="1"/>
          </p:cNvSpPr>
          <p:nvPr>
            <p:ph type="sldNum" sz="quarter" idx="12"/>
          </p:nvPr>
        </p:nvSpPr>
        <p:spPr/>
        <p:txBody>
          <a:bodyPr/>
          <a:lstStyle>
            <a:lvl1pPr>
              <a:defRPr/>
            </a:lvl1pPr>
          </a:lstStyle>
          <a:p>
            <a:pPr>
              <a:defRPr/>
            </a:pPr>
            <a:fld id="{8A4B5CD2-0DB7-4E9B-85D5-2C609D46DBB0}"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90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2133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6092" y="6292014"/>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12" charset="0"/>
              </a:defRPr>
            </a:lvl1pPr>
          </a:lstStyle>
          <a:p>
            <a:pPr>
              <a:defRPr/>
            </a:pPr>
            <a:endParaRPr lang="en-US"/>
          </a:p>
        </p:txBody>
      </p:sp>
      <p:sp>
        <p:nvSpPr>
          <p:cNvPr id="5" name="Footer Placeholder 4"/>
          <p:cNvSpPr>
            <a:spLocks noGrp="1"/>
          </p:cNvSpPr>
          <p:nvPr>
            <p:ph type="ftr" sz="quarter" idx="3"/>
          </p:nvPr>
        </p:nvSpPr>
        <p:spPr>
          <a:xfrm>
            <a:off x="1259632" y="6294438"/>
            <a:ext cx="28956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898989"/>
                </a:solidFill>
                <a:latin typeface="Calibri" pitchFamily="-112" charset="0"/>
              </a:defRPr>
            </a:lvl1pPr>
          </a:lstStyle>
          <a:p>
            <a:pPr>
              <a:defRPr/>
            </a:pPr>
            <a:r>
              <a:rPr lang="fr-FR" smtClean="0"/>
              <a:t>CONFIDENTIAL - f.rivain@betclicgroup.com</a:t>
            </a:r>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2" charset="0"/>
              </a:defRPr>
            </a:lvl1pPr>
          </a:lstStyle>
          <a:p>
            <a:pPr>
              <a:defRPr/>
            </a:pPr>
            <a:fld id="{6626B734-2CCA-4AE5-9F70-32D3D43C68D7}"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hf hdr="0" dt="0"/>
  <p:txStyles>
    <p:titleStyle>
      <a:lvl1pPr algn="ctr" defTabSz="457200" rtl="0" eaLnBrk="0" fontAlgn="base" hangingPunct="0">
        <a:spcBef>
          <a:spcPct val="0"/>
        </a:spcBef>
        <a:spcAft>
          <a:spcPct val="0"/>
        </a:spcAft>
        <a:defRPr sz="4400" kern="1200">
          <a:solidFill>
            <a:srgbClr val="500050"/>
          </a:solidFill>
          <a:latin typeface="+mj-lt"/>
          <a:ea typeface="MS PGothic" pitchFamily="34" charset="-128"/>
          <a:cs typeface="MS PGothic" pitchFamily="34" charset="-128"/>
        </a:defRPr>
      </a:lvl1pPr>
      <a:lvl2pPr algn="ctr" defTabSz="457200" rtl="0" eaLnBrk="0" fontAlgn="base" hangingPunct="0">
        <a:spcBef>
          <a:spcPct val="0"/>
        </a:spcBef>
        <a:spcAft>
          <a:spcPct val="0"/>
        </a:spcAft>
        <a:defRPr sz="4400">
          <a:solidFill>
            <a:srgbClr val="500050"/>
          </a:solidFill>
          <a:latin typeface="Calibri" pitchFamily="34" charset="0"/>
          <a:ea typeface="MS PGothic" pitchFamily="34" charset="-128"/>
          <a:cs typeface="MS PGothic" pitchFamily="34" charset="-128"/>
        </a:defRPr>
      </a:lvl2pPr>
      <a:lvl3pPr algn="ctr" defTabSz="457200" rtl="0" eaLnBrk="0" fontAlgn="base" hangingPunct="0">
        <a:spcBef>
          <a:spcPct val="0"/>
        </a:spcBef>
        <a:spcAft>
          <a:spcPct val="0"/>
        </a:spcAft>
        <a:defRPr sz="4400">
          <a:solidFill>
            <a:srgbClr val="500050"/>
          </a:solidFill>
          <a:latin typeface="Calibri" pitchFamily="34" charset="0"/>
          <a:ea typeface="MS PGothic" pitchFamily="34" charset="-128"/>
          <a:cs typeface="MS PGothic" pitchFamily="34" charset="-128"/>
        </a:defRPr>
      </a:lvl3pPr>
      <a:lvl4pPr algn="ctr" defTabSz="457200" rtl="0" eaLnBrk="0" fontAlgn="base" hangingPunct="0">
        <a:spcBef>
          <a:spcPct val="0"/>
        </a:spcBef>
        <a:spcAft>
          <a:spcPct val="0"/>
        </a:spcAft>
        <a:defRPr sz="4400">
          <a:solidFill>
            <a:srgbClr val="500050"/>
          </a:solidFill>
          <a:latin typeface="Calibri" pitchFamily="34" charset="0"/>
          <a:ea typeface="MS PGothic" pitchFamily="34" charset="-128"/>
          <a:cs typeface="MS PGothic" pitchFamily="34" charset="-128"/>
        </a:defRPr>
      </a:lvl4pPr>
      <a:lvl5pPr algn="ctr" defTabSz="457200" rtl="0" eaLnBrk="0" fontAlgn="base" hangingPunct="0">
        <a:spcBef>
          <a:spcPct val="0"/>
        </a:spcBef>
        <a:spcAft>
          <a:spcPct val="0"/>
        </a:spcAft>
        <a:defRPr sz="4400">
          <a:solidFill>
            <a:srgbClr val="500050"/>
          </a:solidFill>
          <a:latin typeface="Calibri" pitchFamily="34" charset="0"/>
          <a:ea typeface="MS PGothic" pitchFamily="34" charset="-128"/>
          <a:cs typeface="MS PGothic" pitchFamily="34" charset="-128"/>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500050"/>
          </a:solidFill>
          <a:latin typeface="+mn-lt"/>
          <a:ea typeface="MS PGothic" pitchFamily="34" charset="-128"/>
          <a:cs typeface="MS PGothic" pitchFamily="34" charset="-128"/>
        </a:defRPr>
      </a:lvl1pPr>
      <a:lvl2pPr marL="742950" indent="-285750" algn="l" defTabSz="457200" rtl="0" eaLnBrk="0" fontAlgn="base" hangingPunct="0">
        <a:spcBef>
          <a:spcPct val="20000"/>
        </a:spcBef>
        <a:spcAft>
          <a:spcPct val="0"/>
        </a:spcAft>
        <a:buFont typeface="Arial" charset="0"/>
        <a:buChar char="–"/>
        <a:defRPr sz="2800" kern="1200">
          <a:solidFill>
            <a:srgbClr val="500050"/>
          </a:solidFill>
          <a:latin typeface="+mn-lt"/>
          <a:ea typeface="MS PGothic" pitchFamily="34" charset="-128"/>
          <a:cs typeface="MS PGothic" pitchFamily="34" charset="-128"/>
        </a:defRPr>
      </a:lvl2pPr>
      <a:lvl3pPr marL="1143000" indent="-228600" algn="l" defTabSz="457200" rtl="0" eaLnBrk="0" fontAlgn="base" hangingPunct="0">
        <a:spcBef>
          <a:spcPct val="20000"/>
        </a:spcBef>
        <a:spcAft>
          <a:spcPct val="0"/>
        </a:spcAft>
        <a:buFont typeface="Arial" charset="0"/>
        <a:buChar char="•"/>
        <a:defRPr sz="2400" kern="1200">
          <a:solidFill>
            <a:srgbClr val="500050"/>
          </a:solidFill>
          <a:latin typeface="+mn-lt"/>
          <a:ea typeface="MS PGothic" pitchFamily="34" charset="-128"/>
          <a:cs typeface="MS PGothic" pitchFamily="34" charset="-128"/>
        </a:defRPr>
      </a:lvl3pPr>
      <a:lvl4pPr marL="1600200" indent="-228600" algn="l" defTabSz="457200" rtl="0" eaLnBrk="0" fontAlgn="base" hangingPunct="0">
        <a:spcBef>
          <a:spcPct val="20000"/>
        </a:spcBef>
        <a:spcAft>
          <a:spcPct val="0"/>
        </a:spcAft>
        <a:buFont typeface="Arial" charset="0"/>
        <a:buChar char="–"/>
        <a:defRPr sz="2000" kern="1200">
          <a:solidFill>
            <a:srgbClr val="500050"/>
          </a:solidFill>
          <a:latin typeface="+mn-lt"/>
          <a:ea typeface="MS PGothic" pitchFamily="34" charset="-128"/>
          <a:cs typeface="MS PGothic" pitchFamily="34" charset="-128"/>
        </a:defRPr>
      </a:lvl4pPr>
      <a:lvl5pPr marL="2057400" indent="-228600" algn="l" defTabSz="457200" rtl="0" eaLnBrk="0" fontAlgn="base" hangingPunct="0">
        <a:spcBef>
          <a:spcPct val="20000"/>
        </a:spcBef>
        <a:spcAft>
          <a:spcPct val="0"/>
        </a:spcAft>
        <a:buFont typeface="Arial" charset="0"/>
        <a:buChar char="»"/>
        <a:defRPr sz="2000" kern="1200">
          <a:solidFill>
            <a:srgbClr val="500050"/>
          </a:solidFill>
          <a:latin typeface="+mn-lt"/>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msdn.microsoft.com/en-us/magazine/dn451439.aspx"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github.com/markrendle/Simple.Web" TargetMode="External"/><Relationship Id="rId3" Type="http://schemas.openxmlformats.org/officeDocument/2006/relationships/hyperlink" Target="http://nancyfx.org/" TargetMode="External"/><Relationship Id="rId7" Type="http://schemas.openxmlformats.org/officeDocument/2006/relationships/hyperlink" Target="http://mvc.fubu-project.org/" TargetMode="External"/><Relationship Id="rId2" Type="http://schemas.openxmlformats.org/officeDocument/2006/relationships/hyperlink" Target="http://katanaproject.codeplex.com/" TargetMode="External"/><Relationship Id="rId1" Type="http://schemas.openxmlformats.org/officeDocument/2006/relationships/slideLayout" Target="../slideLayouts/slideLayout2.xml"/><Relationship Id="rId6" Type="http://schemas.openxmlformats.org/officeDocument/2006/relationships/hyperlink" Target="https://aspnetwebstack.codeplex.com/" TargetMode="External"/><Relationship Id="rId5" Type="http://schemas.openxmlformats.org/officeDocument/2006/relationships/hyperlink" Target="http://signalr.net/" TargetMode="External"/><Relationship Id="rId4" Type="http://schemas.openxmlformats.org/officeDocument/2006/relationships/hyperlink" Target="https://github.com/Bobris/Nowin" TargetMode="External"/><Relationship Id="rId9" Type="http://schemas.openxmlformats.org/officeDocument/2006/relationships/hyperlink" Target="http://github.com/duovia/duovia-htt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blogs.msdn.com/b/webdev/archive/2013/09/11/visual-studio-2013-custom-web-servers-and-owinhost-exe.aspx" TargetMode="External"/><Relationship Id="rId3" Type="http://schemas.openxmlformats.org/officeDocument/2006/relationships/hyperlink" Target="http://msdn.microsoft.com/en-us/magazine/dn451439.aspx" TargetMode="External"/><Relationship Id="rId7" Type="http://schemas.openxmlformats.org/officeDocument/2006/relationships/hyperlink" Target="http://odetocode.com/blogs/scott/archive/2013/11/12/simple-logging-middleware-katana-part-4.aspx" TargetMode="External"/><Relationship Id="rId12" Type="http://schemas.openxmlformats.org/officeDocument/2006/relationships/hyperlink" Target="http://weblogs.asp.net/fredriknormen/archive/2013/02/02/creating-a-simple-rest-like-service-with-owin-open-web-server-interface.aspx" TargetMode="External"/><Relationship Id="rId2" Type="http://schemas.openxmlformats.org/officeDocument/2006/relationships/hyperlink" Target="https://katanaproject.codeplex.com/" TargetMode="External"/><Relationship Id="rId1" Type="http://schemas.openxmlformats.org/officeDocument/2006/relationships/slideLayout" Target="../slideLayouts/slideLayout2.xml"/><Relationship Id="rId6" Type="http://schemas.openxmlformats.org/officeDocument/2006/relationships/hyperlink" Target="http://www.dotnetcurry.com/ShowArticle.aspx?ID=915" TargetMode="External"/><Relationship Id="rId11" Type="http://schemas.openxmlformats.org/officeDocument/2006/relationships/hyperlink" Target="http://brockallen.com/2013/10/27/host-authentication-and-web-api-with-owin-and-active-vs-passive-authentication-middleware/" TargetMode="External"/><Relationship Id="rId5" Type="http://schemas.openxmlformats.org/officeDocument/2006/relationships/hyperlink" Target="http://weblogs.asp.net/cibrax/archive/2013/07/22/getting-started-with-owin-and-katana.aspx" TargetMode="External"/><Relationship Id="rId10" Type="http://schemas.openxmlformats.org/officeDocument/2006/relationships/hyperlink" Target="http://www.asp.net/web-api/overview/hosting-aspnet-web-api/use-owin-to-self-host-web-api" TargetMode="External"/><Relationship Id="rId4" Type="http://schemas.openxmlformats.org/officeDocument/2006/relationships/hyperlink" Target="http://www.asp.net/aspnet/overview/owin-and-katana/an-overview-of-project-katana" TargetMode="External"/><Relationship Id="rId9" Type="http://schemas.openxmlformats.org/officeDocument/2006/relationships/hyperlink" Target="http://www.asp.net/signalr/overview/signalr-20/getting-started-with-signalr-20/tutorial-signalr-20-self-hos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echblog.betclicgroup.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techblog.betclicgroup.com/our-brands/" TargetMode="External"/><Relationship Id="rId7" Type="http://schemas.openxmlformats.org/officeDocument/2006/relationships/hyperlink" Target="http://www.everestpoker.com/" TargetMode="External"/><Relationship Id="rId12" Type="http://schemas.openxmlformats.org/officeDocument/2006/relationships/image" Target="../media/image23.jpeg"/><Relationship Id="rId2" Type="http://schemas.openxmlformats.org/officeDocument/2006/relationships/hyperlink" Target="http://betcliceverestgroup.com/" TargetMode="Externa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http://www.bet-at-home.com/" TargetMode="External"/><Relationship Id="rId5" Type="http://schemas.openxmlformats.org/officeDocument/2006/relationships/hyperlink" Target="http://www.betclic.com/" TargetMode="External"/><Relationship Id="rId10" Type="http://schemas.openxmlformats.org/officeDocument/2006/relationships/image" Target="../media/image22.jpeg"/><Relationship Id="rId4" Type="http://schemas.openxmlformats.org/officeDocument/2006/relationships/image" Target="../media/image19.png"/><Relationship Id="rId9" Type="http://schemas.openxmlformats.org/officeDocument/2006/relationships/hyperlink" Target="http://www.expekt.co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eparation_of_conc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Signal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ack.github.io/" TargetMode="External"/><Relationship Id="rId2" Type="http://schemas.openxmlformats.org/officeDocument/2006/relationships/hyperlink" Target="http://owin.org/" TargetMode="External"/><Relationship Id="rId1" Type="http://schemas.openxmlformats.org/officeDocument/2006/relationships/slideLayout" Target="../slideLayouts/slideLayout2.xml"/><Relationship Id="rId6" Type="http://schemas.openxmlformats.org/officeDocument/2006/relationships/hyperlink" Target="http://whereslou.com/" TargetMode="External"/><Relationship Id="rId5" Type="http://schemas.openxmlformats.org/officeDocument/2006/relationships/hyperlink" Target="http://bvanderveen.com/" TargetMode="External"/><Relationship Id="rId4" Type="http://schemas.openxmlformats.org/officeDocument/2006/relationships/hyperlink" Target="http://owin.org/spec/owin-1.0.0.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UT Bobig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UT Bobig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Sous-titre 2"/>
          <p:cNvSpPr>
            <a:spLocks noGrp="1"/>
          </p:cNvSpPr>
          <p:nvPr>
            <p:ph type="subTitle" idx="1"/>
          </p:nvPr>
        </p:nvSpPr>
        <p:spPr>
          <a:xfrm>
            <a:off x="1403648" y="4621113"/>
            <a:ext cx="6172200" cy="824111"/>
          </a:xfrm>
        </p:spPr>
        <p:txBody>
          <a:bodyPr/>
          <a:lstStyle/>
          <a:p>
            <a:r>
              <a:rPr lang="fr-FR" dirty="0" smtClean="0">
                <a:solidFill>
                  <a:schemeClr val="bg1">
                    <a:lumMod val="50000"/>
                  </a:schemeClr>
                </a:solidFill>
              </a:rPr>
              <a:t>11/2013</a:t>
            </a:r>
            <a:endParaRPr lang="fr-FR" dirty="0">
              <a:solidFill>
                <a:schemeClr val="bg1">
                  <a:lumMod val="50000"/>
                </a:schemeClr>
              </a:solidFill>
            </a:endParaRPr>
          </a:p>
        </p:txBody>
      </p:sp>
      <p:pic>
        <p:nvPicPr>
          <p:cNvPr id="3" name="Picture 2" descr="http://www.wargod.co.nz/sites/default/files/imagecache/product_full/uc259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71724"/>
            <a:ext cx="7620000"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775" y="2690242"/>
            <a:ext cx="20764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772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Katana?</a:t>
            </a:r>
            <a:endParaRPr lang="fr-FR" dirty="0"/>
          </a:p>
        </p:txBody>
      </p:sp>
      <p:sp>
        <p:nvSpPr>
          <p:cNvPr id="3" name="Espace réservé du contenu 2"/>
          <p:cNvSpPr>
            <a:spLocks noGrp="1"/>
          </p:cNvSpPr>
          <p:nvPr>
            <p:ph idx="1"/>
          </p:nvPr>
        </p:nvSpPr>
        <p:spPr>
          <a:xfrm>
            <a:off x="251520" y="1916833"/>
            <a:ext cx="8784976" cy="4536503"/>
          </a:xfrm>
        </p:spPr>
        <p:txBody>
          <a:bodyPr/>
          <a:lstStyle/>
          <a:p>
            <a:pPr algn="just"/>
            <a:r>
              <a:rPr lang="en-US" sz="3000" dirty="0" smtClean="0"/>
              <a:t>Katana is « just » Microsoft’s own implementation of OWIN rules!</a:t>
            </a:r>
            <a:endParaRPr lang="en-US" sz="2800" dirty="0" smtClean="0"/>
          </a:p>
          <a:p>
            <a:pPr algn="just"/>
            <a:endParaRPr lang="en-US" sz="2800"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10</a:t>
            </a:fld>
            <a:endParaRPr lang="en-US"/>
          </a:p>
        </p:txBody>
      </p:sp>
    </p:spTree>
    <p:extLst>
      <p:ext uri="{BB962C8B-B14F-4D97-AF65-F5344CB8AC3E}">
        <p14:creationId xmlns:p14="http://schemas.microsoft.com/office/powerpoint/2010/main" val="2486087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How this works?</a:t>
            </a:r>
            <a:endParaRPr lang="fr-FR" dirty="0"/>
          </a:p>
        </p:txBody>
      </p:sp>
      <p:sp>
        <p:nvSpPr>
          <p:cNvPr id="3" name="Espace réservé du contenu 2"/>
          <p:cNvSpPr>
            <a:spLocks noGrp="1"/>
          </p:cNvSpPr>
          <p:nvPr>
            <p:ph idx="1"/>
          </p:nvPr>
        </p:nvSpPr>
        <p:spPr>
          <a:xfrm>
            <a:off x="251520" y="1916833"/>
            <a:ext cx="8784976" cy="4536503"/>
          </a:xfrm>
        </p:spPr>
        <p:txBody>
          <a:bodyPr/>
          <a:lstStyle/>
          <a:p>
            <a:pPr algn="just"/>
            <a:r>
              <a:rPr lang="en-US" sz="2800" dirty="0" smtClean="0"/>
              <a:t>Two core elements</a:t>
            </a:r>
          </a:p>
          <a:p>
            <a:pPr lvl="1" algn="just"/>
            <a:r>
              <a:rPr lang="en-US" sz="2400" dirty="0" smtClean="0"/>
              <a:t>Environment dictionary:</a:t>
            </a:r>
          </a:p>
          <a:p>
            <a:pPr lvl="1" algn="just"/>
            <a:endParaRPr lang="en-US" sz="2400" dirty="0" smtClean="0"/>
          </a:p>
          <a:p>
            <a:pPr lvl="2" algn="just"/>
            <a:r>
              <a:rPr lang="fr-FR" sz="2000" dirty="0" err="1"/>
              <a:t>IDictionary</a:t>
            </a:r>
            <a:r>
              <a:rPr lang="fr-FR" sz="2000" dirty="0"/>
              <a:t>&lt;string, </a:t>
            </a:r>
            <a:r>
              <a:rPr lang="fr-FR" sz="2000" dirty="0" err="1"/>
              <a:t>object</a:t>
            </a:r>
            <a:r>
              <a:rPr lang="fr-FR" sz="2000" dirty="0" smtClean="0"/>
              <a:t>&gt;</a:t>
            </a:r>
          </a:p>
          <a:p>
            <a:pPr lvl="2" algn="just"/>
            <a:endParaRPr lang="fr-FR" sz="2000" dirty="0" smtClean="0"/>
          </a:p>
          <a:p>
            <a:pPr lvl="2" algn="just"/>
            <a:r>
              <a:rPr lang="en-US" sz="2000" i="1" dirty="0" smtClean="0"/>
              <a:t>“An </a:t>
            </a:r>
            <a:r>
              <a:rPr lang="en-US" sz="2000" i="1" dirty="0"/>
              <a:t>OWIN-compatible Web server is responsible for populating the environment dictionary with data such as the body streams and header collections for an HTTP request and response. It is then the responsibility of the application or framework components to populate or update the dictionary with additional values and write to the response body stream</a:t>
            </a:r>
            <a:r>
              <a:rPr lang="en-US" sz="2000" i="1" dirty="0" smtClean="0"/>
              <a:t>.”</a:t>
            </a:r>
            <a:endParaRPr lang="fr-FR" sz="2000" i="1" dirty="0" smtClean="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11</a:t>
            </a:fld>
            <a:endParaRPr lang="en-US"/>
          </a:p>
        </p:txBody>
      </p:sp>
    </p:spTree>
    <p:extLst>
      <p:ext uri="{BB962C8B-B14F-4D97-AF65-F5344CB8AC3E}">
        <p14:creationId xmlns:p14="http://schemas.microsoft.com/office/powerpoint/2010/main" val="3795429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How this works?</a:t>
            </a:r>
            <a:endParaRPr lang="fr-FR" dirty="0"/>
          </a:p>
        </p:txBody>
      </p:sp>
      <p:sp>
        <p:nvSpPr>
          <p:cNvPr id="3" name="Espace réservé du contenu 2"/>
          <p:cNvSpPr>
            <a:spLocks noGrp="1"/>
          </p:cNvSpPr>
          <p:nvPr>
            <p:ph idx="1"/>
          </p:nvPr>
        </p:nvSpPr>
        <p:spPr>
          <a:xfrm>
            <a:off x="251520" y="1916833"/>
            <a:ext cx="8784976" cy="4536503"/>
          </a:xfrm>
        </p:spPr>
        <p:txBody>
          <a:bodyPr/>
          <a:lstStyle/>
          <a:p>
            <a:pPr lvl="1" algn="just"/>
            <a:r>
              <a:rPr lang="fr-FR" dirty="0" smtClean="0"/>
              <a:t>Application </a:t>
            </a:r>
            <a:r>
              <a:rPr lang="fr-FR" dirty="0" err="1" smtClean="0"/>
              <a:t>delegate</a:t>
            </a:r>
            <a:r>
              <a:rPr lang="fr-FR" dirty="0" smtClean="0"/>
              <a:t>:</a:t>
            </a:r>
          </a:p>
          <a:p>
            <a:pPr lvl="2" algn="just"/>
            <a:r>
              <a:rPr lang="fr-FR" sz="2000" dirty="0" err="1"/>
              <a:t>Func</a:t>
            </a:r>
            <a:r>
              <a:rPr lang="fr-FR" sz="2000" dirty="0"/>
              <a:t>&lt;</a:t>
            </a:r>
            <a:r>
              <a:rPr lang="fr-FR" sz="2000" dirty="0" err="1"/>
              <a:t>IDictionary</a:t>
            </a:r>
            <a:r>
              <a:rPr lang="fr-FR" sz="2000" dirty="0"/>
              <a:t>&lt;string, </a:t>
            </a:r>
            <a:r>
              <a:rPr lang="fr-FR" sz="2000" dirty="0" err="1"/>
              <a:t>object</a:t>
            </a:r>
            <a:r>
              <a:rPr lang="fr-FR" sz="2000" dirty="0"/>
              <a:t>&gt;, </a:t>
            </a:r>
            <a:r>
              <a:rPr lang="fr-FR" sz="2000" dirty="0" err="1"/>
              <a:t>Task</a:t>
            </a:r>
            <a:r>
              <a:rPr lang="fr-FR" sz="2000" dirty="0" smtClean="0"/>
              <a:t>&gt;;</a:t>
            </a:r>
          </a:p>
          <a:p>
            <a:pPr lvl="2" algn="just"/>
            <a:endParaRPr lang="fr-FR" sz="2000" dirty="0" smtClean="0"/>
          </a:p>
          <a:p>
            <a:pPr lvl="2" algn="just"/>
            <a:r>
              <a:rPr lang="en-US" sz="2000" i="1" dirty="0" smtClean="0"/>
              <a:t>“The </a:t>
            </a:r>
            <a:r>
              <a:rPr lang="en-US" sz="2000" i="1" dirty="0"/>
              <a:t>application delegate </a:t>
            </a:r>
            <a:r>
              <a:rPr lang="en-US" sz="2000" i="1" dirty="0" smtClean="0"/>
              <a:t>an </a:t>
            </a:r>
            <a:r>
              <a:rPr lang="en-US" sz="2000" i="1" dirty="0"/>
              <a:t>implementation of the </a:t>
            </a:r>
            <a:r>
              <a:rPr lang="en-US" sz="2000" i="1" dirty="0" err="1"/>
              <a:t>Func</a:t>
            </a:r>
            <a:r>
              <a:rPr lang="en-US" sz="2000" i="1" dirty="0"/>
              <a:t> delegate type where the function accepts the environment dictionary as input and returns a Task</a:t>
            </a:r>
            <a:r>
              <a:rPr lang="en-US" sz="2000" i="1" dirty="0" smtClean="0"/>
              <a:t>.”</a:t>
            </a:r>
          </a:p>
          <a:p>
            <a:pPr lvl="2" algn="just"/>
            <a:r>
              <a:rPr lang="en-US" sz="2000" i="1" dirty="0"/>
              <a:t>The asynchronous design enables the abstraction to be efficient with its handling of computing resources, particularly in more I/O intensive operations</a:t>
            </a:r>
            <a:r>
              <a:rPr lang="en-US" sz="2000" i="1" dirty="0" smtClean="0"/>
              <a:t>.</a:t>
            </a:r>
          </a:p>
          <a:p>
            <a:pPr lvl="2" algn="just"/>
            <a:r>
              <a:rPr lang="en-US" sz="2000" i="1" dirty="0"/>
              <a:t>Because the application delegate is an atomic unit of execution and because the environment dictionary is carried as a parameter on the delegate, OWIN components can be easily chained together to create complex HTTP processing pipelines</a:t>
            </a:r>
            <a:r>
              <a:rPr lang="en-US" sz="2000" i="1" dirty="0" smtClean="0"/>
              <a:t>.</a:t>
            </a:r>
            <a:endParaRPr lang="en-US" i="1" dirty="0"/>
          </a:p>
          <a:p>
            <a:pPr lvl="2" algn="just"/>
            <a:endParaRPr lang="fr-FR" i="1" dirty="0" smtClean="0"/>
          </a:p>
          <a:p>
            <a:pPr lvl="1" algn="just"/>
            <a:endParaRPr lang="en-US"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12</a:t>
            </a:fld>
            <a:endParaRPr lang="en-US"/>
          </a:p>
        </p:txBody>
      </p:sp>
    </p:spTree>
    <p:extLst>
      <p:ext uri="{BB962C8B-B14F-4D97-AF65-F5344CB8AC3E}">
        <p14:creationId xmlns:p14="http://schemas.microsoft.com/office/powerpoint/2010/main" val="1354596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How this works?</a:t>
            </a:r>
            <a:endParaRPr lang="fr-FR"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13</a:t>
            </a:fld>
            <a:endParaRPr lang="en-US"/>
          </a:p>
        </p:txBody>
      </p:sp>
      <p:pic>
        <p:nvPicPr>
          <p:cNvPr id="2050" name="Picture 2" descr="Example of the Data Flow in Kat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754" y="3573016"/>
            <a:ext cx="5238750" cy="2781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496" y="1710482"/>
            <a:ext cx="9037731" cy="1754326"/>
          </a:xfrm>
          <a:prstGeom prst="rect">
            <a:avLst/>
          </a:prstGeom>
        </p:spPr>
        <p:txBody>
          <a:bodyPr wrap="none">
            <a:spAutoFit/>
          </a:bodyPr>
          <a:lstStyle/>
          <a:p>
            <a:r>
              <a:rPr lang="en-US" u="sng" dirty="0"/>
              <a:t>Host</a:t>
            </a:r>
            <a:r>
              <a:rPr lang="en-US" dirty="0"/>
              <a:t>: The process that runs the </a:t>
            </a:r>
            <a:r>
              <a:rPr lang="en-US" dirty="0" smtClean="0"/>
              <a:t>application : IIS / Custom</a:t>
            </a:r>
          </a:p>
          <a:p>
            <a:r>
              <a:rPr lang="en-US" u="sng" dirty="0"/>
              <a:t>Server</a:t>
            </a:r>
            <a:r>
              <a:rPr lang="en-US" dirty="0"/>
              <a:t>: Responsible for binding to a TCP port, constructing the environment dictionary </a:t>
            </a:r>
            <a:endParaRPr lang="en-US" dirty="0" smtClean="0"/>
          </a:p>
          <a:p>
            <a:r>
              <a:rPr lang="en-US" dirty="0" smtClean="0"/>
              <a:t>and </a:t>
            </a:r>
            <a:r>
              <a:rPr lang="en-US" dirty="0"/>
              <a:t>processing requests through an OWIN pipeline</a:t>
            </a:r>
            <a:r>
              <a:rPr lang="en-US" dirty="0" smtClean="0"/>
              <a:t>.</a:t>
            </a:r>
          </a:p>
          <a:p>
            <a:r>
              <a:rPr lang="en-US" u="sng" dirty="0"/>
              <a:t>Middleware</a:t>
            </a:r>
            <a:r>
              <a:rPr lang="en-US" dirty="0"/>
              <a:t>: The name given to all of the components that handle requests in an </a:t>
            </a:r>
            <a:endParaRPr lang="en-US" dirty="0" smtClean="0"/>
          </a:p>
          <a:p>
            <a:r>
              <a:rPr lang="en-US" dirty="0" smtClean="0"/>
              <a:t>OWIN pipeline:</a:t>
            </a:r>
            <a:r>
              <a:rPr lang="en-US" dirty="0"/>
              <a:t> a component that exposes the application delegate</a:t>
            </a:r>
            <a:r>
              <a:rPr lang="en-US" dirty="0" smtClean="0"/>
              <a:t>.</a:t>
            </a:r>
            <a:r>
              <a:rPr lang="en-US" dirty="0"/>
              <a:t> </a:t>
            </a:r>
          </a:p>
          <a:p>
            <a:r>
              <a:rPr lang="en-US" u="sng" dirty="0"/>
              <a:t>Application</a:t>
            </a:r>
            <a:r>
              <a:rPr lang="en-US" dirty="0"/>
              <a:t>: This is your </a:t>
            </a:r>
            <a:r>
              <a:rPr lang="en-US" dirty="0" smtClean="0"/>
              <a:t>code!</a:t>
            </a:r>
            <a:endParaRPr lang="fr-FR" dirty="0"/>
          </a:p>
        </p:txBody>
      </p:sp>
      <p:pic>
        <p:nvPicPr>
          <p:cNvPr id="2052" name="Picture 4" descr="Katana Projec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47" y="3971439"/>
            <a:ext cx="2290093" cy="24705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3203848" y="6453336"/>
            <a:ext cx="1350513" cy="369332"/>
          </a:xfrm>
          <a:prstGeom prst="rect">
            <a:avLst/>
          </a:prstGeom>
          <a:noFill/>
        </p:spPr>
        <p:txBody>
          <a:bodyPr wrap="square" rtlCol="0">
            <a:spAutoFit/>
          </a:bodyPr>
          <a:lstStyle/>
          <a:p>
            <a:r>
              <a:rPr lang="fr-FR" dirty="0" smtClean="0">
                <a:hlinkClick r:id="rId4"/>
              </a:rPr>
              <a:t>© MSDN</a:t>
            </a:r>
            <a:endParaRPr lang="fr-FR" dirty="0"/>
          </a:p>
        </p:txBody>
      </p:sp>
    </p:spTree>
    <p:extLst>
      <p:ext uri="{BB962C8B-B14F-4D97-AF65-F5344CB8AC3E}">
        <p14:creationId xmlns:p14="http://schemas.microsoft.com/office/powerpoint/2010/main" val="1367785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Who is </a:t>
            </a:r>
            <a:r>
              <a:rPr lang="en-US" dirty="0" err="1" smtClean="0"/>
              <a:t>Owined</a:t>
            </a:r>
            <a:r>
              <a:rPr lang="en-US" dirty="0" smtClean="0"/>
              <a:t>?</a:t>
            </a:r>
            <a:endParaRPr lang="fr-FR"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14</a:t>
            </a:fld>
            <a:endParaRPr lang="en-US"/>
          </a:p>
        </p:txBody>
      </p:sp>
      <p:graphicFrame>
        <p:nvGraphicFramePr>
          <p:cNvPr id="3" name="Tableau 2"/>
          <p:cNvGraphicFramePr>
            <a:graphicFrameLocks noGrp="1"/>
          </p:cNvGraphicFramePr>
          <p:nvPr>
            <p:extLst>
              <p:ext uri="{D42A27DB-BD31-4B8C-83A1-F6EECF244321}">
                <p14:modId xmlns:p14="http://schemas.microsoft.com/office/powerpoint/2010/main" val="1987578963"/>
              </p:ext>
            </p:extLst>
          </p:nvPr>
        </p:nvGraphicFramePr>
        <p:xfrm>
          <a:off x="1835696" y="2060848"/>
          <a:ext cx="5328592" cy="3816421"/>
        </p:xfrm>
        <a:graphic>
          <a:graphicData uri="http://schemas.openxmlformats.org/drawingml/2006/table">
            <a:tbl>
              <a:tblPr firstRow="1" bandRow="1">
                <a:tableStyleId>{5C22544A-7EE6-4342-B048-85BDC9FD1C3A}</a:tableStyleId>
              </a:tblPr>
              <a:tblGrid>
                <a:gridCol w="2664296"/>
                <a:gridCol w="2664296"/>
              </a:tblGrid>
              <a:tr h="545203">
                <a:tc>
                  <a:txBody>
                    <a:bodyPr/>
                    <a:lstStyle/>
                    <a:p>
                      <a:pPr algn="ctr"/>
                      <a:r>
                        <a:rPr lang="fr-FR" dirty="0" smtClean="0"/>
                        <a:t>Servers and Hosts</a:t>
                      </a:r>
                      <a:endParaRPr lang="fr-FR" dirty="0"/>
                    </a:p>
                  </a:txBody>
                  <a:tcPr/>
                </a:tc>
                <a:tc>
                  <a:txBody>
                    <a:bodyPr/>
                    <a:lstStyle/>
                    <a:p>
                      <a:pPr algn="ctr"/>
                      <a:r>
                        <a:rPr lang="fr-FR" dirty="0" smtClean="0"/>
                        <a:t>Framework</a:t>
                      </a:r>
                      <a:endParaRPr lang="fr-FR" dirty="0"/>
                    </a:p>
                  </a:txBody>
                  <a:tcPr/>
                </a:tc>
              </a:tr>
              <a:tr h="545203">
                <a:tc>
                  <a:txBody>
                    <a:bodyPr/>
                    <a:lstStyle/>
                    <a:p>
                      <a:pPr algn="l">
                        <a:buFont typeface="Arial"/>
                        <a:buNone/>
                      </a:pPr>
                      <a:r>
                        <a:rPr lang="fr-FR" b="0" i="0" u="none" strike="noStrike" dirty="0" smtClean="0">
                          <a:solidFill>
                            <a:srgbClr val="FF6000"/>
                          </a:solidFill>
                          <a:effectLst/>
                          <a:latin typeface="Helvetica"/>
                          <a:hlinkClick r:id="rId2"/>
                        </a:rPr>
                        <a:t>Katana</a:t>
                      </a:r>
                      <a:endParaRPr lang="fr-FR" b="0" i="0" dirty="0" smtClean="0">
                        <a:solidFill>
                          <a:srgbClr val="000000"/>
                        </a:solidFill>
                        <a:effectLst/>
                        <a:latin typeface="Helvetica"/>
                      </a:endParaRPr>
                    </a:p>
                  </a:txBody>
                  <a:tcPr/>
                </a:tc>
                <a:tc>
                  <a:txBody>
                    <a:bodyPr/>
                    <a:lstStyle/>
                    <a:p>
                      <a:pPr algn="l">
                        <a:buFont typeface="Arial"/>
                        <a:buNone/>
                      </a:pPr>
                      <a:r>
                        <a:rPr lang="fr-FR" b="0" i="0" u="none" strike="noStrike" dirty="0" smtClean="0">
                          <a:solidFill>
                            <a:srgbClr val="FF6000"/>
                          </a:solidFill>
                          <a:effectLst/>
                          <a:latin typeface="Helvetica"/>
                          <a:hlinkClick r:id="rId3"/>
                        </a:rPr>
                        <a:t>Nancy</a:t>
                      </a:r>
                      <a:endParaRPr lang="fr-FR" b="0" i="0" dirty="0" smtClean="0">
                        <a:solidFill>
                          <a:srgbClr val="000000"/>
                        </a:solidFill>
                        <a:effectLst/>
                        <a:latin typeface="Helvetica"/>
                      </a:endParaRPr>
                    </a:p>
                  </a:txBody>
                  <a:tcPr/>
                </a:tc>
              </a:tr>
              <a:tr h="545203">
                <a:tc>
                  <a:txBody>
                    <a:bodyPr/>
                    <a:lstStyle/>
                    <a:p>
                      <a:pPr algn="l">
                        <a:buFont typeface="Arial"/>
                        <a:buNone/>
                      </a:pPr>
                      <a:r>
                        <a:rPr lang="fr-FR" b="0" i="0" u="none" strike="noStrike" dirty="0" err="1" smtClean="0">
                          <a:solidFill>
                            <a:srgbClr val="FF6000"/>
                          </a:solidFill>
                          <a:effectLst/>
                          <a:latin typeface="Helvetica"/>
                          <a:hlinkClick r:id="rId4"/>
                        </a:rPr>
                        <a:t>Nowin</a:t>
                      </a:r>
                      <a:endParaRPr lang="fr-FR" b="0" i="0" dirty="0" smtClean="0">
                        <a:solidFill>
                          <a:srgbClr val="000000"/>
                        </a:solidFill>
                        <a:effectLst/>
                        <a:latin typeface="Helvetic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b="0" i="0" u="none" strike="noStrike" dirty="0" err="1" smtClean="0">
                          <a:solidFill>
                            <a:srgbClr val="FF6000"/>
                          </a:solidFill>
                          <a:effectLst/>
                          <a:latin typeface="Helvetica"/>
                          <a:hlinkClick r:id="rId5"/>
                        </a:rPr>
                        <a:t>SignalR</a:t>
                      </a:r>
                      <a:endParaRPr lang="fr-FR" b="0" i="0" dirty="0" smtClean="0">
                        <a:solidFill>
                          <a:srgbClr val="000000"/>
                        </a:solidFill>
                        <a:effectLst/>
                        <a:latin typeface="Helvetica"/>
                      </a:endParaRPr>
                    </a:p>
                  </a:txBody>
                  <a:tcPr/>
                </a:tc>
              </a:tr>
              <a:tr h="545203">
                <a:tc>
                  <a:txBody>
                    <a:bodyPr/>
                    <a:lstStyle/>
                    <a:p>
                      <a:endParaRPr lang="fr-F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b="0" i="0" u="none" strike="noStrike" dirty="0" err="1" smtClean="0">
                          <a:solidFill>
                            <a:srgbClr val="FF6000"/>
                          </a:solidFill>
                          <a:effectLst/>
                          <a:latin typeface="Helvetica"/>
                          <a:hlinkClick r:id="rId6"/>
                        </a:rPr>
                        <a:t>WebApi</a:t>
                      </a:r>
                      <a:endParaRPr lang="fr-FR" b="0" i="0" dirty="0" smtClean="0">
                        <a:solidFill>
                          <a:srgbClr val="000000"/>
                        </a:solidFill>
                        <a:effectLst/>
                        <a:latin typeface="Helvetica"/>
                      </a:endParaRPr>
                    </a:p>
                  </a:txBody>
                  <a:tcPr/>
                </a:tc>
              </a:tr>
              <a:tr h="545203">
                <a:tc>
                  <a:txBody>
                    <a:bodyPr/>
                    <a:lstStyle/>
                    <a:p>
                      <a:endParaRPr lang="fr-F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b="0" i="0" u="none" strike="noStrike" dirty="0" err="1" smtClean="0">
                          <a:solidFill>
                            <a:srgbClr val="FF6000"/>
                          </a:solidFill>
                          <a:effectLst/>
                          <a:latin typeface="Helvetica"/>
                          <a:hlinkClick r:id="rId7"/>
                        </a:rPr>
                        <a:t>FubuMVC</a:t>
                      </a:r>
                      <a:endParaRPr lang="fr-FR" b="0" i="0" dirty="0" smtClean="0">
                        <a:solidFill>
                          <a:srgbClr val="000000"/>
                        </a:solidFill>
                        <a:effectLst/>
                        <a:latin typeface="Helvetica"/>
                      </a:endParaRPr>
                    </a:p>
                  </a:txBody>
                  <a:tcPr/>
                </a:tc>
              </a:tr>
              <a:tr h="545203">
                <a:tc>
                  <a:txBody>
                    <a:bodyPr/>
                    <a:lstStyle/>
                    <a:p>
                      <a:endParaRPr lang="fr-F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b="0" i="0" u="none" strike="noStrike" dirty="0" err="1" smtClean="0">
                          <a:solidFill>
                            <a:srgbClr val="FF6000"/>
                          </a:solidFill>
                          <a:effectLst/>
                          <a:latin typeface="Helvetica"/>
                          <a:hlinkClick r:id="rId8"/>
                        </a:rPr>
                        <a:t>Simple.Web</a:t>
                      </a:r>
                      <a:endParaRPr lang="fr-FR" b="0" i="0" dirty="0" smtClean="0">
                        <a:solidFill>
                          <a:srgbClr val="000000"/>
                        </a:solidFill>
                        <a:effectLst/>
                        <a:latin typeface="Helvetica"/>
                      </a:endParaRPr>
                    </a:p>
                  </a:txBody>
                  <a:tcPr/>
                </a:tc>
              </a:tr>
              <a:tr h="545203">
                <a:tc>
                  <a:txBody>
                    <a:bodyPr/>
                    <a:lstStyle/>
                    <a:p>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b="0" i="0" u="none" strike="noStrike" dirty="0" err="1" smtClean="0">
                          <a:solidFill>
                            <a:srgbClr val="FF6000"/>
                          </a:solidFill>
                          <a:effectLst/>
                          <a:latin typeface="Helvetica"/>
                          <a:hlinkClick r:id="rId9"/>
                        </a:rPr>
                        <a:t>DuoVia.Http</a:t>
                      </a:r>
                      <a:endParaRPr lang="fr-FR" b="0" i="0" dirty="0" smtClean="0">
                        <a:solidFill>
                          <a:srgbClr val="000000"/>
                        </a:solidFill>
                        <a:effectLst/>
                        <a:latin typeface="Helvetica"/>
                      </a:endParaRPr>
                    </a:p>
                  </a:txBody>
                  <a:tcPr/>
                </a:tc>
              </a:tr>
            </a:tbl>
          </a:graphicData>
        </a:graphic>
      </p:graphicFrame>
    </p:spTree>
    <p:extLst>
      <p:ext uri="{BB962C8B-B14F-4D97-AF65-F5344CB8AC3E}">
        <p14:creationId xmlns:p14="http://schemas.microsoft.com/office/powerpoint/2010/main" val="2684387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916833"/>
            <a:ext cx="8784976" cy="4536503"/>
          </a:xfrm>
        </p:spPr>
        <p:txBody>
          <a:bodyPr/>
          <a:lstStyle/>
          <a:p>
            <a:pPr algn="just">
              <a:buFont typeface="Wingdings" panose="05000000000000000000" pitchFamily="2" charset="2"/>
              <a:buChar char="Ø"/>
            </a:pPr>
            <a:r>
              <a:rPr lang="en-US" sz="6600" dirty="0" smtClean="0"/>
              <a:t>DEMO!</a:t>
            </a:r>
            <a:endParaRPr lang="en-US" sz="6600"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15</a:t>
            </a:fld>
            <a:endParaRPr lang="en-US"/>
          </a:p>
        </p:txBody>
      </p:sp>
    </p:spTree>
    <p:extLst>
      <p:ext uri="{BB962C8B-B14F-4D97-AF65-F5344CB8AC3E}">
        <p14:creationId xmlns:p14="http://schemas.microsoft.com/office/powerpoint/2010/main" val="3378898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916833"/>
            <a:ext cx="8784976" cy="4536503"/>
          </a:xfrm>
        </p:spPr>
        <p:txBody>
          <a:bodyPr/>
          <a:lstStyle/>
          <a:p>
            <a:pPr marL="0" indent="0" algn="just">
              <a:buNone/>
            </a:pPr>
            <a:r>
              <a:rPr lang="en-US" sz="2400" dirty="0" smtClean="0"/>
              <a:t>The purpose of the demo is to show how to easy it is to create a simple “Hello World!” in 2 steps:</a:t>
            </a:r>
          </a:p>
          <a:p>
            <a:pPr marL="0" indent="0" algn="just">
              <a:buNone/>
            </a:pPr>
            <a:endParaRPr lang="en-US" sz="2400" dirty="0" smtClean="0"/>
          </a:p>
          <a:p>
            <a:pPr lvl="2" algn="just"/>
            <a:r>
              <a:rPr lang="en-US" dirty="0" smtClean="0"/>
              <a:t>Running the OWIN pipeline on IIS as part of the ASP .NET request flow</a:t>
            </a:r>
          </a:p>
          <a:p>
            <a:pPr lvl="2" algn="just"/>
            <a:r>
              <a:rPr lang="en-US" dirty="0" smtClean="0"/>
              <a:t>Move to a command-line host and get rid off any IIS dependencies</a:t>
            </a:r>
          </a:p>
          <a:p>
            <a:pPr marL="114300" indent="0" algn="just">
              <a:buNone/>
            </a:pPr>
            <a:endParaRPr lang="en-US" sz="2600" dirty="0"/>
          </a:p>
          <a:p>
            <a:pPr marL="114300" indent="0" algn="just">
              <a:buNone/>
            </a:pPr>
            <a:r>
              <a:rPr lang="en-US" sz="2600" dirty="0" smtClean="0"/>
              <a:t>For </a:t>
            </a:r>
            <a:r>
              <a:rPr lang="en-US" sz="2600" dirty="0"/>
              <a:t>those who were not present, here are some screenshots of the demo.</a:t>
            </a:r>
          </a:p>
          <a:p>
            <a:pPr marL="114300" indent="0" algn="just">
              <a:buNone/>
            </a:pPr>
            <a:endParaRPr lang="en-US" sz="2600"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16</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Tree>
    <p:extLst>
      <p:ext uri="{BB962C8B-B14F-4D97-AF65-F5344CB8AC3E}">
        <p14:creationId xmlns:p14="http://schemas.microsoft.com/office/powerpoint/2010/main" val="142314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17</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05" y="2239094"/>
            <a:ext cx="867727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Espace réservé du contenu 2"/>
          <p:cNvSpPr>
            <a:spLocks noGrp="1"/>
          </p:cNvSpPr>
          <p:nvPr>
            <p:ph idx="1"/>
          </p:nvPr>
        </p:nvSpPr>
        <p:spPr>
          <a:xfrm>
            <a:off x="233362" y="1635747"/>
            <a:ext cx="8784976" cy="425101"/>
          </a:xfrm>
        </p:spPr>
        <p:txBody>
          <a:bodyPr/>
          <a:lstStyle/>
          <a:p>
            <a:pPr algn="just">
              <a:buFont typeface="Wingdings" panose="05000000000000000000" pitchFamily="2" charset="2"/>
              <a:buChar char="§"/>
            </a:pPr>
            <a:r>
              <a:rPr lang="en-US" sz="2000" dirty="0" smtClean="0"/>
              <a:t>Create a new “ASP.NET Empty Web Application”</a:t>
            </a:r>
            <a:endParaRPr lang="en-US" sz="2400" dirty="0"/>
          </a:p>
        </p:txBody>
      </p:sp>
    </p:spTree>
    <p:extLst>
      <p:ext uri="{BB962C8B-B14F-4D97-AF65-F5344CB8AC3E}">
        <p14:creationId xmlns:p14="http://schemas.microsoft.com/office/powerpoint/2010/main" val="1406916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18</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678733"/>
            <a:ext cx="8784976" cy="886171"/>
          </a:xfrm>
        </p:spPr>
        <p:txBody>
          <a:bodyPr/>
          <a:lstStyle/>
          <a:p>
            <a:pPr algn="just">
              <a:buFont typeface="Wingdings" panose="05000000000000000000" pitchFamily="2" charset="2"/>
              <a:buChar char="§"/>
            </a:pPr>
            <a:r>
              <a:rPr lang="en-US" sz="2000" dirty="0" smtClean="0"/>
              <a:t>Install </a:t>
            </a:r>
            <a:r>
              <a:rPr lang="en-US" sz="2000" dirty="0"/>
              <a:t>the “</a:t>
            </a:r>
            <a:r>
              <a:rPr lang="en-US" sz="2000" dirty="0" err="1" smtClean="0"/>
              <a:t>Microsoft.Owin.Host.SystemWeb</a:t>
            </a:r>
            <a:r>
              <a:rPr lang="en-US" sz="2000" dirty="0" smtClean="0"/>
              <a:t>” </a:t>
            </a:r>
            <a:r>
              <a:rPr lang="en-US" sz="2000" dirty="0" err="1" smtClean="0"/>
              <a:t>nuget</a:t>
            </a:r>
            <a:r>
              <a:rPr lang="en-US" sz="2000" dirty="0" smtClean="0"/>
              <a:t> package (via the </a:t>
            </a:r>
            <a:r>
              <a:rPr lang="en-US" sz="2000" i="1" dirty="0" smtClean="0"/>
              <a:t>Package Manager Console</a:t>
            </a:r>
            <a:r>
              <a:rPr lang="en-US" sz="2000" dirty="0" smtClean="0"/>
              <a:t> or the </a:t>
            </a:r>
            <a:r>
              <a:rPr lang="en-US" sz="2000" i="1" dirty="0" smtClean="0"/>
              <a:t>Manage </a:t>
            </a:r>
            <a:r>
              <a:rPr lang="en-US" sz="2000" i="1" dirty="0" err="1" smtClean="0"/>
              <a:t>Nuget</a:t>
            </a:r>
            <a:r>
              <a:rPr lang="en-US" sz="2000" i="1" dirty="0" smtClean="0"/>
              <a:t> Package</a:t>
            </a:r>
            <a:r>
              <a:rPr lang="en-US" sz="2000" dirty="0" smtClean="0"/>
              <a:t> window)</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 y="2780928"/>
            <a:ext cx="8697218" cy="330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6968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19</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606725"/>
            <a:ext cx="8784976" cy="886171"/>
          </a:xfrm>
        </p:spPr>
        <p:txBody>
          <a:bodyPr/>
          <a:lstStyle/>
          <a:p>
            <a:pPr algn="just">
              <a:buFont typeface="Wingdings" panose="05000000000000000000" pitchFamily="2" charset="2"/>
              <a:buChar char="§"/>
            </a:pPr>
            <a:r>
              <a:rPr lang="en-US" sz="2000" dirty="0" smtClean="0"/>
              <a:t>Add a “Startup” class to your project (convention)</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39094"/>
            <a:ext cx="76200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626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Agenda</a:t>
            </a:r>
            <a:endParaRPr lang="en-US" dirty="0"/>
          </a:p>
        </p:txBody>
      </p:sp>
      <p:sp>
        <p:nvSpPr>
          <p:cNvPr id="3" name="Espace réservé du contenu 2"/>
          <p:cNvSpPr>
            <a:spLocks noGrp="1"/>
          </p:cNvSpPr>
          <p:nvPr>
            <p:ph idx="1"/>
          </p:nvPr>
        </p:nvSpPr>
        <p:spPr>
          <a:xfrm>
            <a:off x="179512" y="2060848"/>
            <a:ext cx="8229600" cy="4176464"/>
          </a:xfrm>
        </p:spPr>
        <p:txBody>
          <a:bodyPr/>
          <a:lstStyle/>
          <a:p>
            <a:pPr>
              <a:buFont typeface="Wingdings" pitchFamily="2" charset="2"/>
              <a:buChar char="Ø"/>
            </a:pPr>
            <a:r>
              <a:rPr lang="en-US" dirty="0" smtClean="0"/>
              <a:t>A brief history…</a:t>
            </a:r>
          </a:p>
          <a:p>
            <a:pPr>
              <a:buFont typeface="Wingdings" pitchFamily="2" charset="2"/>
              <a:buChar char="Ø"/>
            </a:pPr>
            <a:r>
              <a:rPr lang="en-US" dirty="0" smtClean="0"/>
              <a:t>What is OWIN?</a:t>
            </a:r>
          </a:p>
          <a:p>
            <a:pPr>
              <a:buFont typeface="Wingdings" pitchFamily="2" charset="2"/>
              <a:buChar char="Ø"/>
            </a:pPr>
            <a:r>
              <a:rPr lang="en-US" dirty="0" smtClean="0"/>
              <a:t>What is Katana?</a:t>
            </a:r>
          </a:p>
          <a:p>
            <a:pPr>
              <a:buFont typeface="Wingdings" pitchFamily="2" charset="2"/>
              <a:buChar char="Ø"/>
            </a:pPr>
            <a:r>
              <a:rPr lang="en-US" dirty="0" smtClean="0"/>
              <a:t>How this works?</a:t>
            </a:r>
          </a:p>
          <a:p>
            <a:pPr>
              <a:buFont typeface="Wingdings" pitchFamily="2" charset="2"/>
              <a:buChar char="Ø"/>
            </a:pPr>
            <a:r>
              <a:rPr lang="en-US" dirty="0" smtClean="0"/>
              <a:t>Demo</a:t>
            </a:r>
          </a:p>
          <a:p>
            <a:pPr>
              <a:buFont typeface="Wingdings" pitchFamily="2" charset="2"/>
              <a:buChar char="Ø"/>
            </a:pPr>
            <a:endParaRPr lang="en-US"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a:t>
            </a:fld>
            <a:endParaRPr lang="en-US"/>
          </a:p>
        </p:txBody>
      </p:sp>
    </p:spTree>
    <p:extLst>
      <p:ext uri="{BB962C8B-B14F-4D97-AF65-F5344CB8AC3E}">
        <p14:creationId xmlns:p14="http://schemas.microsoft.com/office/powerpoint/2010/main" val="484123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20</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606725"/>
            <a:ext cx="8784976" cy="886171"/>
          </a:xfrm>
        </p:spPr>
        <p:txBody>
          <a:bodyPr/>
          <a:lstStyle/>
          <a:p>
            <a:pPr algn="just">
              <a:buFont typeface="Wingdings" panose="05000000000000000000" pitchFamily="2" charset="2"/>
              <a:buChar char="§"/>
            </a:pPr>
            <a:r>
              <a:rPr lang="en-US" sz="2000" dirty="0" smtClean="0"/>
              <a:t>Add this piece of code to your “</a:t>
            </a:r>
            <a:r>
              <a:rPr lang="en-US" sz="2000" i="1" dirty="0" err="1" smtClean="0"/>
              <a:t>Startup.cs</a:t>
            </a:r>
            <a:r>
              <a:rPr lang="en-US" sz="2000" dirty="0" smtClean="0"/>
              <a:t>” class</a:t>
            </a:r>
            <a:endParaRPr lang="en-US" sz="2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575148"/>
            <a:ext cx="64198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268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21</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556792"/>
            <a:ext cx="8784976" cy="886171"/>
          </a:xfrm>
        </p:spPr>
        <p:txBody>
          <a:bodyPr/>
          <a:lstStyle/>
          <a:p>
            <a:pPr algn="just">
              <a:buFont typeface="Wingdings" panose="05000000000000000000" pitchFamily="2" charset="2"/>
              <a:buChar char="§"/>
            </a:pPr>
            <a:r>
              <a:rPr lang="en-US" sz="2000" dirty="0" smtClean="0"/>
              <a:t>Press F5! </a:t>
            </a:r>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r>
              <a:rPr lang="en-US" sz="2000" dirty="0" smtClean="0"/>
              <a:t>Step1: Accomplished!</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636912"/>
            <a:ext cx="66389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70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22</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556792"/>
            <a:ext cx="8784976" cy="1080120"/>
          </a:xfrm>
        </p:spPr>
        <p:txBody>
          <a:bodyPr/>
          <a:lstStyle/>
          <a:p>
            <a:pPr marL="0" indent="0" algn="just">
              <a:buNone/>
            </a:pPr>
            <a:r>
              <a:rPr lang="en-US" sz="2000" dirty="0" smtClean="0"/>
              <a:t>Step 2: Get rid of IIS </a:t>
            </a:r>
            <a:r>
              <a:rPr lang="en-US" sz="2000" dirty="0" smtClean="0">
                <a:sym typeface="Wingdings" panose="05000000000000000000" pitchFamily="2" charset="2"/>
              </a:rPr>
              <a:t></a:t>
            </a:r>
          </a:p>
          <a:p>
            <a:pPr algn="just">
              <a:buFont typeface="Wingdings" panose="05000000000000000000" pitchFamily="2" charset="2"/>
              <a:buChar char="§"/>
            </a:pPr>
            <a:r>
              <a:rPr lang="en-US" sz="2000" dirty="0"/>
              <a:t>Install the </a:t>
            </a:r>
            <a:r>
              <a:rPr lang="en-US" sz="2000" dirty="0" smtClean="0"/>
              <a:t>“</a:t>
            </a:r>
            <a:r>
              <a:rPr lang="en-US" sz="2000" dirty="0" err="1" smtClean="0"/>
              <a:t>OwinHost</a:t>
            </a:r>
            <a:r>
              <a:rPr lang="en-US" sz="2000" dirty="0" smtClean="0"/>
              <a:t>” </a:t>
            </a:r>
            <a:r>
              <a:rPr lang="en-US" sz="2000" dirty="0" err="1"/>
              <a:t>nuget</a:t>
            </a:r>
            <a:r>
              <a:rPr lang="en-US" sz="2000" dirty="0"/>
              <a:t> package (via the </a:t>
            </a:r>
            <a:r>
              <a:rPr lang="en-US" sz="2000" i="1" dirty="0"/>
              <a:t>Package Manager Console</a:t>
            </a:r>
            <a:r>
              <a:rPr lang="en-US" sz="2000" dirty="0"/>
              <a:t> or the </a:t>
            </a:r>
            <a:r>
              <a:rPr lang="en-US" sz="2000" i="1" dirty="0"/>
              <a:t>Manage </a:t>
            </a:r>
            <a:r>
              <a:rPr lang="en-US" sz="2000" i="1" dirty="0" err="1"/>
              <a:t>Nuget</a:t>
            </a:r>
            <a:r>
              <a:rPr lang="en-US" sz="2000" i="1" dirty="0"/>
              <a:t> Package</a:t>
            </a:r>
            <a:r>
              <a:rPr lang="en-US" sz="2000" dirty="0"/>
              <a:t> window</a:t>
            </a:r>
            <a:r>
              <a:rPr lang="en-US" sz="2000" dirty="0" smtClean="0"/>
              <a:t>)</a:t>
            </a:r>
          </a:p>
          <a:p>
            <a:pPr lvl="1" algn="just">
              <a:buFont typeface="Wingdings" panose="05000000000000000000" pitchFamily="2" charset="2"/>
              <a:buChar char="§"/>
            </a:pPr>
            <a:endParaRPr lang="en-US" sz="2000" dirty="0"/>
          </a:p>
          <a:p>
            <a:pPr lvl="1" algn="just">
              <a:buFont typeface="Wingdings" panose="05000000000000000000" pitchFamily="2" charset="2"/>
              <a:buChar char="§"/>
            </a:pPr>
            <a:endParaRPr lang="en-US" sz="2000" dirty="0" smtClean="0"/>
          </a:p>
          <a:p>
            <a:pPr lvl="1" algn="just">
              <a:buFont typeface="Wingdings" panose="05000000000000000000" pitchFamily="2" charset="2"/>
              <a:buChar char="§"/>
            </a:pPr>
            <a:endParaRPr lang="en-US" sz="2000" dirty="0"/>
          </a:p>
          <a:p>
            <a:pPr lvl="1" algn="just">
              <a:buFont typeface="Wingdings" panose="05000000000000000000" pitchFamily="2" charset="2"/>
              <a:buChar char="§"/>
            </a:pPr>
            <a:endParaRPr lang="en-US" sz="2000" dirty="0" smtClean="0"/>
          </a:p>
          <a:p>
            <a:pPr lvl="1" algn="just">
              <a:buFont typeface="Wingdings" panose="05000000000000000000" pitchFamily="2" charset="2"/>
              <a:buChar char="§"/>
            </a:pPr>
            <a:endParaRPr lang="en-US" sz="2000" dirty="0"/>
          </a:p>
          <a:p>
            <a:pPr algn="just">
              <a:buFont typeface="Wingdings" panose="05000000000000000000" pitchFamily="2" charset="2"/>
              <a:buChar char="§"/>
            </a:pPr>
            <a:r>
              <a:rPr lang="en-US" sz="2000" dirty="0" smtClean="0"/>
              <a:t>It deploys </a:t>
            </a:r>
            <a:r>
              <a:rPr lang="en-US" sz="2000" i="1" dirty="0" smtClean="0"/>
              <a:t>OwinHost.exe</a:t>
            </a:r>
          </a:p>
          <a:p>
            <a:pPr marL="0" indent="0" algn="just">
              <a:buNone/>
            </a:pPr>
            <a:r>
              <a:rPr lang="en-US" sz="2000" dirty="0" smtClean="0"/>
              <a:t>in the “Packages” folder:</a:t>
            </a:r>
            <a:endParaRPr 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90" y="2708920"/>
            <a:ext cx="8795048" cy="1281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879" y="4157959"/>
            <a:ext cx="57626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251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23</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556792"/>
            <a:ext cx="8784976" cy="1080120"/>
          </a:xfrm>
        </p:spPr>
        <p:txBody>
          <a:bodyPr/>
          <a:lstStyle/>
          <a:p>
            <a:pPr algn="just">
              <a:buFont typeface="Wingdings" panose="05000000000000000000" pitchFamily="2" charset="2"/>
              <a:buChar char="§"/>
            </a:pPr>
            <a:r>
              <a:rPr lang="en-US" sz="2000" dirty="0" smtClean="0"/>
              <a:t>Remove all your </a:t>
            </a:r>
            <a:r>
              <a:rPr lang="en-US" sz="2000" i="1" dirty="0" err="1" smtClean="0"/>
              <a:t>System.Web</a:t>
            </a:r>
            <a:r>
              <a:rPr lang="en-US" sz="2000" i="1" dirty="0" smtClean="0"/>
              <a:t>*</a:t>
            </a:r>
            <a:r>
              <a:rPr lang="en-US" sz="2000" dirty="0" smtClean="0"/>
              <a:t> references and your </a:t>
            </a:r>
            <a:r>
              <a:rPr lang="en-US" sz="2000" i="1" dirty="0" err="1" smtClean="0"/>
              <a:t>Web.config</a:t>
            </a:r>
            <a:r>
              <a:rPr lang="en-US" sz="2000" dirty="0" smtClean="0"/>
              <a:t> file, from your project:</a:t>
            </a:r>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76871"/>
            <a:ext cx="3034680" cy="444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316" y="2738977"/>
            <a:ext cx="33051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lèche droite 1"/>
          <p:cNvSpPr/>
          <p:nvPr/>
        </p:nvSpPr>
        <p:spPr>
          <a:xfrm>
            <a:off x="3851920" y="4221088"/>
            <a:ext cx="1224136" cy="6480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22565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24</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556792"/>
            <a:ext cx="8784976" cy="1080120"/>
          </a:xfrm>
        </p:spPr>
        <p:txBody>
          <a:bodyPr/>
          <a:lstStyle/>
          <a:p>
            <a:pPr algn="just">
              <a:buFont typeface="Wingdings" panose="05000000000000000000" pitchFamily="2" charset="2"/>
              <a:buChar char="§"/>
            </a:pPr>
            <a:r>
              <a:rPr lang="en-US" sz="2000" dirty="0"/>
              <a:t>Remove “</a:t>
            </a:r>
            <a:r>
              <a:rPr lang="fr-FR" sz="2000" dirty="0" err="1">
                <a:solidFill>
                  <a:srgbClr val="0000FF"/>
                </a:solidFill>
                <a:highlight>
                  <a:srgbClr val="FFFFFF"/>
                </a:highlight>
                <a:latin typeface="Consolas"/>
              </a:rPr>
              <a:t>using</a:t>
            </a:r>
            <a:r>
              <a:rPr lang="fr-FR" sz="2000" dirty="0">
                <a:solidFill>
                  <a:srgbClr val="000000"/>
                </a:solidFill>
                <a:highlight>
                  <a:srgbClr val="FFFFFF"/>
                </a:highlight>
                <a:latin typeface="Consolas"/>
              </a:rPr>
              <a:t> </a:t>
            </a:r>
            <a:r>
              <a:rPr lang="fr-FR" sz="2000" dirty="0" err="1">
                <a:solidFill>
                  <a:srgbClr val="000000"/>
                </a:solidFill>
                <a:highlight>
                  <a:srgbClr val="FFFFFF"/>
                </a:highlight>
                <a:latin typeface="Consolas"/>
              </a:rPr>
              <a:t>System.Web</a:t>
            </a:r>
            <a:r>
              <a:rPr lang="fr-FR" sz="2000" dirty="0">
                <a:solidFill>
                  <a:srgbClr val="000000"/>
                </a:solidFill>
                <a:highlight>
                  <a:srgbClr val="FFFFFF"/>
                </a:highlight>
                <a:latin typeface="Consolas"/>
              </a:rPr>
              <a:t>;</a:t>
            </a:r>
            <a:r>
              <a:rPr lang="en-US" sz="2000" dirty="0"/>
              <a:t>” line from your “</a:t>
            </a:r>
            <a:r>
              <a:rPr lang="en-US" sz="2000" i="1" dirty="0" err="1"/>
              <a:t>Startup.cs</a:t>
            </a:r>
            <a:r>
              <a:rPr lang="en-US" sz="2000" dirty="0"/>
              <a:t>” </a:t>
            </a:r>
            <a:r>
              <a:rPr lang="en-US" sz="2000" dirty="0" smtClean="0"/>
              <a:t>class</a:t>
            </a:r>
          </a:p>
          <a:p>
            <a:pPr algn="just">
              <a:buFont typeface="Wingdings" panose="05000000000000000000" pitchFamily="2" charset="2"/>
              <a:buChar char="§"/>
            </a:pPr>
            <a:r>
              <a:rPr lang="en-US" sz="2000" dirty="0" smtClean="0"/>
              <a:t>Rebuild your project</a:t>
            </a:r>
          </a:p>
          <a:p>
            <a:pPr algn="just">
              <a:buFont typeface="Wingdings" panose="05000000000000000000" pitchFamily="2" charset="2"/>
              <a:buChar char="§"/>
            </a:pPr>
            <a:endParaRPr lang="en-US" sz="2000" dirty="0" smtClean="0"/>
          </a:p>
          <a:p>
            <a:pPr algn="just">
              <a:buFont typeface="Wingdings" panose="05000000000000000000" pitchFamily="2" charset="2"/>
              <a:buChar char="§"/>
            </a:pPr>
            <a:r>
              <a:rPr lang="en-US" sz="2000" dirty="0" smtClean="0"/>
              <a:t>Open a “</a:t>
            </a:r>
            <a:r>
              <a:rPr lang="en-US" sz="2000" i="1" dirty="0" smtClean="0"/>
              <a:t>Developer Command Prompt</a:t>
            </a:r>
            <a:r>
              <a:rPr lang="en-US" sz="2000" dirty="0" smtClean="0"/>
              <a:t>” window and go to the “</a:t>
            </a:r>
            <a:r>
              <a:rPr lang="en-US" sz="2000" i="1" dirty="0" smtClean="0"/>
              <a:t>\bin</a:t>
            </a:r>
            <a:r>
              <a:rPr lang="en-US" sz="2000" dirty="0" smtClean="0"/>
              <a:t>” folder of your application. Then run “</a:t>
            </a:r>
            <a:r>
              <a:rPr lang="en-US" sz="2000" i="1" dirty="0" smtClean="0"/>
              <a:t>OwinHost.exe</a:t>
            </a:r>
            <a:r>
              <a:rPr lang="en-US" sz="2000" dirty="0" smtClean="0"/>
              <a:t>”:</a:t>
            </a:r>
            <a:endParaRPr lang="en-US" sz="20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22" y="3540289"/>
            <a:ext cx="8939336" cy="255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909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25</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Demo</a:t>
            </a:r>
            <a:endParaRPr lang="fr-FR" dirty="0"/>
          </a:p>
        </p:txBody>
      </p:sp>
      <p:sp>
        <p:nvSpPr>
          <p:cNvPr id="7" name="Espace réservé du contenu 2"/>
          <p:cNvSpPr>
            <a:spLocks noGrp="1"/>
          </p:cNvSpPr>
          <p:nvPr>
            <p:ph idx="1"/>
          </p:nvPr>
        </p:nvSpPr>
        <p:spPr>
          <a:xfrm>
            <a:off x="233362" y="1556792"/>
            <a:ext cx="8784976" cy="886171"/>
          </a:xfrm>
        </p:spPr>
        <p:txBody>
          <a:bodyPr/>
          <a:lstStyle/>
          <a:p>
            <a:pPr algn="just">
              <a:buFont typeface="Wingdings" panose="05000000000000000000" pitchFamily="2" charset="2"/>
              <a:buChar char="§"/>
            </a:pPr>
            <a:r>
              <a:rPr lang="en-US" sz="2000" dirty="0" smtClean="0"/>
              <a:t>Open a browser and go to</a:t>
            </a:r>
            <a:r>
              <a:rPr lang="en-US" sz="2000" dirty="0"/>
              <a:t>: http://localhost:5000/</a:t>
            </a: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smtClean="0"/>
          </a:p>
          <a:p>
            <a:pPr algn="just">
              <a:buFont typeface="Wingdings" panose="05000000000000000000" pitchFamily="2" charset="2"/>
              <a:buChar char="§"/>
            </a:pPr>
            <a:endParaRPr lang="en-US" sz="2000" dirty="0"/>
          </a:p>
          <a:p>
            <a:pPr algn="just">
              <a:buFont typeface="Wingdings" panose="05000000000000000000" pitchFamily="2" charset="2"/>
              <a:buChar char="§"/>
            </a:pPr>
            <a:r>
              <a:rPr lang="en-US" sz="2000" dirty="0" smtClean="0"/>
              <a:t>Step2: Accomplished!</a:t>
            </a:r>
            <a:endParaRPr 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2443708"/>
            <a:ext cx="66389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9548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916833"/>
            <a:ext cx="8784976" cy="4536503"/>
          </a:xfrm>
        </p:spPr>
        <p:txBody>
          <a:bodyPr/>
          <a:lstStyle/>
          <a:p>
            <a:pPr marL="0" indent="0" algn="just">
              <a:buNone/>
            </a:pPr>
            <a:r>
              <a:rPr lang="en-US" sz="6600" dirty="0" smtClean="0"/>
              <a:t>Questions?</a:t>
            </a:r>
            <a:endParaRPr lang="en-US" sz="6600"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26</a:t>
            </a:fld>
            <a:endParaRPr lang="en-US"/>
          </a:p>
        </p:txBody>
      </p:sp>
    </p:spTree>
    <p:extLst>
      <p:ext uri="{BB962C8B-B14F-4D97-AF65-F5344CB8AC3E}">
        <p14:creationId xmlns:p14="http://schemas.microsoft.com/office/powerpoint/2010/main" val="301749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916833"/>
            <a:ext cx="8784976" cy="4536503"/>
          </a:xfrm>
        </p:spPr>
        <p:txBody>
          <a:bodyPr/>
          <a:lstStyle/>
          <a:p>
            <a:pPr marL="0" indent="0" algn="just">
              <a:buNone/>
            </a:pPr>
            <a:r>
              <a:rPr lang="en-US" sz="1600" dirty="0">
                <a:hlinkClick r:id="rId2"/>
              </a:rPr>
              <a:t>Katana Project </a:t>
            </a:r>
            <a:endParaRPr lang="en-US" sz="1600" dirty="0" smtClean="0"/>
          </a:p>
          <a:p>
            <a:pPr marL="0" indent="0" algn="just">
              <a:buNone/>
            </a:pPr>
            <a:r>
              <a:rPr lang="en-US" sz="1600" dirty="0" smtClean="0">
                <a:hlinkClick r:id="rId3"/>
              </a:rPr>
              <a:t>Getting </a:t>
            </a:r>
            <a:r>
              <a:rPr lang="en-US" sz="1600" dirty="0">
                <a:hlinkClick r:id="rId3"/>
              </a:rPr>
              <a:t>Started with the Katana </a:t>
            </a:r>
            <a:r>
              <a:rPr lang="en-US" sz="1600" dirty="0" smtClean="0">
                <a:hlinkClick r:id="rId3"/>
              </a:rPr>
              <a:t>Project</a:t>
            </a:r>
            <a:endParaRPr lang="en-US" sz="1600" dirty="0" smtClean="0"/>
          </a:p>
          <a:p>
            <a:pPr marL="0" indent="0" algn="just">
              <a:buNone/>
            </a:pPr>
            <a:r>
              <a:rPr lang="en-US" sz="1600" dirty="0">
                <a:hlinkClick r:id="rId4"/>
              </a:rPr>
              <a:t>An Overview of Project </a:t>
            </a:r>
            <a:r>
              <a:rPr lang="en-US" sz="1600" dirty="0" smtClean="0">
                <a:hlinkClick r:id="rId4"/>
              </a:rPr>
              <a:t>Katana</a:t>
            </a:r>
            <a:endParaRPr lang="en-US" sz="1600" dirty="0" smtClean="0"/>
          </a:p>
          <a:p>
            <a:pPr marL="0" indent="0" algn="just">
              <a:buNone/>
            </a:pPr>
            <a:r>
              <a:rPr lang="en-US" sz="1600" dirty="0">
                <a:hlinkClick r:id="rId5"/>
              </a:rPr>
              <a:t>Getting started with </a:t>
            </a:r>
            <a:r>
              <a:rPr lang="en-US" sz="1600" dirty="0" err="1">
                <a:hlinkClick r:id="rId5"/>
              </a:rPr>
              <a:t>Owin</a:t>
            </a:r>
            <a:r>
              <a:rPr lang="en-US" sz="1600" dirty="0">
                <a:hlinkClick r:id="rId5"/>
              </a:rPr>
              <a:t> and </a:t>
            </a:r>
            <a:r>
              <a:rPr lang="en-US" sz="1600" dirty="0" smtClean="0">
                <a:hlinkClick r:id="rId5"/>
              </a:rPr>
              <a:t>Katana</a:t>
            </a:r>
            <a:endParaRPr lang="en-US" sz="1600" dirty="0" smtClean="0"/>
          </a:p>
          <a:p>
            <a:pPr marL="0" indent="0" algn="just">
              <a:buNone/>
            </a:pPr>
            <a:r>
              <a:rPr lang="en-US" sz="1600" dirty="0">
                <a:hlinkClick r:id="rId6"/>
              </a:rPr>
              <a:t>OWIN, Katana and </a:t>
            </a:r>
            <a:r>
              <a:rPr lang="en-US" sz="1600" dirty="0" err="1">
                <a:hlinkClick r:id="rId6"/>
              </a:rPr>
              <a:t>SignalR</a:t>
            </a:r>
            <a:r>
              <a:rPr lang="en-US" sz="1600" dirty="0">
                <a:hlinkClick r:id="rId6"/>
              </a:rPr>
              <a:t> – Breaking free from your Web Server</a:t>
            </a:r>
            <a:endParaRPr lang="en-US" sz="1600" dirty="0"/>
          </a:p>
          <a:p>
            <a:pPr marL="0" indent="0" algn="just">
              <a:buNone/>
            </a:pPr>
            <a:r>
              <a:rPr lang="en-US" sz="1600" dirty="0" smtClean="0">
                <a:hlinkClick r:id="rId7"/>
              </a:rPr>
              <a:t>Simple </a:t>
            </a:r>
            <a:r>
              <a:rPr lang="en-US" sz="1600" dirty="0">
                <a:hlinkClick r:id="rId7"/>
              </a:rPr>
              <a:t>Logging </a:t>
            </a:r>
            <a:r>
              <a:rPr lang="en-US" sz="1600" dirty="0" smtClean="0">
                <a:hlinkClick r:id="rId7"/>
              </a:rPr>
              <a:t>Middleware</a:t>
            </a:r>
            <a:endParaRPr lang="en-US" sz="1600" dirty="0" smtClean="0"/>
          </a:p>
          <a:p>
            <a:pPr marL="0" indent="0" algn="just">
              <a:buNone/>
            </a:pPr>
            <a:r>
              <a:rPr lang="en-US" sz="1600" dirty="0">
                <a:hlinkClick r:id="rId8"/>
              </a:rPr>
              <a:t>Visual Studio 2013 Custom Web Servers and </a:t>
            </a:r>
            <a:r>
              <a:rPr lang="en-US" sz="1600" dirty="0" smtClean="0">
                <a:hlinkClick r:id="rId8"/>
              </a:rPr>
              <a:t>OwinHost.exe</a:t>
            </a:r>
            <a:endParaRPr lang="en-US" sz="1600" dirty="0" smtClean="0"/>
          </a:p>
          <a:p>
            <a:pPr marL="0" indent="0" algn="just">
              <a:buNone/>
            </a:pPr>
            <a:r>
              <a:rPr lang="fr-FR" sz="1600" dirty="0">
                <a:hlinkClick r:id="rId9"/>
              </a:rPr>
              <a:t>Tutorial: </a:t>
            </a:r>
            <a:r>
              <a:rPr lang="fr-FR" sz="1600" dirty="0" err="1">
                <a:hlinkClick r:id="rId9"/>
              </a:rPr>
              <a:t>SignalR</a:t>
            </a:r>
            <a:r>
              <a:rPr lang="fr-FR" sz="1600" dirty="0">
                <a:hlinkClick r:id="rId9"/>
              </a:rPr>
              <a:t> </a:t>
            </a:r>
            <a:r>
              <a:rPr lang="fr-FR" sz="1600" dirty="0" smtClean="0">
                <a:hlinkClick r:id="rId9"/>
              </a:rPr>
              <a:t>Self-Host</a:t>
            </a:r>
            <a:endParaRPr lang="fr-FR" sz="1600" dirty="0" smtClean="0"/>
          </a:p>
          <a:p>
            <a:pPr marL="0" indent="0" algn="just">
              <a:buNone/>
            </a:pPr>
            <a:r>
              <a:rPr lang="en-US" sz="1600" dirty="0">
                <a:hlinkClick r:id="rId10"/>
              </a:rPr>
              <a:t>Use OWIN to Self-Host ASP.NET Web </a:t>
            </a:r>
            <a:r>
              <a:rPr lang="en-US" sz="1600" dirty="0" smtClean="0">
                <a:hlinkClick r:id="rId10"/>
              </a:rPr>
              <a:t>API</a:t>
            </a:r>
            <a:endParaRPr lang="en-US" sz="1600" dirty="0" smtClean="0"/>
          </a:p>
          <a:p>
            <a:pPr marL="0" indent="0" algn="just">
              <a:buNone/>
            </a:pPr>
            <a:r>
              <a:rPr lang="en-US" sz="1600" dirty="0">
                <a:hlinkClick r:id="rId11"/>
              </a:rPr>
              <a:t>Host authentication and Web API with OWIN and active vs. passive authentication </a:t>
            </a:r>
            <a:r>
              <a:rPr lang="en-US" sz="1600" dirty="0" smtClean="0">
                <a:hlinkClick r:id="rId11"/>
              </a:rPr>
              <a:t>middleware</a:t>
            </a:r>
            <a:endParaRPr lang="en-US" sz="1600" dirty="0" smtClean="0"/>
          </a:p>
          <a:p>
            <a:pPr marL="0" indent="0" algn="just">
              <a:buNone/>
            </a:pPr>
            <a:r>
              <a:rPr lang="en-US" sz="1600" dirty="0">
                <a:hlinkClick r:id="rId12"/>
              </a:rPr>
              <a:t>Creating a simple REST like service with OWIN – Open Web Server Interface</a:t>
            </a:r>
            <a:endParaRPr lang="en-US" sz="1600" dirty="0" smtClean="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27</a:t>
            </a:fld>
            <a:endParaRPr lang="en-US"/>
          </a:p>
        </p:txBody>
      </p:sp>
      <p:sp>
        <p:nvSpPr>
          <p:cNvPr id="4" name="Titre 1"/>
          <p:cNvSpPr>
            <a:spLocks noGrp="1"/>
          </p:cNvSpPr>
          <p:nvPr>
            <p:ph type="title"/>
          </p:nvPr>
        </p:nvSpPr>
        <p:spPr>
          <a:xfrm>
            <a:off x="457200" y="990600"/>
            <a:ext cx="8229600" cy="710208"/>
          </a:xfrm>
        </p:spPr>
        <p:txBody>
          <a:bodyPr/>
          <a:lstStyle/>
          <a:p>
            <a:r>
              <a:rPr lang="en-US" dirty="0" smtClean="0"/>
              <a:t>To go further…</a:t>
            </a:r>
            <a:endParaRPr lang="fr-FR" dirty="0"/>
          </a:p>
        </p:txBody>
      </p:sp>
    </p:spTree>
    <p:extLst>
      <p:ext uri="{BB962C8B-B14F-4D97-AF65-F5344CB8AC3E}">
        <p14:creationId xmlns:p14="http://schemas.microsoft.com/office/powerpoint/2010/main" val="2171249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Find</a:t>
            </a:r>
            <a:r>
              <a:rPr lang="fr-FR" dirty="0" smtClean="0"/>
              <a:t> out more</a:t>
            </a:r>
            <a:endParaRPr lang="fr-FR" dirty="0"/>
          </a:p>
        </p:txBody>
      </p:sp>
      <p:sp>
        <p:nvSpPr>
          <p:cNvPr id="3" name="Espace réservé du contenu 2"/>
          <p:cNvSpPr>
            <a:spLocks noGrp="1"/>
          </p:cNvSpPr>
          <p:nvPr>
            <p:ph idx="1"/>
          </p:nvPr>
        </p:nvSpPr>
        <p:spPr/>
        <p:txBody>
          <a:bodyPr/>
          <a:lstStyle/>
          <a:p>
            <a:r>
              <a:rPr lang="fr-FR" dirty="0" smtClean="0"/>
              <a:t>On </a:t>
            </a:r>
            <a:r>
              <a:rPr lang="fr-FR" dirty="0">
                <a:hlinkClick r:id="rId2"/>
              </a:rPr>
              <a:t>https://techblog.betclicgroup.com/</a:t>
            </a:r>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878" y="2708920"/>
            <a:ext cx="3941141" cy="3572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5897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About Betclic</a:t>
            </a:r>
            <a:endParaRPr lang="fr-FR" dirty="0"/>
          </a:p>
        </p:txBody>
      </p:sp>
      <p:sp>
        <p:nvSpPr>
          <p:cNvPr id="3" name="Espace réservé du contenu 2"/>
          <p:cNvSpPr>
            <a:spLocks noGrp="1"/>
          </p:cNvSpPr>
          <p:nvPr>
            <p:ph idx="1"/>
          </p:nvPr>
        </p:nvSpPr>
        <p:spPr>
          <a:xfrm>
            <a:off x="457200" y="1716012"/>
            <a:ext cx="8229600" cy="4742731"/>
          </a:xfrm>
        </p:spPr>
        <p:txBody>
          <a:bodyPr/>
          <a:lstStyle/>
          <a:p>
            <a:r>
              <a:rPr lang="en-US" sz="1600" dirty="0">
                <a:hlinkClick r:id="rId2"/>
              </a:rPr>
              <a:t>Betclic Everest Group</a:t>
            </a:r>
            <a:r>
              <a:rPr lang="en-US" sz="1600" dirty="0"/>
              <a:t>, one of the world leaders in online gaming, has a unique portfolio comprising </a:t>
            </a:r>
            <a:r>
              <a:rPr lang="en-US" sz="1600" dirty="0" smtClean="0"/>
              <a:t>various complementary </a:t>
            </a:r>
            <a:r>
              <a:rPr lang="en-US" sz="1600" dirty="0"/>
              <a:t>international </a:t>
            </a:r>
            <a:r>
              <a:rPr lang="en-US" sz="1600" dirty="0">
                <a:hlinkClick r:id="rId3"/>
              </a:rPr>
              <a:t>brands</a:t>
            </a:r>
            <a:r>
              <a:rPr lang="en-US" sz="1600" dirty="0"/>
              <a:t>: </a:t>
            </a:r>
            <a:r>
              <a:rPr lang="en-US" sz="1600" dirty="0" smtClean="0"/>
              <a:t>Betclic, Everest Gaming, bet-at-home.com, Expekt…</a:t>
            </a:r>
            <a:endParaRPr lang="en-US" sz="1600" dirty="0"/>
          </a:p>
          <a:p>
            <a:r>
              <a:rPr lang="en-US" sz="1600" dirty="0" smtClean="0"/>
              <a:t>Active </a:t>
            </a:r>
            <a:r>
              <a:rPr lang="en-US" sz="1600" dirty="0"/>
              <a:t>in 100 countries with more than 12 million customers worldwide, the Group </a:t>
            </a:r>
            <a:r>
              <a:rPr lang="en-US" sz="1600" dirty="0" smtClean="0"/>
              <a:t>is </a:t>
            </a:r>
            <a:r>
              <a:rPr lang="en-US" sz="1600" dirty="0"/>
              <a:t>committed to promoting secure and responsible gaming and is a member of several international professional associations including the EGBA (European Gaming and Betting Association) and the ESSA (European Sports Security Association).</a:t>
            </a:r>
          </a:p>
          <a:p>
            <a:r>
              <a:rPr lang="en-US" sz="1600" dirty="0"/>
              <a:t>Through </a:t>
            </a:r>
            <a:r>
              <a:rPr lang="en-US" sz="1600" dirty="0" smtClean="0"/>
              <a:t>our </a:t>
            </a:r>
            <a:r>
              <a:rPr lang="en-US" sz="1600" dirty="0"/>
              <a:t>brands, Betclic Everest Group places expertise, technological know-how and security at the heart of our strategy to deliver an on-line gaming offer attuned to the passion of our </a:t>
            </a:r>
            <a:r>
              <a:rPr lang="en-US" sz="1600" dirty="0" smtClean="0"/>
              <a:t>players</a:t>
            </a:r>
            <a:r>
              <a:rPr lang="en-US" sz="1600" dirty="0"/>
              <a:t>.</a:t>
            </a: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298697"/>
            <a:ext cx="3888707" cy="24461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betclic-logo-common">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0507" y="4911901"/>
            <a:ext cx="956274" cy="4271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verestPoker">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9977" y="4807383"/>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pekt">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457" y="5636965"/>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echblog.betclicgroup.com/wp-content/uploads/2013/04/bet-at-home.jp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5715309"/>
            <a:ext cx="771918" cy="55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51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 brief history…</a:t>
            </a:r>
            <a:endParaRPr lang="fr-FR" dirty="0"/>
          </a:p>
        </p:txBody>
      </p:sp>
      <p:sp>
        <p:nvSpPr>
          <p:cNvPr id="3" name="Espace réservé du contenu 2"/>
          <p:cNvSpPr>
            <a:spLocks noGrp="1"/>
          </p:cNvSpPr>
          <p:nvPr>
            <p:ph idx="1"/>
          </p:nvPr>
        </p:nvSpPr>
        <p:spPr>
          <a:xfrm>
            <a:off x="251520" y="1916832"/>
            <a:ext cx="8784976" cy="4742731"/>
          </a:xfrm>
        </p:spPr>
        <p:txBody>
          <a:bodyPr/>
          <a:lstStyle/>
          <a:p>
            <a:pPr algn="just"/>
            <a:r>
              <a:rPr lang="en-US" sz="3000" dirty="0" smtClean="0"/>
              <a:t>1996: ASP – </a:t>
            </a:r>
            <a:r>
              <a:rPr lang="en-US" sz="3000" dirty="0" err="1" smtClean="0"/>
              <a:t>Vbscript</a:t>
            </a:r>
            <a:r>
              <a:rPr lang="en-US" sz="3000" dirty="0" smtClean="0"/>
              <a:t> in page, no </a:t>
            </a:r>
            <a:r>
              <a:rPr lang="en-US" sz="3000" dirty="0" smtClean="0">
                <a:hlinkClick r:id="rId2"/>
              </a:rPr>
              <a:t>SOC</a:t>
            </a:r>
            <a:r>
              <a:rPr lang="en-US" sz="3000" dirty="0" smtClean="0"/>
              <a:t>.</a:t>
            </a:r>
          </a:p>
          <a:p>
            <a:pPr algn="just"/>
            <a:endParaRPr lang="en-US" sz="3000" dirty="0" smtClean="0"/>
          </a:p>
          <a:p>
            <a:pPr algn="just"/>
            <a:r>
              <a:rPr lang="en-US" sz="3000" dirty="0" smtClean="0"/>
              <a:t>2002: </a:t>
            </a:r>
            <a:r>
              <a:rPr lang="en-US" sz="3000" dirty="0" err="1" smtClean="0"/>
              <a:t>ASP.Net</a:t>
            </a:r>
            <a:endParaRPr lang="en-US" sz="3000" dirty="0" smtClean="0"/>
          </a:p>
          <a:p>
            <a:pPr lvl="2" algn="just"/>
            <a:r>
              <a:rPr lang="en-US" sz="2200" dirty="0" smtClean="0"/>
              <a:t>Separation between design (</a:t>
            </a:r>
            <a:r>
              <a:rPr lang="en-US" sz="2200" dirty="0" err="1" smtClean="0"/>
              <a:t>aspx</a:t>
            </a:r>
            <a:r>
              <a:rPr lang="en-US" sz="2200" dirty="0" smtClean="0"/>
              <a:t>) and business code (C#/</a:t>
            </a:r>
            <a:r>
              <a:rPr lang="en-US" sz="2200" dirty="0" err="1" smtClean="0"/>
              <a:t>VB.Net</a:t>
            </a:r>
            <a:r>
              <a:rPr lang="en-US" sz="2200" dirty="0" smtClean="0"/>
              <a:t>)</a:t>
            </a:r>
          </a:p>
          <a:p>
            <a:pPr lvl="2" algn="just"/>
            <a:r>
              <a:rPr lang="en-US" sz="2200" dirty="0" smtClean="0"/>
              <a:t>Lesser learning curve for </a:t>
            </a:r>
            <a:r>
              <a:rPr lang="en-US" sz="2200" dirty="0" err="1" smtClean="0"/>
              <a:t>WinForms</a:t>
            </a:r>
            <a:r>
              <a:rPr lang="en-US" sz="2200" dirty="0" smtClean="0"/>
              <a:t> </a:t>
            </a:r>
            <a:r>
              <a:rPr lang="en-US" sz="2200" dirty="0" err="1" smtClean="0"/>
              <a:t>devs</a:t>
            </a:r>
            <a:r>
              <a:rPr lang="en-US" sz="2200" dirty="0" smtClean="0"/>
              <a:t>.</a:t>
            </a:r>
          </a:p>
          <a:p>
            <a:pPr lvl="2" algn="just"/>
            <a:r>
              <a:rPr lang="en-US" sz="2200" dirty="0" err="1" smtClean="0"/>
              <a:t>Stateful</a:t>
            </a:r>
            <a:r>
              <a:rPr lang="en-US" sz="2200" dirty="0" smtClean="0"/>
              <a:t> </a:t>
            </a:r>
            <a:r>
              <a:rPr lang="en-US" sz="2200" dirty="0"/>
              <a:t>event </a:t>
            </a:r>
            <a:r>
              <a:rPr lang="en-US" sz="2200" dirty="0" smtClean="0"/>
              <a:t>model  :-(</a:t>
            </a:r>
          </a:p>
          <a:p>
            <a:pPr lvl="2" algn="just"/>
            <a:r>
              <a:rPr lang="en-US" sz="2200" dirty="0" smtClean="0"/>
              <a:t>Monolithic framework</a:t>
            </a:r>
          </a:p>
          <a:p>
            <a:pPr lvl="2" algn="just"/>
            <a:r>
              <a:rPr lang="en-US" sz="2200" dirty="0" smtClean="0"/>
              <a:t>Tied to </a:t>
            </a:r>
            <a:r>
              <a:rPr lang="en-US" sz="2200" dirty="0" err="1" smtClean="0"/>
              <a:t>.Net</a:t>
            </a:r>
            <a:r>
              <a:rPr lang="en-US" sz="2200" dirty="0" smtClean="0"/>
              <a:t> framework releases! </a:t>
            </a:r>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3</a:t>
            </a:fld>
            <a:endParaRPr lang="en-US"/>
          </a:p>
        </p:txBody>
      </p:sp>
    </p:spTree>
    <p:extLst>
      <p:ext uri="{BB962C8B-B14F-4D97-AF65-F5344CB8AC3E}">
        <p14:creationId xmlns:p14="http://schemas.microsoft.com/office/powerpoint/2010/main" val="3169245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 brief history…</a:t>
            </a:r>
            <a:endParaRPr lang="fr-FR" dirty="0"/>
          </a:p>
        </p:txBody>
      </p:sp>
      <p:sp>
        <p:nvSpPr>
          <p:cNvPr id="3" name="Espace réservé du contenu 2"/>
          <p:cNvSpPr>
            <a:spLocks noGrp="1"/>
          </p:cNvSpPr>
          <p:nvPr>
            <p:ph idx="1"/>
          </p:nvPr>
        </p:nvSpPr>
        <p:spPr>
          <a:xfrm>
            <a:off x="251520" y="1916832"/>
            <a:ext cx="8784976" cy="4742731"/>
          </a:xfrm>
        </p:spPr>
        <p:txBody>
          <a:bodyPr/>
          <a:lstStyle/>
          <a:p>
            <a:pPr algn="just"/>
            <a:endParaRPr lang="en-US" sz="3000" dirty="0" smtClean="0"/>
          </a:p>
          <a:p>
            <a:pPr algn="just"/>
            <a:r>
              <a:rPr lang="en-US" sz="3000" dirty="0" smtClean="0"/>
              <a:t>2009: ASP </a:t>
            </a:r>
            <a:r>
              <a:rPr lang="en-US" sz="3000" dirty="0" err="1" smtClean="0"/>
              <a:t>.Net</a:t>
            </a:r>
            <a:r>
              <a:rPr lang="en-US" sz="3000" dirty="0" smtClean="0"/>
              <a:t> MVC</a:t>
            </a:r>
          </a:p>
          <a:p>
            <a:pPr lvl="2" algn="just"/>
            <a:r>
              <a:rPr lang="en-US" sz="2200" dirty="0" smtClean="0"/>
              <a:t>MVC design pattern, SOC!</a:t>
            </a:r>
          </a:p>
          <a:p>
            <a:pPr lvl="2" algn="just"/>
            <a:r>
              <a:rPr lang="en-US" sz="2200" dirty="0" smtClean="0"/>
              <a:t>Out of band, not included in </a:t>
            </a:r>
            <a:r>
              <a:rPr lang="en-US" sz="2200" dirty="0" err="1" smtClean="0"/>
              <a:t>.Net</a:t>
            </a:r>
            <a:r>
              <a:rPr lang="en-US" sz="2200" dirty="0" smtClean="0"/>
              <a:t> Framework -&gt; independent.</a:t>
            </a:r>
          </a:p>
          <a:p>
            <a:pPr lvl="2" algn="just"/>
            <a:r>
              <a:rPr lang="en-US" sz="2200" dirty="0" smtClean="0"/>
              <a:t>Faster release cycles</a:t>
            </a:r>
          </a:p>
          <a:p>
            <a:pPr lvl="2" algn="just"/>
            <a:r>
              <a:rPr lang="en-US" sz="2200" dirty="0" smtClean="0"/>
              <a:t>Open source!</a:t>
            </a:r>
          </a:p>
          <a:p>
            <a:pPr lvl="2" algn="just"/>
            <a:r>
              <a:rPr lang="en-US" sz="2200" dirty="0" smtClean="0"/>
              <a:t>But still tied to System.Web.dll -&gt; dependencies to IIS  :-(</a:t>
            </a:r>
          </a:p>
          <a:p>
            <a:pPr algn="just"/>
            <a:endParaRPr lang="en-US" sz="3000"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4</a:t>
            </a:fld>
            <a:endParaRPr lang="en-US"/>
          </a:p>
        </p:txBody>
      </p:sp>
    </p:spTree>
    <p:extLst>
      <p:ext uri="{BB962C8B-B14F-4D97-AF65-F5344CB8AC3E}">
        <p14:creationId xmlns:p14="http://schemas.microsoft.com/office/powerpoint/2010/main" val="159702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 brief history…</a:t>
            </a:r>
            <a:endParaRPr lang="fr-FR" dirty="0"/>
          </a:p>
        </p:txBody>
      </p:sp>
      <p:sp>
        <p:nvSpPr>
          <p:cNvPr id="3" name="Espace réservé du contenu 2"/>
          <p:cNvSpPr>
            <a:spLocks noGrp="1"/>
          </p:cNvSpPr>
          <p:nvPr>
            <p:ph idx="1"/>
          </p:nvPr>
        </p:nvSpPr>
        <p:spPr>
          <a:xfrm>
            <a:off x="251520" y="1916833"/>
            <a:ext cx="8784976" cy="3312367"/>
          </a:xfrm>
        </p:spPr>
        <p:txBody>
          <a:bodyPr/>
          <a:lstStyle/>
          <a:p>
            <a:pPr algn="just"/>
            <a:r>
              <a:rPr lang="en-US" sz="3000" dirty="0" smtClean="0"/>
              <a:t>2012: ASP </a:t>
            </a:r>
            <a:r>
              <a:rPr lang="en-US" sz="3000" dirty="0" err="1" smtClean="0"/>
              <a:t>.Net</a:t>
            </a:r>
            <a:r>
              <a:rPr lang="en-US" sz="3000" dirty="0" smtClean="0"/>
              <a:t> Web </a:t>
            </a:r>
            <a:r>
              <a:rPr lang="en-US" sz="3000" dirty="0" err="1" smtClean="0"/>
              <a:t>Api</a:t>
            </a:r>
            <a:endParaRPr lang="en-US" sz="3000" dirty="0" smtClean="0"/>
          </a:p>
          <a:p>
            <a:pPr lvl="2" algn="just"/>
            <a:r>
              <a:rPr lang="en-US" sz="2200" dirty="0" smtClean="0"/>
              <a:t>“</a:t>
            </a:r>
            <a:r>
              <a:rPr lang="en-US" sz="2200" i="1" dirty="0" smtClean="0"/>
              <a:t>Shift </a:t>
            </a:r>
            <a:r>
              <a:rPr lang="en-US" sz="2200" i="1" dirty="0"/>
              <a:t>from dynamic, server-generated Web pages to static initial markup with dynamic sections of the page generated from client-side script communicating with backend Web APIs through AJAX </a:t>
            </a:r>
            <a:r>
              <a:rPr lang="en-US" sz="2200" i="1" dirty="0" smtClean="0"/>
              <a:t>requests</a:t>
            </a:r>
            <a:r>
              <a:rPr lang="en-US" sz="2200" dirty="0" smtClean="0"/>
              <a:t>“ </a:t>
            </a:r>
          </a:p>
          <a:p>
            <a:pPr lvl="2" algn="just"/>
            <a:r>
              <a:rPr lang="en-US" sz="2200" dirty="0"/>
              <a:t>Delivered with </a:t>
            </a:r>
            <a:r>
              <a:rPr lang="en-US" sz="2200" dirty="0" err="1"/>
              <a:t>Nuget</a:t>
            </a:r>
            <a:endParaRPr lang="en-US" sz="2200" dirty="0"/>
          </a:p>
          <a:p>
            <a:pPr lvl="2" algn="just"/>
            <a:r>
              <a:rPr lang="en-US" sz="2200" dirty="0" smtClean="0"/>
              <a:t>No dependencies on System.Web.dll -&gt; more modular framework</a:t>
            </a:r>
          </a:p>
          <a:p>
            <a:pPr lvl="2" algn="just"/>
            <a:r>
              <a:rPr lang="en-US" sz="2200" dirty="0" smtClean="0"/>
              <a:t>Custom host! </a:t>
            </a:r>
            <a:r>
              <a:rPr lang="en-US" sz="2200" dirty="0" err="1" smtClean="0"/>
              <a:t>Devs</a:t>
            </a:r>
            <a:r>
              <a:rPr lang="en-US" sz="2200" dirty="0" smtClean="0"/>
              <a:t> can use a lightweight host for their services.</a:t>
            </a:r>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5</a:t>
            </a:fld>
            <a:endParaRPr lang="en-US"/>
          </a:p>
        </p:txBody>
      </p:sp>
    </p:spTree>
    <p:extLst>
      <p:ext uri="{BB962C8B-B14F-4D97-AF65-F5344CB8AC3E}">
        <p14:creationId xmlns:p14="http://schemas.microsoft.com/office/powerpoint/2010/main" val="933308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 brief history…</a:t>
            </a:r>
            <a:endParaRPr lang="fr-FR" dirty="0"/>
          </a:p>
        </p:txBody>
      </p:sp>
      <p:sp>
        <p:nvSpPr>
          <p:cNvPr id="3" name="Espace réservé du contenu 2"/>
          <p:cNvSpPr>
            <a:spLocks noGrp="1"/>
          </p:cNvSpPr>
          <p:nvPr>
            <p:ph idx="1"/>
          </p:nvPr>
        </p:nvSpPr>
        <p:spPr>
          <a:xfrm>
            <a:off x="251520" y="1916833"/>
            <a:ext cx="8784976" cy="2016223"/>
          </a:xfrm>
        </p:spPr>
        <p:txBody>
          <a:bodyPr/>
          <a:lstStyle/>
          <a:p>
            <a:pPr algn="just"/>
            <a:r>
              <a:rPr lang="en-US" sz="3000" dirty="0" smtClean="0"/>
              <a:t>2013: ASP </a:t>
            </a:r>
            <a:r>
              <a:rPr lang="en-US" sz="3000" dirty="0" err="1" smtClean="0"/>
              <a:t>.Net</a:t>
            </a:r>
            <a:r>
              <a:rPr lang="en-US" sz="3000" dirty="0" smtClean="0"/>
              <a:t> </a:t>
            </a:r>
            <a:r>
              <a:rPr lang="en-US" sz="3000" dirty="0" err="1" smtClean="0"/>
              <a:t>SignalR</a:t>
            </a:r>
            <a:endParaRPr lang="en-US" sz="3000" dirty="0" smtClean="0"/>
          </a:p>
          <a:p>
            <a:pPr lvl="2" algn="just"/>
            <a:r>
              <a:rPr lang="en-US" sz="2200" dirty="0" smtClean="0"/>
              <a:t>As stated on </a:t>
            </a:r>
            <a:r>
              <a:rPr lang="en-US" sz="2200" dirty="0" smtClean="0">
                <a:hlinkClick r:id="rId2"/>
              </a:rPr>
              <a:t>Wikipedia’s page</a:t>
            </a:r>
            <a:r>
              <a:rPr lang="en-US" sz="2200" dirty="0" smtClean="0"/>
              <a:t>: “</a:t>
            </a:r>
            <a:r>
              <a:rPr lang="en-US" sz="2200" i="1" dirty="0" err="1" smtClean="0"/>
              <a:t>SignalR</a:t>
            </a:r>
            <a:r>
              <a:rPr lang="en-US" sz="2200" i="1" dirty="0" smtClean="0"/>
              <a:t> allows server-side </a:t>
            </a:r>
            <a:r>
              <a:rPr lang="en-US" sz="2200" i="1" dirty="0"/>
              <a:t>code push content to the connected clients as it happens, in real-time.</a:t>
            </a:r>
            <a:r>
              <a:rPr lang="en-US" sz="2200" dirty="0" smtClean="0"/>
              <a:t>“ </a:t>
            </a:r>
          </a:p>
          <a:p>
            <a:pPr lvl="2" algn="just"/>
            <a:r>
              <a:rPr lang="en-US" sz="2200" dirty="0" smtClean="0"/>
              <a:t>Can be self hosted as well</a:t>
            </a:r>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6</a:t>
            </a:fld>
            <a:endParaRPr lang="en-US"/>
          </a:p>
        </p:txBody>
      </p:sp>
    </p:spTree>
    <p:extLst>
      <p:ext uri="{BB962C8B-B14F-4D97-AF65-F5344CB8AC3E}">
        <p14:creationId xmlns:p14="http://schemas.microsoft.com/office/powerpoint/2010/main" val="947258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Why not hosting on IIS?</a:t>
            </a:r>
            <a:endParaRPr lang="fr-FR" dirty="0"/>
          </a:p>
        </p:txBody>
      </p:sp>
      <p:sp>
        <p:nvSpPr>
          <p:cNvPr id="3" name="Espace réservé du contenu 2"/>
          <p:cNvSpPr>
            <a:spLocks noGrp="1"/>
          </p:cNvSpPr>
          <p:nvPr>
            <p:ph idx="1"/>
          </p:nvPr>
        </p:nvSpPr>
        <p:spPr>
          <a:xfrm>
            <a:off x="251520" y="1916833"/>
            <a:ext cx="8784976" cy="3672407"/>
          </a:xfrm>
        </p:spPr>
        <p:txBody>
          <a:bodyPr/>
          <a:lstStyle/>
          <a:p>
            <a:pPr algn="just"/>
            <a:r>
              <a:rPr lang="en-US" sz="3000" dirty="0" smtClean="0"/>
              <a:t>Use small, lightweight web server</a:t>
            </a:r>
          </a:p>
          <a:p>
            <a:pPr algn="just"/>
            <a:r>
              <a:rPr lang="en-US" sz="3000" dirty="0" smtClean="0"/>
              <a:t>Avoid IIS performance overhead</a:t>
            </a:r>
          </a:p>
          <a:p>
            <a:pPr algn="just"/>
            <a:r>
              <a:rPr lang="en-US" sz="3000" dirty="0" smtClean="0"/>
              <a:t>IIS might not be available…</a:t>
            </a:r>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7</a:t>
            </a:fld>
            <a:endParaRPr lang="en-US"/>
          </a:p>
        </p:txBody>
      </p:sp>
    </p:spTree>
    <p:extLst>
      <p:ext uri="{BB962C8B-B14F-4D97-AF65-F5344CB8AC3E}">
        <p14:creationId xmlns:p14="http://schemas.microsoft.com/office/powerpoint/2010/main" val="3740055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How?</a:t>
            </a:r>
            <a:endParaRPr lang="fr-FR" dirty="0"/>
          </a:p>
        </p:txBody>
      </p:sp>
      <p:sp>
        <p:nvSpPr>
          <p:cNvPr id="3" name="Espace réservé du contenu 2"/>
          <p:cNvSpPr>
            <a:spLocks noGrp="1"/>
          </p:cNvSpPr>
          <p:nvPr>
            <p:ph idx="1"/>
          </p:nvPr>
        </p:nvSpPr>
        <p:spPr>
          <a:xfrm>
            <a:off x="251520" y="1916833"/>
            <a:ext cx="8784976" cy="1368151"/>
          </a:xfrm>
        </p:spPr>
        <p:txBody>
          <a:bodyPr/>
          <a:lstStyle/>
          <a:p>
            <a:pPr marL="0" indent="0" algn="just">
              <a:buNone/>
            </a:pPr>
            <a:r>
              <a:rPr lang="en-US" sz="3000" dirty="0" smtClean="0"/>
              <a:t>If you want something </a:t>
            </a:r>
            <a:r>
              <a:rPr lang="en-US" sz="2800" dirty="0" smtClean="0"/>
              <a:t>being re-</a:t>
            </a:r>
            <a:r>
              <a:rPr lang="en-US" sz="2800" dirty="0" err="1" smtClean="0"/>
              <a:t>hostable</a:t>
            </a:r>
            <a:r>
              <a:rPr lang="en-US" sz="2800" dirty="0" smtClean="0"/>
              <a:t> on different server implementations, you cannot reference </a:t>
            </a:r>
            <a:r>
              <a:rPr lang="en-US" sz="2800" dirty="0"/>
              <a:t>anything from a specific server’s </a:t>
            </a:r>
            <a:r>
              <a:rPr lang="en-US" sz="2800" dirty="0" smtClean="0"/>
              <a:t>implementation!</a:t>
            </a:r>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8</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789040"/>
            <a:ext cx="20764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Espace réservé du contenu 2"/>
          <p:cNvSpPr txBox="1">
            <a:spLocks/>
          </p:cNvSpPr>
          <p:nvPr/>
        </p:nvSpPr>
        <p:spPr bwMode="auto">
          <a:xfrm>
            <a:off x="251520" y="3835648"/>
            <a:ext cx="878497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500050"/>
                </a:solidFill>
                <a:latin typeface="+mn-lt"/>
                <a:ea typeface="MS PGothic" pitchFamily="34" charset="-128"/>
                <a:cs typeface="MS PGothic" pitchFamily="34" charset="-128"/>
              </a:defRPr>
            </a:lvl1pPr>
            <a:lvl2pPr marL="742950" indent="-285750" algn="l" defTabSz="457200" rtl="0" eaLnBrk="0" fontAlgn="base" hangingPunct="0">
              <a:spcBef>
                <a:spcPct val="20000"/>
              </a:spcBef>
              <a:spcAft>
                <a:spcPct val="0"/>
              </a:spcAft>
              <a:buFont typeface="Arial" charset="0"/>
              <a:buChar char="–"/>
              <a:defRPr sz="2800" kern="1200">
                <a:solidFill>
                  <a:srgbClr val="500050"/>
                </a:solidFill>
                <a:latin typeface="+mn-lt"/>
                <a:ea typeface="MS PGothic" pitchFamily="34" charset="-128"/>
                <a:cs typeface="MS PGothic" pitchFamily="34" charset="-128"/>
              </a:defRPr>
            </a:lvl2pPr>
            <a:lvl3pPr marL="1143000" indent="-228600" algn="l" defTabSz="457200" rtl="0" eaLnBrk="0" fontAlgn="base" hangingPunct="0">
              <a:spcBef>
                <a:spcPct val="20000"/>
              </a:spcBef>
              <a:spcAft>
                <a:spcPct val="0"/>
              </a:spcAft>
              <a:buFont typeface="Arial" charset="0"/>
              <a:buChar char="•"/>
              <a:defRPr sz="2400" kern="1200">
                <a:solidFill>
                  <a:srgbClr val="500050"/>
                </a:solidFill>
                <a:latin typeface="+mn-lt"/>
                <a:ea typeface="MS PGothic" pitchFamily="34" charset="-128"/>
                <a:cs typeface="MS PGothic" pitchFamily="34" charset="-128"/>
              </a:defRPr>
            </a:lvl3pPr>
            <a:lvl4pPr marL="1600200" indent="-228600" algn="l" defTabSz="457200" rtl="0" eaLnBrk="0" fontAlgn="base" hangingPunct="0">
              <a:spcBef>
                <a:spcPct val="20000"/>
              </a:spcBef>
              <a:spcAft>
                <a:spcPct val="0"/>
              </a:spcAft>
              <a:buFont typeface="Arial" charset="0"/>
              <a:buChar char="–"/>
              <a:defRPr sz="2000" kern="1200">
                <a:solidFill>
                  <a:srgbClr val="500050"/>
                </a:solidFill>
                <a:latin typeface="+mn-lt"/>
                <a:ea typeface="MS PGothic" pitchFamily="34" charset="-128"/>
                <a:cs typeface="MS PGothic" pitchFamily="34" charset="-128"/>
              </a:defRPr>
            </a:lvl4pPr>
            <a:lvl5pPr marL="2057400" indent="-228600" algn="l" defTabSz="457200" rtl="0" eaLnBrk="0" fontAlgn="base" hangingPunct="0">
              <a:spcBef>
                <a:spcPct val="20000"/>
              </a:spcBef>
              <a:spcAft>
                <a:spcPct val="0"/>
              </a:spcAft>
              <a:buFont typeface="Arial" charset="0"/>
              <a:buChar char="»"/>
              <a:defRPr sz="2000" kern="1200">
                <a:solidFill>
                  <a:srgbClr val="500050"/>
                </a:solidFill>
                <a:latin typeface="+mn-lt"/>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n-US" sz="2800" dirty="0" smtClean="0"/>
              <a:t>Here comes </a:t>
            </a:r>
            <a:endParaRPr lang="en-US" sz="3000" dirty="0" smtClean="0"/>
          </a:p>
        </p:txBody>
      </p:sp>
    </p:spTree>
    <p:extLst>
      <p:ext uri="{BB962C8B-B14F-4D97-AF65-F5344CB8AC3E}">
        <p14:creationId xmlns:p14="http://schemas.microsoft.com/office/powerpoint/2010/main" val="44984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OWIN?</a:t>
            </a:r>
            <a:endParaRPr lang="fr-FR" dirty="0"/>
          </a:p>
        </p:txBody>
      </p:sp>
      <p:sp>
        <p:nvSpPr>
          <p:cNvPr id="5" name="Espace réservé du numéro de diapositive 4"/>
          <p:cNvSpPr>
            <a:spLocks noGrp="1"/>
          </p:cNvSpPr>
          <p:nvPr>
            <p:ph type="sldNum" sz="quarter" idx="12"/>
          </p:nvPr>
        </p:nvSpPr>
        <p:spPr/>
        <p:txBody>
          <a:bodyPr/>
          <a:lstStyle/>
          <a:p>
            <a:pPr>
              <a:defRPr/>
            </a:pPr>
            <a:fld id="{763CD402-4814-4B49-9369-F7881F567B31}" type="slidenum">
              <a:rPr lang="en-US" smtClean="0"/>
              <a:pPr>
                <a:defRPr/>
              </a:pPr>
              <a:t>9</a:t>
            </a:fld>
            <a:endParaRPr lang="en-US"/>
          </a:p>
        </p:txBody>
      </p:sp>
      <p:sp>
        <p:nvSpPr>
          <p:cNvPr id="8" name="Espace réservé du contenu 2"/>
          <p:cNvSpPr txBox="1">
            <a:spLocks/>
          </p:cNvSpPr>
          <p:nvPr/>
        </p:nvSpPr>
        <p:spPr bwMode="auto">
          <a:xfrm>
            <a:off x="251520" y="1916833"/>
            <a:ext cx="8784976" cy="4536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500050"/>
                </a:solidFill>
                <a:latin typeface="+mn-lt"/>
                <a:ea typeface="MS PGothic" pitchFamily="34" charset="-128"/>
                <a:cs typeface="MS PGothic" pitchFamily="34" charset="-128"/>
              </a:defRPr>
            </a:lvl1pPr>
            <a:lvl2pPr marL="742950" indent="-285750" algn="l" defTabSz="457200" rtl="0" eaLnBrk="0" fontAlgn="base" hangingPunct="0">
              <a:spcBef>
                <a:spcPct val="20000"/>
              </a:spcBef>
              <a:spcAft>
                <a:spcPct val="0"/>
              </a:spcAft>
              <a:buFont typeface="Arial" charset="0"/>
              <a:buChar char="–"/>
              <a:defRPr sz="2800" kern="1200">
                <a:solidFill>
                  <a:srgbClr val="500050"/>
                </a:solidFill>
                <a:latin typeface="+mn-lt"/>
                <a:ea typeface="MS PGothic" pitchFamily="34" charset="-128"/>
                <a:cs typeface="MS PGothic" pitchFamily="34" charset="-128"/>
              </a:defRPr>
            </a:lvl2pPr>
            <a:lvl3pPr marL="1143000" indent="-228600" algn="l" defTabSz="457200" rtl="0" eaLnBrk="0" fontAlgn="base" hangingPunct="0">
              <a:spcBef>
                <a:spcPct val="20000"/>
              </a:spcBef>
              <a:spcAft>
                <a:spcPct val="0"/>
              </a:spcAft>
              <a:buFont typeface="Arial" charset="0"/>
              <a:buChar char="•"/>
              <a:defRPr sz="2400" kern="1200">
                <a:solidFill>
                  <a:srgbClr val="500050"/>
                </a:solidFill>
                <a:latin typeface="+mn-lt"/>
                <a:ea typeface="MS PGothic" pitchFamily="34" charset="-128"/>
                <a:cs typeface="MS PGothic" pitchFamily="34" charset="-128"/>
              </a:defRPr>
            </a:lvl3pPr>
            <a:lvl4pPr marL="1600200" indent="-228600" algn="l" defTabSz="457200" rtl="0" eaLnBrk="0" fontAlgn="base" hangingPunct="0">
              <a:spcBef>
                <a:spcPct val="20000"/>
              </a:spcBef>
              <a:spcAft>
                <a:spcPct val="0"/>
              </a:spcAft>
              <a:buFont typeface="Arial" charset="0"/>
              <a:buChar char="–"/>
              <a:defRPr sz="2000" kern="1200">
                <a:solidFill>
                  <a:srgbClr val="500050"/>
                </a:solidFill>
                <a:latin typeface="+mn-lt"/>
                <a:ea typeface="MS PGothic" pitchFamily="34" charset="-128"/>
                <a:cs typeface="MS PGothic" pitchFamily="34" charset="-128"/>
              </a:defRPr>
            </a:lvl4pPr>
            <a:lvl5pPr marL="2057400" indent="-228600" algn="l" defTabSz="457200" rtl="0" eaLnBrk="0" fontAlgn="base" hangingPunct="0">
              <a:spcBef>
                <a:spcPct val="20000"/>
              </a:spcBef>
              <a:spcAft>
                <a:spcPct val="0"/>
              </a:spcAft>
              <a:buFont typeface="Arial" charset="0"/>
              <a:buChar char="»"/>
              <a:defRPr sz="2000" kern="1200">
                <a:solidFill>
                  <a:srgbClr val="500050"/>
                </a:solidFill>
                <a:latin typeface="+mn-lt"/>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3000" dirty="0" smtClean="0">
                <a:hlinkClick r:id="rId2"/>
              </a:rPr>
              <a:t>OWIN</a:t>
            </a:r>
            <a:r>
              <a:rPr lang="en-US" sz="3000" dirty="0" smtClean="0"/>
              <a:t> stands for: </a:t>
            </a:r>
            <a:r>
              <a:rPr lang="en-US" sz="2800" dirty="0" smtClean="0"/>
              <a:t>The Open Web Interface for .NET</a:t>
            </a:r>
          </a:p>
          <a:p>
            <a:pPr algn="just"/>
            <a:r>
              <a:rPr lang="en-US" sz="2800" dirty="0" smtClean="0"/>
              <a:t>Inspired by </a:t>
            </a:r>
            <a:r>
              <a:rPr lang="en-US" sz="2800" dirty="0" smtClean="0">
                <a:hlinkClick r:id="rId3"/>
              </a:rPr>
              <a:t>Rack</a:t>
            </a:r>
            <a:r>
              <a:rPr lang="en-US" sz="2800" dirty="0" smtClean="0"/>
              <a:t> in the Ruby community</a:t>
            </a:r>
          </a:p>
          <a:p>
            <a:pPr algn="just"/>
            <a:r>
              <a:rPr lang="en-US" sz="2800" dirty="0" smtClean="0"/>
              <a:t>It creates an abstraction between Web servers and framework components</a:t>
            </a:r>
          </a:p>
          <a:p>
            <a:pPr algn="just"/>
            <a:r>
              <a:rPr lang="en-US" sz="2800" dirty="0" smtClean="0"/>
              <a:t>It’s an </a:t>
            </a:r>
            <a:r>
              <a:rPr lang="en-US" sz="2800" dirty="0" smtClean="0">
                <a:hlinkClick r:id="rId4"/>
              </a:rPr>
              <a:t>open standard</a:t>
            </a:r>
            <a:endParaRPr lang="en-US" sz="2800" dirty="0" smtClean="0"/>
          </a:p>
          <a:p>
            <a:pPr algn="just"/>
            <a:r>
              <a:rPr lang="en-US" sz="2800" dirty="0" smtClean="0"/>
              <a:t>Authored by 2 MS guys: </a:t>
            </a:r>
            <a:r>
              <a:rPr lang="nl-NL" sz="2800" dirty="0" smtClean="0">
                <a:hlinkClick r:id="rId5"/>
              </a:rPr>
              <a:t>Benjamin Vanderveen</a:t>
            </a:r>
            <a:r>
              <a:rPr lang="nl-NL" sz="2800" dirty="0" smtClean="0"/>
              <a:t> </a:t>
            </a:r>
            <a:r>
              <a:rPr lang="nl-NL" sz="2800" dirty="0" err="1" smtClean="0"/>
              <a:t>and</a:t>
            </a:r>
            <a:r>
              <a:rPr lang="nl-NL" sz="2800" dirty="0" smtClean="0"/>
              <a:t> </a:t>
            </a:r>
            <a:r>
              <a:rPr lang="nl-NL" sz="2800" dirty="0" smtClean="0">
                <a:hlinkClick r:id="rId6"/>
              </a:rPr>
              <a:t>Louis </a:t>
            </a:r>
            <a:r>
              <a:rPr lang="nl-NL" sz="2800" dirty="0" err="1" smtClean="0">
                <a:hlinkClick r:id="rId6"/>
              </a:rPr>
              <a:t>Dejardin</a:t>
            </a:r>
            <a:endParaRPr lang="nl-NL" sz="2800" dirty="0" smtClean="0"/>
          </a:p>
          <a:p>
            <a:pPr algn="just"/>
            <a:endParaRPr lang="en-US" sz="2800" dirty="0"/>
          </a:p>
        </p:txBody>
      </p:sp>
    </p:spTree>
    <p:extLst>
      <p:ext uri="{BB962C8B-B14F-4D97-AF65-F5344CB8AC3E}">
        <p14:creationId xmlns:p14="http://schemas.microsoft.com/office/powerpoint/2010/main" val="2668412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7CE7DDAF6FAF344AB16BA38A7C1C329" ma:contentTypeVersion="0" ma:contentTypeDescription="Create a new document." ma:contentTypeScope="" ma:versionID="7d63515174c2f2d49589daf86865a7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713829-3C30-4632-955B-5074BE4E4687}">
  <ds:schemaRefs>
    <ds:schemaRef ds:uri="http://schemas.microsoft.com/sharepoint/v3/contenttype/forms"/>
  </ds:schemaRefs>
</ds:datastoreItem>
</file>

<file path=customXml/itemProps2.xml><?xml version="1.0" encoding="utf-8"?>
<ds:datastoreItem xmlns:ds="http://schemas.openxmlformats.org/officeDocument/2006/customXml" ds:itemID="{61EC80C2-D4DC-40DB-9D1B-F35856077AD4}">
  <ds:schemaRefs>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A74A9CC-179F-411D-ACD7-E3EFE6D900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70395</TotalTime>
  <Words>1023</Words>
  <Application>Microsoft Office PowerPoint</Application>
  <PresentationFormat>Affichage à l'écran (4:3)</PresentationFormat>
  <Paragraphs>188</Paragraphs>
  <Slides>29</Slides>
  <Notes>0</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Office Theme</vt:lpstr>
      <vt:lpstr>Présentation PowerPoint</vt:lpstr>
      <vt:lpstr>Agenda</vt:lpstr>
      <vt:lpstr>A brief history…</vt:lpstr>
      <vt:lpstr>A brief history…</vt:lpstr>
      <vt:lpstr>A brief history…</vt:lpstr>
      <vt:lpstr>A brief history…</vt:lpstr>
      <vt:lpstr>Why not hosting on IIS?</vt:lpstr>
      <vt:lpstr>How?</vt:lpstr>
      <vt:lpstr>What is OWIN?</vt:lpstr>
      <vt:lpstr>What is Katana?</vt:lpstr>
      <vt:lpstr>How this works?</vt:lpstr>
      <vt:lpstr>How this works?</vt:lpstr>
      <vt:lpstr>How this works?</vt:lpstr>
      <vt:lpstr>Who is Owined?</vt:lpstr>
      <vt:lpstr>Présentation PowerPoint</vt:lpstr>
      <vt:lpstr>Demo</vt:lpstr>
      <vt:lpstr>Demo</vt:lpstr>
      <vt:lpstr>Demo</vt:lpstr>
      <vt:lpstr>Demo</vt:lpstr>
      <vt:lpstr>Demo</vt:lpstr>
      <vt:lpstr>Demo</vt:lpstr>
      <vt:lpstr>Demo</vt:lpstr>
      <vt:lpstr>Demo</vt:lpstr>
      <vt:lpstr>Demo</vt:lpstr>
      <vt:lpstr>Demo</vt:lpstr>
      <vt:lpstr>Présentation PowerPoint</vt:lpstr>
      <vt:lpstr>To go further…</vt:lpstr>
      <vt:lpstr>Find out more</vt:lpstr>
      <vt:lpstr>About Betclic</vt:lpstr>
    </vt:vector>
  </TitlesOfParts>
  <Company>abz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Dev Meeting Slides (21/12/2012)</dc:title>
  <dc:creator>f.rivain@betclicgroup.com</dc:creator>
  <cp:keywords>Agile</cp:keywords>
  <cp:lastModifiedBy>Maxime Sanglan</cp:lastModifiedBy>
  <cp:revision>2344</cp:revision>
  <cp:lastPrinted>2012-08-01T15:52:45Z</cp:lastPrinted>
  <dcterms:created xsi:type="dcterms:W3CDTF">2011-01-04T14:31:27Z</dcterms:created>
  <dcterms:modified xsi:type="dcterms:W3CDTF">2013-11-27T09:15:03Z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0x010100C7CE7DDAF6FAF344AB16BA38A7C1C329</vt:lpwstr>
  </property>
</Properties>
</file>