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8507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GB" dirty="0" smtClean="0"/>
              <a:t>–</a:t>
            </a:r>
            <a:r>
              <a:rPr dirty="0" smtClean="0"/>
              <a:t> </a:t>
            </a:r>
            <a:r>
              <a:rPr lang="en-GB" dirty="0" smtClean="0"/>
              <a:t>[Salami </a:t>
            </a:r>
            <a:r>
              <a:rPr lang="en-GB" dirty="0" err="1" smtClean="0"/>
              <a:t>Opeyemi</a:t>
            </a:r>
            <a:r>
              <a:rPr lang="en-GB" dirty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265"/>
            <a:ext cx="4193373" cy="3195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2" y="1813265"/>
            <a:ext cx="4966128" cy="3330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943515"/>
            <a:ext cx="9144000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 smtClean="0"/>
              <a:t>This is the process of exploring the data to discover insights, patterns and relationships between the data elements. It is also known as Exploratory Data Analysis.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04" y="1694458"/>
            <a:ext cx="3157379" cy="336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1939" y="1864685"/>
            <a:ext cx="422687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Making use of R and SQL, we will make a statistical summary of the data, after which we will proceed to get a profile of it. This is where we identify the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Analyse the individual variables for a better understanding and to gain insights into their distributions and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Explore relationships between pairs or  multiple variables to identify correlations, dependencies or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Generate hypothesis or assumptions about the relationships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This is the creation of a conceptual representation that captures the patterns, trends and dependencies within the dataset.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553006" y="2074230"/>
            <a:ext cx="4134600" cy="298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100" dirty="0" smtClean="0"/>
              <a:t>The processes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 smtClean="0"/>
              <a:t>Test the hypothesis and assumptions done in the data exploration.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 smtClean="0"/>
              <a:t>Establish the relationships between data elements, using Entity-relationship remodelling(EMR) and Unified Modelling Language(UML).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/>
              <a:t>Train the selected model using the training </a:t>
            </a:r>
            <a:r>
              <a:rPr lang="en-GB" sz="1100" dirty="0" smtClean="0"/>
              <a:t>dataset, Optimizing </a:t>
            </a:r>
            <a:r>
              <a:rPr lang="en-GB" sz="1100" dirty="0"/>
              <a:t>model parameters or coefficients by minimizing a loss function or maximizing a likelihood.</a:t>
            </a:r>
            <a:endParaRPr lang="en-GB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/>
              <a:t>Evaluate the trained model's performance using the validation dataset. Calculate relevant evaluation metrics such as accuracy, precision, recall, F1-score, mean squared error, or others based on the problem type.</a:t>
            </a:r>
            <a:endParaRPr lang="en-GB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4" name="Picture 6" descr="What Is Data Modeling &amp; Why Does It Matter? | Altery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06" y="2039463"/>
            <a:ext cx="3479240" cy="243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91"/>
          <p:cNvSpPr/>
          <p:nvPr/>
        </p:nvSpPr>
        <p:spPr>
          <a:xfrm>
            <a:off x="6427693" y="4427952"/>
            <a:ext cx="1739153" cy="627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000" dirty="0" smtClean="0">
                <a:latin typeface="NewsGoth Lt BT" panose="020B0406020203020204" pitchFamily="34" charset="0"/>
              </a:rPr>
              <a:t>Image from Alteryx.com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11499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Here, we create effective visualizations, and review the results. We will then come up with recommendations for the marketing team.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45600" y="2182392"/>
            <a:ext cx="4134600" cy="239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100" dirty="0" smtClean="0"/>
              <a:t>The processes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define the </a:t>
            </a:r>
            <a:r>
              <a:rPr lang="en-GB" sz="1100" dirty="0" smtClean="0"/>
              <a:t>purpose or the objective of the interpretation.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smtClean="0"/>
              <a:t>Selecting </a:t>
            </a:r>
            <a:r>
              <a:rPr lang="en-GB" sz="1100" dirty="0"/>
              <a:t>the appropriate visualization type that best represents the data and supports the objective</a:t>
            </a:r>
            <a:r>
              <a:rPr lang="en-GB" sz="11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Determine the visual hierarchy of  </a:t>
            </a:r>
            <a:r>
              <a:rPr lang="en-GB" sz="1100" dirty="0" smtClean="0"/>
              <a:t>the visualization and </a:t>
            </a:r>
            <a:r>
              <a:rPr lang="en-GB" sz="1100" dirty="0"/>
              <a:t>d</a:t>
            </a:r>
            <a:r>
              <a:rPr lang="en-GB" sz="1100" dirty="0" smtClean="0"/>
              <a:t>eciding </a:t>
            </a:r>
            <a:r>
              <a:rPr lang="en-GB" sz="1100" dirty="0"/>
              <a:t>on the layout and </a:t>
            </a:r>
            <a:r>
              <a:rPr lang="en-GB" sz="1100" dirty="0" smtClean="0"/>
              <a:t>arrangement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Review and </a:t>
            </a:r>
            <a:r>
              <a:rPr lang="en-GB" sz="1100" dirty="0" smtClean="0"/>
              <a:t>testing </a:t>
            </a:r>
            <a:r>
              <a:rPr lang="en-GB" sz="1100" dirty="0"/>
              <a:t>visualization to ensure it effectively communicates the intended message</a:t>
            </a:r>
            <a:r>
              <a:rPr lang="en-GB" sz="11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smtClean="0"/>
              <a:t>We will be making use of a dashboard to tell an insightful story that will help the marketing team to make good business decisions.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jpeg;base64,/9j/4AAQSkZJRgABAQAAAQABAAD/2wCEAAkGBxIREhUSEBMVFRIXGBcWFhgVFxgVFxUVFRgYHhUXFRcYHSggGBomHRcVITEhJSkrLy8uGh8zODMsNygtLisBCgoKDg0OGxAQGy0lICUtLi0tLi0tMS0tLS0tLS8tLS0vLS8tLS0tLy0tLS0tLS0tLS0vLS0tLS0tLS0tLS0tLf/AABEIAKgBLAMBIgACEQEDEQH/xAAcAAEAAgMBAQEAAAAAAAAAAAAABQYDBAcCAQj/xABPEAABAwEDBQkJDQgBBAMAAAABAAIDEQQSIQUGMUFRByIyUmFxcpGxExYzQoGSobLRFBUXI1Nik8HS0+Hj8DRjZHOCg7PColSj4vEIJET/xAAaAQEAAwEBAQAAAAAAAAAAAAAAAgMEAQUG/8QAOBEAAgECBAMGBAQEBwAAAAAAAAECAxEEITFREjJBBRNhcZHwFIHB0SKhsfFScuHiBhZCU3Oi4//aAAwDAQACEQMRAD8Al0RF9GeKEREAREQBERAEREAREQBERAEREAREQBERAEREAREQBERAEREAREQBERAEREAREQBERAEREAREQBERAEREAREQBERAEREAREQBF5kcAKn9c20ragsROMlR80GlOk4Yk8gw50ZqwuEqYmVodNW9F72+lzWccFbc2MjwTWNjpIwXEyVcKtcaSvAq5pBOAA0quW+BjYnXWNGLdAA8ZquuZopY4v7npkesWNk1BW3+5rng/h63A3xXjfTxt9CGyrmk5oLrO4vGtjqB39LsAeY05zoVZ/8ARBwII0gg6DXUutqpZ4ZIBabTGKOHhQPGbovnlbrPF6IVOGxcuLhn16lFfDq3FH0KkiIvTMIREQBERAEREAREQBERAEREAREQBEWOaUMaXONANKAyIo735i+d1D2p78x/O6h7VLhlsQ7yO69SRRR3vzH87qHtT35j+d1D2pwy2HeR3XqSKKO9+Y/ndQ9qe/Mfzuoe1OGWw7yO69SRRR3vxF87qHtX334i+d1finDLYd5HdepIIo/34i+d1fislmylG83QSDqqKV5k4XsdU4vRm4iIokgiIgIfK2cMVlljbJerQuqG3mjUC4Ag7aUroU1k3OCCcbx7T0TepztwcPKFzjdEjItDHajGAOdrnV9YKu2OUMkY8itx7XcpDXAkDqWaVVxk0ephMTVowSg8tbNXX0f5/wBO12mcvBGhuHOaGoqfJoUpkPOJ1muxyUMAwrSjmVNSa6xiSdfYYOCZr2h7CHNcKgjQQVjtcwaNRJ0A+kq2pShUVpGOpiq1Sp3knn9NvL3qdiWOWMOBa4VBBBG0HSFx4ZZnGiV45nyDset+z5QnLQTNNUgHw0uvncsD7Onui9YyOzPMkdxzmE1LHOYTtLCWn0heUJrUkkkkkkmpJJqSSdJqsNpeQ2raVq0Yio3zgNAI27V6SvbMwdcjMixiGbjM8w/eL53CbjM8w/eJxI7ZkJnHnQ2yPbGIzI8i8ReuANJIGN01NQcKKI+EH+FH035Sjs/2uFqAeQT3JmgXRS9JqJPaoTJNkE08MLnXBLLHGXcUSPa0u8larJUqy4nZmqFOLSyLZ8IP8KPpvyk+EL+FH035S6pHuR5KAAMUjiBiTNKCeU3XAdQC9/BLkn5B/wBPN9tZvjHuy74aOxyj4Qv4UfTflJ8IX8KPpvyl1f4Jck/IP+nm+2nwS5J+Qf8ATzfbT4x7sfDx2OUfCF/Cj6b8pPhB/hR9N+Uur/BLkn5B/wBPN9teJNyTJRBAhkB2ieWo5RVxHWnxj3Y+Gjscr+EH+FH035Sm82s422u+Czub20NL14FprQg0GOGimxc8y9YBZrTPA199sUr4w7jBjiBWmvDHlqrFudjfzc0fa5aadWTazKKlKKi8i+oiLYZQo/Lngv6gpBR+XPBf1BSjzIhU5X5Mr6zCyP8Am+e32rCvTxg3m/2ctbPPVuvv8j49hBodPIQfSMF6jhLsRTyuaO0heF6I3o53djfaUGR9khLdNPI5ruwlfY4XuFRTyuA9BKx09Ojl5l7I3o53djfaUzCaeYkiLdNPI5ruwleERdAWxk7wrOkFrrYyf4VnSCjLlZKHMvMsUr3XmtbQVDjUgnRdwoCOMvXcZdrfMP215d4VnRf2sUivPlKx6cUmaHcZdrfMP20ivb4OpVppUCgO9adFTtW+tXW/pj/GxcU3c64qxBZ25GNqi3nhWb5nLxm15e0Bc6ydk580ohG9NTfJFO5tbw3OB0U7aDWuwrVmsLHFzgA17gA5wAvODTUBx1jkXJ0lJ3JQqOKsRllYI2hkdWsaKNaCRQbTtccSTtKycuvacT1lbRsLuM0+Qj2r0ywcZ1eRop6an0UWhWWhQ7s1oYb5pq8Y7Bs5z+PPLLyxgaKAUC9LjdySVgsFq4I6cf8Akas6rWX85RFJ3COMyPDmVoab6rXBrQAS4nAeXXoVc5xgryJRi5PIt7NA5l9Wlkq0yvYO7wOhfRrg1xrVrhgdAIOBBaQCDzgq25KzeErQ90ounUzTzEnQeSiyutDh475F6pTvw2zOI7pRpaxX5FnryKqFfpbOmwWOwWae3CCM2iKIiOSRoe8SHCINLuDv3jRTSvzSOvn1qhVFNto0cHCkmTUeduUGgNbbbUAMB8dIaDylejnjlH/rrT9M/wBqibLZ3yvbHG0ue4gNA1k9nOrRFYn2e62yNYZC0vdanlt1jGmhfEHYRRVqBKRV9DdwopKCediynTlNN3yXXN/K3tLq9D7ZsoZckF5s1su6i6R7AeYvIB8ijTnhlIf/ALrV9M/2qQnyHESH2ueV7nCt9744A7o93JleOW4AoWfI0rWl7A2SNul0L2yho+cGGrecgBddNbfp9jtSNso39b/osvVmz345R/660/TP9q+PztyiQQbdaqH99IPSCoVFCy2KrsK47nPCn5o+1ypyuO5zwp+aPtcrYcy8yE+Vl8REW8whR+XPBf1BSCj8ueC/qClHmRGpyvyZX1v2CwOnLGNwwNTppi5aCv8Ak7I4s8MTr7XmRocbvWMNfCOPOrqtRQtu9PQdl4RYrEKEuXV/rb5/LK+d7FMt2TpInXS3TwTpvfrrVpybkKzsga+Srp7xJYcWtB8mOAGNSK1UgQDpXlzV4va9fF91aivw2fFa/F+1tdfG0T6nCdhYejVc22804ppNL7+Dsmt75kJnPBWIP4hoei7BVp3BHO7sar1PCJGlh0OAHNyrPHm3ZZYobO1rg8PJMgpV7TWoPJSnNRZ+w8fCGH7qX+l9P4Xnf1v6nl/4jwtsSqqfPH1kml+jj6HOjs1r6u35fzfs9rZSVoa4DeyNoHMpox1t5DgucWLNsRvPdnNfdJADeCQDg4nYdNFvrdu4WhRdSs7PpHVy/l0v4t2S6s86HY+IqVVCnmt9EvP6LNsq62Mn+FZ0gt3OOxCN4c0Ua/VsI4QHJjXyrTyb4VnOt+GxUMVho16eklf7rzTyfijFWoSw9d0p6xdv6/NZlhPhGdF/axSKjj4RvRf60akVmqG+IWrrf0x/jYtpaut/TH+NijHVHXofERFeVBfQvi+hAatgsYfGxxc+pa0n4yTSQCdDuVbHveOM/wCkk+0mSPAx9BvqhbipbaLbEdLZAwtIc7hAGr3kUoa1BdRQeYPua0WyaWRhdM175I3Hg3S5gjoDgHg1oTxuTCazghdJG2JlQZJGMqPFaa33eRt7BSOS8kQWYUhiYAWljqi8XtNOGTi7Rr2lZcTTnWg4x+3vI9TszCym+8VrLf35G3bZWmRsIcXSkFzWHF1zetBoccXB3pVryfZm2OEukO+OLqbdTWj9dWikWTI8UdpjtUTbkzXC8QSQ9mh7SDXS2oqMdGrBSeWcqOtDq6GDgt+s8vZ21rDzjFUnos298zuOg6NVznq9PlkVvdwzkZJZ7PZoneEcZZBra2MUa145XOr/AG1xtdJz7zf4dtlIDBC2ONhN0ukvPxJ0ml8ENGJIxoAa82XIcKvGPRlElLJy6os2aVmaGSTPqG4xkjS2JjDJaSNhLGtjBGPxqnrS9wJvmjgbz7rQ4CRgbfcxuh3cy+OCJpFA684glRebLgLNePBb7qv9Vkcf+2yTqKln72Q39UpJ525QkL38w7rA6uyi0wRrn+GlFLZP1z9+BVcpus8cr77HTSk78GV1xh1svjfyuGguqBXQoiCd0bw+NxY8GoLSQRzFbWVbAYrhNaOaLxOPxzcJ2k7Q8Ow2ELSa2tetVS1MC3Ni32kSvvhjWEgXg3Bpd4zgPFrpoMKrVKy9xNactPSR9S8uZQV5vSAVy5I8K47nPCn5o+1ypyuO5zwp+aPtcpw5l5kJ8rL4iIt5hCj8ueC/qCkFH5bHxR5CCeZSjzIjU5X5Mrzl0SyREMa3YAPQFzxe+6u2laKkHIl2X2lHBSm3Hi4rdbaX8H4HRbp2JdOxc47s7avvdnbVDuHuev8A5lh/tf8Ab+06I6MqYyJI1lZZMAwBo1kupq2mhXIjIdvaovK2WHQkNaLziL1XVugVIAoCCTgdYphprh5OK7MhFurCXDJ5P8N079bXWfk1frd5ldXtiON4YOlyvi5tk1/D4380jtWU8rPlw4LOKNfSP1KOurinfLNxYuqT7xO+ObiR9Un3i+Wq/wCGnWm51MTd/wDH/wCmR6MO2HTjwxoq38/9h1TOmL4i9xXA9df/ABVZyZ4VnP8AUVUe+OXiQ9Un3i9RZzTNIcGRVGjCT7a+m7JpQwGF+Hc3PNu/DbXpbil1v16nidod5jMQq3Co5JWvfTrovBaHTj4RvRd2sUguVd+lpqDdhqARwX66fvOQLN3+WviweY/7xaZVUzipNHT1qnS/pj1GqHzQzjNsa8PaGyspW7W64OrQiuIxBwqdWOOEwfH6Y9Rq7B3aZGStdGtDFfc+rnCjgBRxApcYdXKSs3uD57/Od7V8sHDk6Q/xxreU5NpkUsjSdYMDv3+c72r5DW62uJLWk+ULck0HmK1o+Czot7F2DbZySyPmSPAx9Bvqhbi08keBj6DfVCm8mZJknO9FGa3nR5OMf1gq5yUc2Tim8kaEeL2jZV3op/sFns7qiu0ntNAeUCg8inssWCzwQhg8MSLjji4nGtRxKA4aNGuhUJZ4C51RRppvhpDjoFOXl00AHNCnXjwOb0Xu59P2auChZ7u5gtbi24W6b1COM26SQK68AfIvQtArg085BHoOPoWWeyvJAuk0rzdehapFMCpqrFv8LT+dzJjsbUp1HGKVlazavZ21V8tHbr8jme6Y8m2NqdELKclXyVps1Kpq07pP7Y3+Sz15FVlnnqzzFJyzepZMz7XRzoSLxJD42nx3Na5skWyskT5GiuF4NVgewEVrfF28XOBIey6I+7PaBV0b4w2OUAVjewOpTFc8DiCCCQRiCMCCNBB1FW7JecTJKCYhktb14lzI3yaO6B8e+s8p1uALHCt5uK7CRsozjOKhLVaeK9+uizSvvPFBVzrrXUq57m0c0CjKvfG+C0YCgfvX0u1xVDdp/X1YLpUEJrfaJKE1vQtlq8nS5z8nyFj67TG0rmrtJ5zt28uPWpVXoV1qDpWbWv0/c+ueT+uUn6yvJP65kRVFAVx3OeFPzR9rlTlctznhT80XbIpw5l5kZ8rL2iIt5hCIiAw+5mcRvmhffc7OI3zQsqIDH7nZxG9QQQN4reoLIiAxuibTgjqC5vnyKWrD5Nna5dKdoXNc+v2r+2ztcqMRovP6MuocxX2AEgE0FRUmpAG0gY4cisuQcyrRb3UsTmSsBIklIkijiNAQHOewFxNdDQTtoDVaOaOQX5QtcVmYaBxq9w8SJuL3c9MBykL9LwWaKxWZsVnY1kbAGsbqqdZ1uccXEnEmpOledWq8BvpU+N2OdWDcPhDf/sWuVzv3TGRtHJv75PPgsOVdxBt0myWtwdqbOwODjqF+Ohbz3TzLobsulgBkjFDWhBIrTTSoKwuzjvGjW3K4VND+vSskcVd83qaJ4WcFy38rH58y5mrLYTctj2xSEOLG3ZHiQN1skawsIOGuoqKgKBX6lyzkSHKVjMFoFa1uv8aOQVuyMOoj0gkHAlfmTKuT5LNNJBMKSRPLHU0EjWOQihHIQttOfFe+pkaSSa6ls3Lz8ZP0Ges5Xl3jdIeo1VvcPtcUc1q7vwXRxjFt4YOdWopyrrRjydJXwQxxxMWNByjVRXRrcDs4v5FUqXFo0USwcOTpD/HGt5WqHItgq4sc2pNTSYnG60cbDANWb3usLdJZ5ZT2Xl2WKi3kn6f1IqhJLVe/kU2TQeYrPk/Ik8wZdjIF1u+fvRo5cT5AVbPfKxQ8ANqOIyp86n1qLtmeDiB3GMAEA1fiaH5owB8pSNSrJ/gj6iVOml+KXobWRs2IrNG33Q8PLWtBrvYxQAa9OjX1L7lHOVrRcgFdV4igHRbr8vpVViyhLOxr5nl7iGnHAVLRWjRgPIF6XO4bd6ju/wAjve2VoKxA52Z2GySxlzDM94cXVddoBdANaHHSByVUczdLi12eQc0jT9QVc3RJb1tI4kcbeur/APdVlS7yUXka8PiqtKCjB5a6X1OxZAzybbHOjjbIwtbe3zhiKgYUPKFLLlu53LdtgHHje3npR3+i6kpwta5mxNWdWfFI5hulftjf5LPXkVWVp3Sv2xv8lnryKrKqeohyols3Mje6nuvvuRRtvSO1gY0ArrwOPIpy05sWaaGR9ikkMsTbzmSeO0VrdwGOHLqFBWqic1srMs7pGTAmGVoa8jS2laHm3ztGOhS82WLJZo5PcsjpZpGlgJaWhgOs1A56bQNCkkrLTrffwt+RbTnGMvxK696PoyLzdyDHJG602h7mRNN0XOG92Gg0NBiB16KLay/m7C2D3VY5HOiDgJGu4TCaAEGgwqW4coxWLN3K8AhdZbUXNZevse0E3TrBABPlodJ0YLYy3lqBtmdZLK4yCRwdI9wI4JBAbUDW1uqmnamVumnzuKMoRUlNarLwfT5PqesmZt2dtnZPbZHgygmKOOlbvGJodoOqlRpUXnHkRtnuPieXwSA3HHhAjS12A7BrwwxnMn5Ysdos8MNrkMMkAuNcGlzXsoANANDQN00xGGmijs7ctwytis9lB7hDU3nChe466EVA07MScBQI7W6dLb+P1L61Onw8UGkklbdvrfbr4WSRWlcdzk76fmi7XqnK2bnfhZei31lynzIx1OVnQURFvMIREQBERAEREB5doXNs+v2r+2ztcuku0LmufAra6DWxg0gaS7WcAqMRovP7l1HUu/8A8fLK0zWyUjfMjhYDsErpC4eXuTepdNzitWIbqaKnnOj0dq5buJTOs1tkgluD3RHvLssUlZICXBtI3HxXyHHirpeV7C8OL3VLS68HDUdQOxeDjL5+8j3MAlx+PTzIKSQnX+jpX1zw4AXQCK4jS6p18y2bRZy8lxdVxxNRpO3BYxYtrvR+Kw3R6fAyzZtWi/GRrBx8o/Cq4ju42UMypeAxkgikdyuBkZU/0xtHkXcMiWJ0YvEXatAprJBNHO2HGi4VusTOtWUJpWGMxQtEIPdYg49xvd03hdeqHukFKY0FNK9TDttpvY8OtBRbjHS/v0MW5f4WfoM9Yq9P8bpD1Gqjbl/hZ+gz1ir0/X0v9QvVo9DzavUw2Ab+TpD/ABxreWlYeHJ0v9GLdVk9SEdD47QtVuhvRb2LbWo3Q3ot7Ep8wnoMleCZ0W+qFtrUyV4JnRb6oW2uS1JI5ZuiRUtpPGjjd1As7GBQ9ksBkhnlBNYe5GmmrZHOa7q3p5q+Se3Sf2tv8lnryL3mLZO6xWph0SCCLzzIHU5qjrWa15WNF7RRB5s2judrgf8AvGtPNJvHHqcV2ZcGbIW74YOGI5CMR6V3t5FTTRXDmUqZCp0KVntm1LaZRLCW1DGtc1xpheeQWmnKa+RVrvOtWyPz/wAF1KTS7mHa5YqK5UoyzZW6klkc0ZmZaj8kOd5+ppXvvJtPHh85/wB2ukUSil3ETnfyOb95Np48PnP+7TvJtPHh85/3a6RRKLnw8d2d797I5v3k2njw+c/7tO8m08eHzn/drpFEonw8d2O/lsjm/eTaePD5z/u1P5o5Bksxe6UtvOo0BpJAAOkkgYnZydVpolFKNGKdyMqrasERFaVBERAEREAREQHl2hc2z6/av7bO1y6WVzTPr9q/ts7XKjEaLz+jLqOpBWS0vhe2WJxZIxwcxw0tc01B5eYr9HZiZ+WfKcYY4tjtQHxkJ8ba6KvDYdmka9RP5sRpoQRgQQQRgQRoIOorBOmpGyMnE/VdsyXdN+IA0xLDj1DWORZ8nZNub+ShfqGkN/FfnrI26HlGHeutc7owMB8U91ailXzRvJGn0LBlvPrKFpq11rn7kdDQWRmlMQ4wsZeFa4LIsHaVzY8bNw4W/v5HWd0rdFjsbH2ayPD7YQWktxbZ66XOOgybGatJwoDwA7TidpxJ5SV8AX1bIQUVZGOUmy6bmLqST6eAzQCfGOxX2UYHlP1fgufbmx+Mm6DPWKvpJW6jHJMx1ZZtHizOuufUHE1FGuOF1o1DkK2hMNjvMd7FhBS8dpVkoXZWpWM4kHL5p9iwuFKDkC+XjtKEpGNncOV0ecnyARtBDqgAHeu0gDkWwJR87zXexYASvt47SuOmd4zmWf8APftrxqY2Nv8AwDj6XkeRWDMSzltkLyOHNeFMTdYWCuHK1/Uqdly0Ga0yvbvi6RwbTG8AbrKbSQGrqeTLGIIY4h4jQ0kaC7xneVxcfKqKCvO/vP8AcvrO0be8jkuWBSacD5SUf83LtTJBQadA1H2LjGcLaWm0/wA6bq7o6i6/E43RidA7FyjG7sdrSsvexsO1nkHJoJ286wpeO0otUVYzN3CIikRCIiAIiIAiIgCIiAIiIAiIgCIiAKFy9m5FayHOLmPApebTFuJo4EY0JPWppFxxTVmdTad0U/vBi+Wk6m+xO8GL5aTqb7FcEUO5hsS7ye5T+8GL5aTqb7E7wYvlpOpvsVwRO5hsO8nuU05gM1Tu8we1ee8Bvy7vMH2ldETuYbHe8nuReQchR2RrgwlznUvOdSppoAA0DE9alERTSSVkQbbd2EXxx5FjLyugyosN8r5fK5cWM6xWmJ72OZFTujmlrK4C+RRtSNVaLxeO1YLax72Fscjon4XXt0tIIOGI2U8q5Juztr7+p1JXV9Pf0KnkTM+0We1s90xhrIwZAQ5rmuLcGUINRvt9iBwVe1Fe+9ta27aYm2kDgywkMkHSYQA7mFFtwy3mtdRwqAaOFHCorRw1HkWfCuSjaas+vj5e8i/EqLleDvHpuvP3mc6yvkG1yzWh7LNMWGWUh1xwaRfdQgkUIpRdMj0CuwLA/OR8FYTZJJoyKl8bsamtW3aaqaa61qtyuHva1lntTAa1MjWhrdmIdUjVo2KFGpw1JRknrk7ZWJ1oRlTjKMlpmut/r+bJRFr3jtX28VsuZLGdFgvlfe6FLixmRYw87FkXQEREOBERAEREAREQBERAEREAREQBERAEREAREQBERAEREAovl0L4iAXRsS4ERdsGLgS4NiIuWOXFwbEuBEXbC4uhLo2IiWOnqiIi4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data:image/jpeg;base64,/9j/4AAQSkZJRgABAQAAAQABAAD/2wCEAAkGBxIREhUSEBMVFRIXGBcWFhgVFxgVFxUVFRgYHhUXFRcYHSggGBomHRcVITEhJSkrLy8uGh8zODMsNygtLisBCgoKDg0OGxAQGy0lICUtLi0tLi0tMS0tLS0tLS8tLS0vLS8tLS0tLy0tLS0tLS0tLS0vLS0tLS0tLS0tLS0tLf/AABEIAKgBLAMBIgACEQEDEQH/xAAcAAEAAgMBAQEAAAAAAAAAAAAABQYDBAcCAQj/xABPEAABAwEDBQkJDQgBBAMAAAABAAIDEQQSIQUGMUFRByIyUmFxcpGxExYzQoGSobLRFBUXI1Nik8HS0+Hj8DRjZHOCg7PColSj4vEIJET/xAAaAQEAAwEBAQAAAAAAAAAAAAAAAgMEAQUG/8QAOBEAAgECBAMGBAQEBwAAAAAAAAECAxEEITFREjJBBRNhcZHwFIHB0SKhsfFScuHiBhZCU3Oi4//aAAwDAQACEQMRAD8Al0RF9GeKEREAREQBERAEREAREQBERAEREAREQBERAEREAREQBERAEREAREQBERAEREAREQBERAEREAREQBERAEREAREQBERAEREAREQBF5kcAKn9c20ragsROMlR80GlOk4Yk8gw50ZqwuEqYmVodNW9F72+lzWccFbc2MjwTWNjpIwXEyVcKtcaSvAq5pBOAA0quW+BjYnXWNGLdAA8ZquuZopY4v7npkesWNk1BW3+5rng/h63A3xXjfTxt9CGyrmk5oLrO4vGtjqB39LsAeY05zoVZ/8ARBwII0gg6DXUutqpZ4ZIBabTGKOHhQPGbovnlbrPF6IVOGxcuLhn16lFfDq3FH0KkiIvTMIREQBERAEREAREQBERAEREAREQBEWOaUMaXONANKAyIo735i+d1D2p78x/O6h7VLhlsQ7yO69SRRR3vzH87qHtT35j+d1D2pwy2HeR3XqSKKO9+Y/ndQ9qe/Mfzuoe1OGWw7yO69SRRR3vxF87qHtX334i+d1finDLYd5HdepIIo/34i+d1fislmylG83QSDqqKV5k4XsdU4vRm4iIokgiIgIfK2cMVlljbJerQuqG3mjUC4Ag7aUroU1k3OCCcbx7T0TepztwcPKFzjdEjItDHajGAOdrnV9YKu2OUMkY8itx7XcpDXAkDqWaVVxk0ephMTVowSg8tbNXX0f5/wBO12mcvBGhuHOaGoqfJoUpkPOJ1muxyUMAwrSjmVNSa6xiSdfYYOCZr2h7CHNcKgjQQVjtcwaNRJ0A+kq2pShUVpGOpiq1Sp3knn9NvL3qdiWOWMOBa4VBBBG0HSFx4ZZnGiV45nyDset+z5QnLQTNNUgHw0uvncsD7Onui9YyOzPMkdxzmE1LHOYTtLCWn0heUJrUkkkkkkmpJJqSSdJqsNpeQ2raVq0Yio3zgNAI27V6SvbMwdcjMixiGbjM8w/eL53CbjM8w/eJxI7ZkJnHnQ2yPbGIzI8i8ReuANJIGN01NQcKKI+EH+FH035Sjs/2uFqAeQT3JmgXRS9JqJPaoTJNkE08MLnXBLLHGXcUSPa0u8larJUqy4nZmqFOLSyLZ8IP8KPpvyk+EL+FH035S6pHuR5KAAMUjiBiTNKCeU3XAdQC9/BLkn5B/wBPN9tZvjHuy74aOxyj4Qv4UfTflJ8IX8KPpvyl1f4Jck/IP+nm+2nwS5J+Qf8ATzfbT4x7sfDx2OUfCF/Cj6b8pPhB/hR9N+Uur/BLkn5B/wBPN9teJNyTJRBAhkB2ieWo5RVxHWnxj3Y+Gjscr+EH+FH035Sm82s422u+Czub20NL14FprQg0GOGimxc8y9YBZrTPA199sUr4w7jBjiBWmvDHlqrFudjfzc0fa5aadWTazKKlKKi8i+oiLYZQo/Lngv6gpBR+XPBf1BSjzIhU5X5Mr6zCyP8Am+e32rCvTxg3m/2ctbPPVuvv8j49hBodPIQfSMF6jhLsRTyuaO0heF6I3o53djfaUGR9khLdNPI5ruwlfY4XuFRTyuA9BKx09Ojl5l7I3o53djfaUzCaeYkiLdNPI5ruwleERdAWxk7wrOkFrrYyf4VnSCjLlZKHMvMsUr3XmtbQVDjUgnRdwoCOMvXcZdrfMP215d4VnRf2sUivPlKx6cUmaHcZdrfMP20ivb4OpVppUCgO9adFTtW+tXW/pj/GxcU3c64qxBZ25GNqi3nhWb5nLxm15e0Bc6ydk580ohG9NTfJFO5tbw3OB0U7aDWuwrVmsLHFzgA17gA5wAvODTUBx1jkXJ0lJ3JQqOKsRllYI2hkdWsaKNaCRQbTtccSTtKycuvacT1lbRsLuM0+Qj2r0ywcZ1eRop6an0UWhWWhQ7s1oYb5pq8Y7Bs5z+PPLLyxgaKAUC9LjdySVgsFq4I6cf8Akas6rWX85RFJ3COMyPDmVoab6rXBrQAS4nAeXXoVc5xgryJRi5PIt7NA5l9Wlkq0yvYO7wOhfRrg1xrVrhgdAIOBBaQCDzgq25KzeErQ90ounUzTzEnQeSiyutDh475F6pTvw2zOI7pRpaxX5FnryKqFfpbOmwWOwWae3CCM2iKIiOSRoe8SHCINLuDv3jRTSvzSOvn1qhVFNto0cHCkmTUeduUGgNbbbUAMB8dIaDylejnjlH/rrT9M/wBqibLZ3yvbHG0ue4gNA1k9nOrRFYn2e62yNYZC0vdanlt1jGmhfEHYRRVqBKRV9DdwopKCediynTlNN3yXXN/K3tLq9D7ZsoZckF5s1su6i6R7AeYvIB8ijTnhlIf/ALrV9M/2qQnyHESH2ueV7nCt9744A7o93JleOW4AoWfI0rWl7A2SNul0L2yho+cGGrecgBddNbfp9jtSNso39b/osvVmz345R/660/TP9q+PztyiQQbdaqH99IPSCoVFCy2KrsK47nPCn5o+1ypyuO5zwp+aPtcrYcy8yE+Vl8REW8whR+XPBf1BSCj8ueC/qClHmRGpyvyZX1v2CwOnLGNwwNTppi5aCv8Ak7I4s8MTr7XmRocbvWMNfCOPOrqtRQtu9PQdl4RYrEKEuXV/rb5/LK+d7FMt2TpInXS3TwTpvfrrVpybkKzsga+Srp7xJYcWtB8mOAGNSK1UgQDpXlzV4va9fF91aivw2fFa/F+1tdfG0T6nCdhYejVc22804ppNL7+Dsmt75kJnPBWIP4hoei7BVp3BHO7sar1PCJGlh0OAHNyrPHm3ZZYobO1rg8PJMgpV7TWoPJSnNRZ+w8fCGH7qX+l9P4Xnf1v6nl/4jwtsSqqfPH1kml+jj6HOjs1r6u35fzfs9rZSVoa4DeyNoHMpox1t5DgucWLNsRvPdnNfdJADeCQDg4nYdNFvrdu4WhRdSs7PpHVy/l0v4t2S6s86HY+IqVVCnmt9EvP6LNsq62Mn+FZ0gt3OOxCN4c0Ua/VsI4QHJjXyrTyb4VnOt+GxUMVho16eklf7rzTyfijFWoSw9d0p6xdv6/NZlhPhGdF/axSKjj4RvRf60akVmqG+IWrrf0x/jYtpaut/TH+NijHVHXofERFeVBfQvi+hAatgsYfGxxc+pa0n4yTSQCdDuVbHveOM/wCkk+0mSPAx9BvqhbipbaLbEdLZAwtIc7hAGr3kUoa1BdRQeYPua0WyaWRhdM175I3Hg3S5gjoDgHg1oTxuTCazghdJG2JlQZJGMqPFaa33eRt7BSOS8kQWYUhiYAWljqi8XtNOGTi7Rr2lZcTTnWg4x+3vI9TszCym+8VrLf35G3bZWmRsIcXSkFzWHF1zetBoccXB3pVryfZm2OEukO+OLqbdTWj9dWikWTI8UdpjtUTbkzXC8QSQ9mh7SDXS2oqMdGrBSeWcqOtDq6GDgt+s8vZ21rDzjFUnos298zuOg6NVznq9PlkVvdwzkZJZ7PZoneEcZZBra2MUa145XOr/AG1xtdJz7zf4dtlIDBC2ONhN0ukvPxJ0ml8ENGJIxoAa82XIcKvGPRlElLJy6os2aVmaGSTPqG4xkjS2JjDJaSNhLGtjBGPxqnrS9wJvmjgbz7rQ4CRgbfcxuh3cy+OCJpFA684glRebLgLNePBb7qv9Vkcf+2yTqKln72Q39UpJ525QkL38w7rA6uyi0wRrn+GlFLZP1z9+BVcpus8cr77HTSk78GV1xh1svjfyuGguqBXQoiCd0bw+NxY8GoLSQRzFbWVbAYrhNaOaLxOPxzcJ2k7Q8Ow2ELSa2tetVS1MC3Ni32kSvvhjWEgXg3Bpd4zgPFrpoMKrVKy9xNactPSR9S8uZQV5vSAVy5I8K47nPCn5o+1ypyuO5zwp+aPtcpw5l5kJ8rL4iIt5hCj8ueC/qCkFH5bHxR5CCeZSjzIjU5X5Mrzl0SyREMa3YAPQFzxe+6u2laKkHIl2X2lHBSm3Hi4rdbaX8H4HRbp2JdOxc47s7avvdnbVDuHuev8A5lh/tf8Ab+06I6MqYyJI1lZZMAwBo1kupq2mhXIjIdvaovK2WHQkNaLziL1XVugVIAoCCTgdYphprh5OK7MhFurCXDJ5P8N079bXWfk1frd5ldXtiON4YOlyvi5tk1/D4380jtWU8rPlw4LOKNfSP1KOurinfLNxYuqT7xO+ObiR9Un3i+Wq/wCGnWm51MTd/wDH/wCmR6MO2HTjwxoq38/9h1TOmL4i9xXA9df/ABVZyZ4VnP8AUVUe+OXiQ9Un3i9RZzTNIcGRVGjCT7a+m7JpQwGF+Hc3PNu/DbXpbil1v16nidod5jMQq3Co5JWvfTrovBaHTj4RvRd2sUguVd+lpqDdhqARwX66fvOQLN3+WviweY/7xaZVUzipNHT1qnS/pj1GqHzQzjNsa8PaGyspW7W64OrQiuIxBwqdWOOEwfH6Y9Rq7B3aZGStdGtDFfc+rnCjgBRxApcYdXKSs3uD57/Od7V8sHDk6Q/xxreU5NpkUsjSdYMDv3+c72r5DW62uJLWk+ULck0HmK1o+Czot7F2DbZySyPmSPAx9Bvqhbi08keBj6DfVCm8mZJknO9FGa3nR5OMf1gq5yUc2Tim8kaEeL2jZV3op/sFns7qiu0ntNAeUCg8inssWCzwQhg8MSLjji4nGtRxKA4aNGuhUJZ4C51RRppvhpDjoFOXl00AHNCnXjwOb0Xu59P2auChZ7u5gtbi24W6b1COM26SQK68AfIvQtArg085BHoOPoWWeyvJAuk0rzdehapFMCpqrFv8LT+dzJjsbUp1HGKVlazavZ21V8tHbr8jme6Y8m2NqdELKclXyVps1Kpq07pP7Y3+Sz15FVlnnqzzFJyzepZMz7XRzoSLxJD42nx3Na5skWyskT5GiuF4NVgewEVrfF28XOBIey6I+7PaBV0b4w2OUAVjewOpTFc8DiCCCQRiCMCCNBB1FW7JecTJKCYhktb14lzI3yaO6B8e+s8p1uALHCt5uK7CRsozjOKhLVaeK9+uizSvvPFBVzrrXUq57m0c0CjKvfG+C0YCgfvX0u1xVDdp/X1YLpUEJrfaJKE1vQtlq8nS5z8nyFj67TG0rmrtJ5zt28uPWpVXoV1qDpWbWv0/c+ueT+uUn6yvJP65kRVFAVx3OeFPzR9rlTlctznhT80XbIpw5l5kZ8rL2iIt5hCIiAw+5mcRvmhffc7OI3zQsqIDH7nZxG9QQQN4reoLIiAxuibTgjqC5vnyKWrD5Nna5dKdoXNc+v2r+2ztcqMRovP6MuocxX2AEgE0FRUmpAG0gY4cisuQcyrRb3UsTmSsBIklIkijiNAQHOewFxNdDQTtoDVaOaOQX5QtcVmYaBxq9w8SJuL3c9MBykL9LwWaKxWZsVnY1kbAGsbqqdZ1uccXEnEmpOledWq8BvpU+N2OdWDcPhDf/sWuVzv3TGRtHJv75PPgsOVdxBt0myWtwdqbOwODjqF+Ohbz3TzLobsulgBkjFDWhBIrTTSoKwuzjvGjW3K4VND+vSskcVd83qaJ4WcFy38rH58y5mrLYTctj2xSEOLG3ZHiQN1skawsIOGuoqKgKBX6lyzkSHKVjMFoFa1uv8aOQVuyMOoj0gkHAlfmTKuT5LNNJBMKSRPLHU0EjWOQihHIQttOfFe+pkaSSa6ls3Lz8ZP0Ges5Xl3jdIeo1VvcPtcUc1q7vwXRxjFt4YOdWopyrrRjydJXwQxxxMWNByjVRXRrcDs4v5FUqXFo0USwcOTpD/HGt5WqHItgq4sc2pNTSYnG60cbDANWb3usLdJZ5ZT2Xl2WKi3kn6f1IqhJLVe/kU2TQeYrPk/Ik8wZdjIF1u+fvRo5cT5AVbPfKxQ8ANqOIyp86n1qLtmeDiB3GMAEA1fiaH5owB8pSNSrJ/gj6iVOml+KXobWRs2IrNG33Q8PLWtBrvYxQAa9OjX1L7lHOVrRcgFdV4igHRbr8vpVViyhLOxr5nl7iGnHAVLRWjRgPIF6XO4bd6ju/wAjve2VoKxA52Z2GySxlzDM94cXVddoBdANaHHSByVUczdLi12eQc0jT9QVc3RJb1tI4kcbeur/APdVlS7yUXka8PiqtKCjB5a6X1OxZAzybbHOjjbIwtbe3zhiKgYUPKFLLlu53LdtgHHje3npR3+i6kpwta5mxNWdWfFI5hulftjf5LPXkVWVp3Sv2xv8lnryKrKqeohyols3Mje6nuvvuRRtvSO1gY0ArrwOPIpy05sWaaGR9ikkMsTbzmSeO0VrdwGOHLqFBWqic1srMs7pGTAmGVoa8jS2laHm3ztGOhS82WLJZo5PcsjpZpGlgJaWhgOs1A56bQNCkkrLTrffwt+RbTnGMvxK696PoyLzdyDHJG602h7mRNN0XOG92Gg0NBiB16KLay/m7C2D3VY5HOiDgJGu4TCaAEGgwqW4coxWLN3K8AhdZbUXNZevse0E3TrBABPlodJ0YLYy3lqBtmdZLK4yCRwdI9wI4JBAbUDW1uqmnamVumnzuKMoRUlNarLwfT5PqesmZt2dtnZPbZHgygmKOOlbvGJodoOqlRpUXnHkRtnuPieXwSA3HHhAjS12A7BrwwxnMn5Ysdos8MNrkMMkAuNcGlzXsoANANDQN00xGGmijs7ctwytis9lB7hDU3nChe466EVA07MScBQI7W6dLb+P1L61Onw8UGkklbdvrfbr4WSRWlcdzk76fmi7XqnK2bnfhZei31lynzIx1OVnQURFvMIREQBERAEREB5doXNs+v2r+2ztcuku0LmufAra6DWxg0gaS7WcAqMRovP7l1HUu/8A8fLK0zWyUjfMjhYDsErpC4eXuTepdNzitWIbqaKnnOj0dq5buJTOs1tkgluD3RHvLssUlZICXBtI3HxXyHHirpeV7C8OL3VLS68HDUdQOxeDjL5+8j3MAlx+PTzIKSQnX+jpX1zw4AXQCK4jS6p18y2bRZy8lxdVxxNRpO3BYxYtrvR+Kw3R6fAyzZtWi/GRrBx8o/Cq4ju42UMypeAxkgikdyuBkZU/0xtHkXcMiWJ0YvEXatAprJBNHO2HGi4VusTOtWUJpWGMxQtEIPdYg49xvd03hdeqHukFKY0FNK9TDttpvY8OtBRbjHS/v0MW5f4WfoM9Yq9P8bpD1Gqjbl/hZ+gz1ir0/X0v9QvVo9DzavUw2Ab+TpD/ABxreWlYeHJ0v9GLdVk9SEdD47QtVuhvRb2LbWo3Q3ot7Ep8wnoMleCZ0W+qFtrUyV4JnRb6oW2uS1JI5ZuiRUtpPGjjd1As7GBQ9ksBkhnlBNYe5GmmrZHOa7q3p5q+Se3Sf2tv8lnryL3mLZO6xWph0SCCLzzIHU5qjrWa15WNF7RRB5s2judrgf8AvGtPNJvHHqcV2ZcGbIW74YOGI5CMR6V3t5FTTRXDmUqZCp0KVntm1LaZRLCW1DGtc1xpheeQWmnKa+RVrvOtWyPz/wAF1KTS7mHa5YqK5UoyzZW6klkc0ZmZaj8kOd5+ppXvvJtPHh85/wB2ukUSil3ETnfyOb95Np48PnP+7TvJtPHh85/3a6RRKLnw8d2d797I5v3k2njw+c/7tO8m08eHzn/drpFEonw8d2O/lsjm/eTaePD5z/u1P5o5Bksxe6UtvOo0BpJAAOkkgYnZydVpolFKNGKdyMqrasERFaVBERAEREAREQHl2hc2z6/av7bO1y6WVzTPr9q/ts7XKjEaLz+jLqOpBWS0vhe2WJxZIxwcxw0tc01B5eYr9HZiZ+WfKcYY4tjtQHxkJ8ba6KvDYdmka9RP5sRpoQRgQQQRgQRoIOorBOmpGyMnE/VdsyXdN+IA0xLDj1DWORZ8nZNub+ShfqGkN/FfnrI26HlGHeutc7owMB8U91ailXzRvJGn0LBlvPrKFpq11rn7kdDQWRmlMQ4wsZeFa4LIsHaVzY8bNw4W/v5HWd0rdFjsbH2ayPD7YQWktxbZ66XOOgybGatJwoDwA7TidpxJ5SV8AX1bIQUVZGOUmy6bmLqST6eAzQCfGOxX2UYHlP1fgufbmx+Mm6DPWKvpJW6jHJMx1ZZtHizOuufUHE1FGuOF1o1DkK2hMNjvMd7FhBS8dpVkoXZWpWM4kHL5p9iwuFKDkC+XjtKEpGNncOV0ecnyARtBDqgAHeu0gDkWwJR87zXexYASvt47SuOmd4zmWf8APftrxqY2Nv8AwDj6XkeRWDMSzltkLyOHNeFMTdYWCuHK1/Uqdly0Ga0yvbvi6RwbTG8AbrKbSQGrqeTLGIIY4h4jQ0kaC7xneVxcfKqKCvO/vP8AcvrO0be8jkuWBSacD5SUf83LtTJBQadA1H2LjGcLaWm0/wA6bq7o6i6/E43RidA7FyjG7sdrSsvexsO1nkHJoJ286wpeO0otUVYzN3CIikRCIiAIiIAiIgCIiAIiIAiIgCIiAKFy9m5FayHOLmPApebTFuJo4EY0JPWppFxxTVmdTad0U/vBi+Wk6m+xO8GL5aTqb7FcEUO5hsS7ye5T+8GL5aTqb7E7wYvlpOpvsVwRO5hsO8nuU05gM1Tu8we1ee8Bvy7vMH2ldETuYbHe8nuReQchR2RrgwlznUvOdSppoAA0DE9alERTSSVkQbbd2EXxx5FjLyugyosN8r5fK5cWM6xWmJ72OZFTujmlrK4C+RRtSNVaLxeO1YLax72Fscjon4XXt0tIIOGI2U8q5Juztr7+p1JXV9Pf0KnkTM+0We1s90xhrIwZAQ5rmuLcGUINRvt9iBwVe1Fe+9ta27aYm2kDgywkMkHSYQA7mFFtwy3mtdRwqAaOFHCorRw1HkWfCuSjaas+vj5e8i/EqLleDvHpuvP3mc6yvkG1yzWh7LNMWGWUh1xwaRfdQgkUIpRdMj0CuwLA/OR8FYTZJJoyKl8bsamtW3aaqaa61qtyuHva1lntTAa1MjWhrdmIdUjVo2KFGpw1JRknrk7ZWJ1oRlTjKMlpmut/r+bJRFr3jtX28VsuZLGdFgvlfe6FLixmRYw87FkXQEREOBERAEREAREQBERAEREAREQBERAEREAREQBERAEREAovl0L4iAXRsS4ERdsGLgS4NiIuWOXFwbEuBEXbC4uhLo2IiWOnqiIi4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6" descr="data:image/jpeg;base64,/9j/4AAQSkZJRgABAQAAAQABAAD/2wCEAAkGBxIREhUSEBMVFRIXGBcWFhgVFxgVFxUVFRgYHhUXFRcYHSggGBomHRcVITEhJSkrLy8uGh8zODMsNygtLisBCgoKDg0OGxAQGy0lICUtLi0tLi0tMS0tLS0tLS8tLS0vLS8tLS0tLy0tLS0tLS0tLS0vLS0tLS0tLS0tLS0tLf/AABEIAKgBLAMBIgACEQEDEQH/xAAcAAEAAgMBAQEAAAAAAAAAAAAABQYDBAcCAQj/xABPEAABAwEDBQkJDQgBBAMAAAABAAIDEQQSIQUGMUFRByIyUmFxcpGxExYzQoGSobLRFBUXI1Nik8HS0+Hj8DRjZHOCg7PColSj4vEIJET/xAAaAQEAAwEBAQAAAAAAAAAAAAAAAgMEAQUG/8QAOBEAAgECBAMGBAQEBwAAAAAAAAECAxEEITFREjJBBRNhcZHwFIHB0SKhsfFScuHiBhZCU3Oi4//aAAwDAQACEQMRAD8Al0RF9GeKEREAREQBERAEREAREQBERAEREAREQBERAEREAREQBERAEREAREQBERAEREAREQBERAEREAREQBERAEREAREQBERAEREAREQBF5kcAKn9c20ragsROMlR80GlOk4Yk8gw50ZqwuEqYmVodNW9F72+lzWccFbc2MjwTWNjpIwXEyVcKtcaSvAq5pBOAA0quW+BjYnXWNGLdAA8ZquuZopY4v7npkesWNk1BW3+5rng/h63A3xXjfTxt9CGyrmk5oLrO4vGtjqB39LsAeY05zoVZ/8ARBwII0gg6DXUutqpZ4ZIBabTGKOHhQPGbovnlbrPF6IVOGxcuLhn16lFfDq3FH0KkiIvTMIREQBERAEREAREQBERAEREAREQBEWOaUMaXONANKAyIo735i+d1D2p78x/O6h7VLhlsQ7yO69SRRR3vzH87qHtT35j+d1D2pwy2HeR3XqSKKO9+Y/ndQ9qe/Mfzuoe1OGWw7yO69SRRR3vxF87qHtX334i+d1finDLYd5HdepIIo/34i+d1fislmylG83QSDqqKV5k4XsdU4vRm4iIokgiIgIfK2cMVlljbJerQuqG3mjUC4Ag7aUroU1k3OCCcbx7T0TepztwcPKFzjdEjItDHajGAOdrnV9YKu2OUMkY8itx7XcpDXAkDqWaVVxk0ephMTVowSg8tbNXX0f5/wBO12mcvBGhuHOaGoqfJoUpkPOJ1muxyUMAwrSjmVNSa6xiSdfYYOCZr2h7CHNcKgjQQVjtcwaNRJ0A+kq2pShUVpGOpiq1Sp3knn9NvL3qdiWOWMOBa4VBBBG0HSFx4ZZnGiV45nyDset+z5QnLQTNNUgHw0uvncsD7Onui9YyOzPMkdxzmE1LHOYTtLCWn0heUJrUkkkkkkmpJJqSSdJqsNpeQ2raVq0Yio3zgNAI27V6SvbMwdcjMixiGbjM8w/eL53CbjM8w/eJxI7ZkJnHnQ2yPbGIzI8i8ReuANJIGN01NQcKKI+EH+FH035Sjs/2uFqAeQT3JmgXRS9JqJPaoTJNkE08MLnXBLLHGXcUSPa0u8larJUqy4nZmqFOLSyLZ8IP8KPpvyk+EL+FH035S6pHuR5KAAMUjiBiTNKCeU3XAdQC9/BLkn5B/wBPN9tZvjHuy74aOxyj4Qv4UfTflJ8IX8KPpvyl1f4Jck/IP+nm+2nwS5J+Qf8ATzfbT4x7sfDx2OUfCF/Cj6b8pPhB/hR9N+Uur/BLkn5B/wBPN9teJNyTJRBAhkB2ieWo5RVxHWnxj3Y+Gjscr+EH+FH035Sm82s422u+Czub20NL14FprQg0GOGimxc8y9YBZrTPA199sUr4w7jBjiBWmvDHlqrFudjfzc0fa5aadWTazKKlKKi8i+oiLYZQo/Lngv6gpBR+XPBf1BSjzIhU5X5Mr6zCyP8Am+e32rCvTxg3m/2ctbPPVuvv8j49hBodPIQfSMF6jhLsRTyuaO0heF6I3o53djfaUGR9khLdNPI5ruwlfY4XuFRTyuA9BKx09Ojl5l7I3o53djfaUzCaeYkiLdNPI5ruwleERdAWxk7wrOkFrrYyf4VnSCjLlZKHMvMsUr3XmtbQVDjUgnRdwoCOMvXcZdrfMP215d4VnRf2sUivPlKx6cUmaHcZdrfMP20ivb4OpVppUCgO9adFTtW+tXW/pj/GxcU3c64qxBZ25GNqi3nhWb5nLxm15e0Bc6ydk580ohG9NTfJFO5tbw3OB0U7aDWuwrVmsLHFzgA17gA5wAvODTUBx1jkXJ0lJ3JQqOKsRllYI2hkdWsaKNaCRQbTtccSTtKycuvacT1lbRsLuM0+Qj2r0ywcZ1eRop6an0UWhWWhQ7s1oYb5pq8Y7Bs5z+PPLLyxgaKAUC9LjdySVgsFq4I6cf8Akas6rWX85RFJ3COMyPDmVoab6rXBrQAS4nAeXXoVc5xgryJRi5PIt7NA5l9Wlkq0yvYO7wOhfRrg1xrVrhgdAIOBBaQCDzgq25KzeErQ90ounUzTzEnQeSiyutDh475F6pTvw2zOI7pRpaxX5FnryKqFfpbOmwWOwWae3CCM2iKIiOSRoe8SHCINLuDv3jRTSvzSOvn1qhVFNto0cHCkmTUeduUGgNbbbUAMB8dIaDylejnjlH/rrT9M/wBqibLZ3yvbHG0ue4gNA1k9nOrRFYn2e62yNYZC0vdanlt1jGmhfEHYRRVqBKRV9DdwopKCediynTlNN3yXXN/K3tLq9D7ZsoZckF5s1su6i6R7AeYvIB8ijTnhlIf/ALrV9M/2qQnyHESH2ueV7nCt9744A7o93JleOW4AoWfI0rWl7A2SNul0L2yho+cGGrecgBddNbfp9jtSNso39b/osvVmz345R/660/TP9q+PztyiQQbdaqH99IPSCoVFCy2KrsK47nPCn5o+1ypyuO5zwp+aPtcrYcy8yE+Vl8REW8whR+XPBf1BSCj8ueC/qClHmRGpyvyZX1v2CwOnLGNwwNTppi5aCv8Ak7I4s8MTr7XmRocbvWMNfCOPOrqtRQtu9PQdl4RYrEKEuXV/rb5/LK+d7FMt2TpInXS3TwTpvfrrVpybkKzsga+Srp7xJYcWtB8mOAGNSK1UgQDpXlzV4va9fF91aivw2fFa/F+1tdfG0T6nCdhYejVc22804ppNL7+Dsmt75kJnPBWIP4hoei7BVp3BHO7sar1PCJGlh0OAHNyrPHm3ZZYobO1rg8PJMgpV7TWoPJSnNRZ+w8fCGH7qX+l9P4Xnf1v6nl/4jwtsSqqfPH1kml+jj6HOjs1r6u35fzfs9rZSVoa4DeyNoHMpox1t5DgucWLNsRvPdnNfdJADeCQDg4nYdNFvrdu4WhRdSs7PpHVy/l0v4t2S6s86HY+IqVVCnmt9EvP6LNsq62Mn+FZ0gt3OOxCN4c0Ua/VsI4QHJjXyrTyb4VnOt+GxUMVho16eklf7rzTyfijFWoSw9d0p6xdv6/NZlhPhGdF/axSKjj4RvRf60akVmqG+IWrrf0x/jYtpaut/TH+NijHVHXofERFeVBfQvi+hAatgsYfGxxc+pa0n4yTSQCdDuVbHveOM/wCkk+0mSPAx9BvqhbipbaLbEdLZAwtIc7hAGr3kUoa1BdRQeYPua0WyaWRhdM175I3Hg3S5gjoDgHg1oTxuTCazghdJG2JlQZJGMqPFaa33eRt7BSOS8kQWYUhiYAWljqi8XtNOGTi7Rr2lZcTTnWg4x+3vI9TszCym+8VrLf35G3bZWmRsIcXSkFzWHF1zetBoccXB3pVryfZm2OEukO+OLqbdTWj9dWikWTI8UdpjtUTbkzXC8QSQ9mh7SDXS2oqMdGrBSeWcqOtDq6GDgt+s8vZ21rDzjFUnos298zuOg6NVznq9PlkVvdwzkZJZ7PZoneEcZZBra2MUa145XOr/AG1xtdJz7zf4dtlIDBC2ONhN0ukvPxJ0ml8ENGJIxoAa82XIcKvGPRlElLJy6os2aVmaGSTPqG4xkjS2JjDJaSNhLGtjBGPxqnrS9wJvmjgbz7rQ4CRgbfcxuh3cy+OCJpFA684glRebLgLNePBb7qv9Vkcf+2yTqKln72Q39UpJ525QkL38w7rA6uyi0wRrn+GlFLZP1z9+BVcpus8cr77HTSk78GV1xh1svjfyuGguqBXQoiCd0bw+NxY8GoLSQRzFbWVbAYrhNaOaLxOPxzcJ2k7Q8Ow2ELSa2tetVS1MC3Ni32kSvvhjWEgXg3Bpd4zgPFrpoMKrVKy9xNactPSR9S8uZQV5vSAVy5I8K47nPCn5o+1ypyuO5zwp+aPtcpw5l5kJ8rL4iIt5hCj8ueC/qCkFH5bHxR5CCeZSjzIjU5X5Mrzl0SyREMa3YAPQFzxe+6u2laKkHIl2X2lHBSm3Hi4rdbaX8H4HRbp2JdOxc47s7avvdnbVDuHuev8A5lh/tf8Ab+06I6MqYyJI1lZZMAwBo1kupq2mhXIjIdvaovK2WHQkNaLziL1XVugVIAoCCTgdYphprh5OK7MhFurCXDJ5P8N079bXWfk1frd5ldXtiON4YOlyvi5tk1/D4380jtWU8rPlw4LOKNfSP1KOurinfLNxYuqT7xO+ObiR9Un3i+Wq/wCGnWm51MTd/wDH/wCmR6MO2HTjwxoq38/9h1TOmL4i9xXA9df/ABVZyZ4VnP8AUVUe+OXiQ9Un3i9RZzTNIcGRVGjCT7a+m7JpQwGF+Hc3PNu/DbXpbil1v16nidod5jMQq3Co5JWvfTrovBaHTj4RvRd2sUguVd+lpqDdhqARwX66fvOQLN3+WviweY/7xaZVUzipNHT1qnS/pj1GqHzQzjNsa8PaGyspW7W64OrQiuIxBwqdWOOEwfH6Y9Rq7B3aZGStdGtDFfc+rnCjgBRxApcYdXKSs3uD57/Od7V8sHDk6Q/xxreU5NpkUsjSdYMDv3+c72r5DW62uJLWk+ULck0HmK1o+Czot7F2DbZySyPmSPAx9Bvqhbi08keBj6DfVCm8mZJknO9FGa3nR5OMf1gq5yUc2Tim8kaEeL2jZV3op/sFns7qiu0ntNAeUCg8inssWCzwQhg8MSLjji4nGtRxKA4aNGuhUJZ4C51RRppvhpDjoFOXl00AHNCnXjwOb0Xu59P2auChZ7u5gtbi24W6b1COM26SQK68AfIvQtArg085BHoOPoWWeyvJAuk0rzdehapFMCpqrFv8LT+dzJjsbUp1HGKVlazavZ21V8tHbr8jme6Y8m2NqdELKclXyVps1Kpq07pP7Y3+Sz15FVlnnqzzFJyzepZMz7XRzoSLxJD42nx3Na5skWyskT5GiuF4NVgewEVrfF28XOBIey6I+7PaBV0b4w2OUAVjewOpTFc8DiCCCQRiCMCCNBB1FW7JecTJKCYhktb14lzI3yaO6B8e+s8p1uALHCt5uK7CRsozjOKhLVaeK9+uizSvvPFBVzrrXUq57m0c0CjKvfG+C0YCgfvX0u1xVDdp/X1YLpUEJrfaJKE1vQtlq8nS5z8nyFj67TG0rmrtJ5zt28uPWpVXoV1qDpWbWv0/c+ueT+uUn6yvJP65kRVFAVx3OeFPzR9rlTlctznhT80XbIpw5l5kZ8rL2iIt5hCIiAw+5mcRvmhffc7OI3zQsqIDH7nZxG9QQQN4reoLIiAxuibTgjqC5vnyKWrD5Nna5dKdoXNc+v2r+2ztcqMRovP6MuocxX2AEgE0FRUmpAG0gY4cisuQcyrRb3UsTmSsBIklIkijiNAQHOewFxNdDQTtoDVaOaOQX5QtcVmYaBxq9w8SJuL3c9MBykL9LwWaKxWZsVnY1kbAGsbqqdZ1uccXEnEmpOledWq8BvpU+N2OdWDcPhDf/sWuVzv3TGRtHJv75PPgsOVdxBt0myWtwdqbOwODjqF+Ohbz3TzLobsulgBkjFDWhBIrTTSoKwuzjvGjW3K4VND+vSskcVd83qaJ4WcFy38rH58y5mrLYTctj2xSEOLG3ZHiQN1skawsIOGuoqKgKBX6lyzkSHKVjMFoFa1uv8aOQVuyMOoj0gkHAlfmTKuT5LNNJBMKSRPLHU0EjWOQihHIQttOfFe+pkaSSa6ls3Lz8ZP0Ges5Xl3jdIeo1VvcPtcUc1q7vwXRxjFt4YOdWopyrrRjydJXwQxxxMWNByjVRXRrcDs4v5FUqXFo0USwcOTpD/HGt5WqHItgq4sc2pNTSYnG60cbDANWb3usLdJZ5ZT2Xl2WKi3kn6f1IqhJLVe/kU2TQeYrPk/Ik8wZdjIF1u+fvRo5cT5AVbPfKxQ8ANqOIyp86n1qLtmeDiB3GMAEA1fiaH5owB8pSNSrJ/gj6iVOml+KXobWRs2IrNG33Q8PLWtBrvYxQAa9OjX1L7lHOVrRcgFdV4igHRbr8vpVViyhLOxr5nl7iGnHAVLRWjRgPIF6XO4bd6ju/wAjve2VoKxA52Z2GySxlzDM94cXVddoBdANaHHSByVUczdLi12eQc0jT9QVc3RJb1tI4kcbeur/APdVlS7yUXka8PiqtKCjB5a6X1OxZAzybbHOjjbIwtbe3zhiKgYUPKFLLlu53LdtgHHje3npR3+i6kpwta5mxNWdWfFI5hulftjf5LPXkVWVp3Sv2xv8lnryKrKqeohyols3Mje6nuvvuRRtvSO1gY0ArrwOPIpy05sWaaGR9ikkMsTbzmSeO0VrdwGOHLqFBWqic1srMs7pGTAmGVoa8jS2laHm3ztGOhS82WLJZo5PcsjpZpGlgJaWhgOs1A56bQNCkkrLTrffwt+RbTnGMvxK696PoyLzdyDHJG602h7mRNN0XOG92Gg0NBiB16KLay/m7C2D3VY5HOiDgJGu4TCaAEGgwqW4coxWLN3K8AhdZbUXNZevse0E3TrBABPlodJ0YLYy3lqBtmdZLK4yCRwdI9wI4JBAbUDW1uqmnamVumnzuKMoRUlNarLwfT5PqesmZt2dtnZPbZHgygmKOOlbvGJodoOqlRpUXnHkRtnuPieXwSA3HHhAjS12A7BrwwxnMn5Ysdos8MNrkMMkAuNcGlzXsoANANDQN00xGGmijs7ctwytis9lB7hDU3nChe466EVA07MScBQI7W6dLb+P1L61Onw8UGkklbdvrfbr4WSRWlcdzk76fmi7XqnK2bnfhZei31lynzIx1OVnQURFvMIREQBERAEREB5doXNs+v2r+2ztcuku0LmufAra6DWxg0gaS7WcAqMRovP7l1HUu/8A8fLK0zWyUjfMjhYDsErpC4eXuTepdNzitWIbqaKnnOj0dq5buJTOs1tkgluD3RHvLssUlZICXBtI3HxXyHHirpeV7C8OL3VLS68HDUdQOxeDjL5+8j3MAlx+PTzIKSQnX+jpX1zw4AXQCK4jS6p18y2bRZy8lxdVxxNRpO3BYxYtrvR+Kw3R6fAyzZtWi/GRrBx8o/Cq4ju42UMypeAxkgikdyuBkZU/0xtHkXcMiWJ0YvEXatAprJBNHO2HGi4VusTOtWUJpWGMxQtEIPdYg49xvd03hdeqHukFKY0FNK9TDttpvY8OtBRbjHS/v0MW5f4WfoM9Yq9P8bpD1Gqjbl/hZ+gz1ir0/X0v9QvVo9DzavUw2Ab+TpD/ABxreWlYeHJ0v9GLdVk9SEdD47QtVuhvRb2LbWo3Q3ot7Ep8wnoMleCZ0W+qFtrUyV4JnRb6oW2uS1JI5ZuiRUtpPGjjd1As7GBQ9ksBkhnlBNYe5GmmrZHOa7q3p5q+Se3Sf2tv8lnryL3mLZO6xWph0SCCLzzIHU5qjrWa15WNF7RRB5s2judrgf8AvGtPNJvHHqcV2ZcGbIW74YOGI5CMR6V3t5FTTRXDmUqZCp0KVntm1LaZRLCW1DGtc1xpheeQWmnKa+RVrvOtWyPz/wAF1KTS7mHa5YqK5UoyzZW6klkc0ZmZaj8kOd5+ppXvvJtPHh85/wB2ukUSil3ETnfyOb95Np48PnP+7TvJtPHh85/3a6RRKLnw8d2d797I5v3k2njw+c/7tO8m08eHzn/drpFEonw8d2O/lsjm/eTaePD5z/u1P5o5Bksxe6UtvOo0BpJAAOkkgYnZydVpolFKNGKdyMqrasERFaVBERAEREAREQHl2hc2z6/av7bO1y6WVzTPr9q/ts7XKjEaLz+jLqOpBWS0vhe2WJxZIxwcxw0tc01B5eYr9HZiZ+WfKcYY4tjtQHxkJ8ba6KvDYdmka9RP5sRpoQRgQQQRgQRoIOorBOmpGyMnE/VdsyXdN+IA0xLDj1DWORZ8nZNub+ShfqGkN/FfnrI26HlGHeutc7owMB8U91ailXzRvJGn0LBlvPrKFpq11rn7kdDQWRmlMQ4wsZeFa4LIsHaVzY8bNw4W/v5HWd0rdFjsbH2ayPD7YQWktxbZ66XOOgybGatJwoDwA7TidpxJ5SV8AX1bIQUVZGOUmy6bmLqST6eAzQCfGOxX2UYHlP1fgufbmx+Mm6DPWKvpJW6jHJMx1ZZtHizOuufUHE1FGuOF1o1DkK2hMNjvMd7FhBS8dpVkoXZWpWM4kHL5p9iwuFKDkC+XjtKEpGNncOV0ecnyARtBDqgAHeu0gDkWwJR87zXexYASvt47SuOmd4zmWf8APftrxqY2Nv8AwDj6XkeRWDMSzltkLyOHNeFMTdYWCuHK1/Uqdly0Ga0yvbvi6RwbTG8AbrKbSQGrqeTLGIIY4h4jQ0kaC7xneVxcfKqKCvO/vP8AcvrO0be8jkuWBSacD5SUf83LtTJBQadA1H2LjGcLaWm0/wA6bq7o6i6/E43RidA7FyjG7sdrSsvexsO1nkHJoJ286wpeO0otUVYzN3CIikRCIiAIiIAiIgCIiAIiIAiIgCIiAKFy9m5FayHOLmPApebTFuJo4EY0JPWppFxxTVmdTad0U/vBi+Wk6m+xO8GL5aTqb7FcEUO5hsS7ye5T+8GL5aTqb7E7wYvlpOpvsVwRO5hsO8nuU05gM1Tu8we1ee8Bvy7vMH2ldETuYbHe8nuReQchR2RrgwlznUvOdSppoAA0DE9alERTSSVkQbbd2EXxx5FjLyugyosN8r5fK5cWM6xWmJ72OZFTujmlrK4C+RRtSNVaLxeO1YLax72Fscjon4XXt0tIIOGI2U8q5Juztr7+p1JXV9Pf0KnkTM+0We1s90xhrIwZAQ5rmuLcGUINRvt9iBwVe1Fe+9ta27aYm2kDgywkMkHSYQA7mFFtwy3mtdRwqAaOFHCorRw1HkWfCuSjaas+vj5e8i/EqLleDvHpuvP3mc6yvkG1yzWh7LNMWGWUh1xwaRfdQgkUIpRdMj0CuwLA/OR8FYTZJJoyKl8bsamtW3aaqaa61qtyuHva1lntTAa1MjWhrdmIdUjVo2KFGpw1JRknrk7ZWJ1oRlTjKMlpmut/r+bJRFr3jtX28VsuZLGdFgvlfe6FLixmRYw87FkXQEREOBERAEREAREQBERAEREAREQBERAEREAREQBERAEREAovl0L4iAXRsS4ERdsGLgS4NiIuWOXFwbEuBEXbC4uhLo2IiWOnqiIi4AiIgCIiAIiIAiIg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كل ما تريد معرفته عن دراسة تحليل البيانات"/>
          <p:cNvSpPr>
            <a:spLocks noChangeAspect="1" noChangeArrowheads="1"/>
          </p:cNvSpPr>
          <p:nvPr/>
        </p:nvSpPr>
        <p:spPr bwMode="auto">
          <a:xfrm>
            <a:off x="612774" y="312737"/>
            <a:ext cx="2022849" cy="37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 descr="تحليل البيانا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92" y="1975819"/>
            <a:ext cx="3955490" cy="307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586</Words>
  <Application>Microsoft Office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NewsGoth Lt BT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SALAMI</cp:lastModifiedBy>
  <cp:revision>21</cp:revision>
  <dcterms:modified xsi:type="dcterms:W3CDTF">2023-07-13T08:29:47Z</dcterms:modified>
</cp:coreProperties>
</file>