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2" r:id="rId6"/>
    <p:sldId id="263" r:id="rId7"/>
    <p:sldId id="264" r:id="rId8"/>
    <p:sldId id="261" r:id="rId9"/>
    <p:sldId id="259" r:id="rId10"/>
    <p:sldId id="268" r:id="rId11"/>
    <p:sldId id="265" r:id="rId12"/>
    <p:sldId id="267" r:id="rId13"/>
    <p:sldId id="270" r:id="rId14"/>
    <p:sldId id="271" r:id="rId15"/>
    <p:sldId id="269"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697F639-0181-4AE1-9630-E934A45AF1E2}">
          <p14:sldIdLst>
            <p14:sldId id="256"/>
            <p14:sldId id="257"/>
            <p14:sldId id="258"/>
            <p14:sldId id="260"/>
            <p14:sldId id="262"/>
            <p14:sldId id="263"/>
            <p14:sldId id="264"/>
            <p14:sldId id="261"/>
            <p14:sldId id="259"/>
            <p14:sldId id="268"/>
            <p14:sldId id="265"/>
            <p14:sldId id="267"/>
            <p14:sldId id="270"/>
            <p14:sldId id="271"/>
            <p14:sldId id="269"/>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4B4C"/>
    <a:srgbClr val="AE6852"/>
    <a:srgbClr val="C2773E"/>
    <a:srgbClr val="BD7D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AAE692F-D658-4333-9CD9-B207468AB78F}" type="datetimeFigureOut">
              <a:rPr lang="en-GB" smtClean="0"/>
              <a:t>13/06/2023</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AB1BBB3-429A-48B9-92CF-B7B0FF667CCE}" type="slidenum">
              <a:rPr lang="en-GB" smtClean="0"/>
              <a:t>‹#›</a:t>
            </a:fld>
            <a:endParaRPr lang="en-GB"/>
          </a:p>
        </p:txBody>
      </p:sp>
    </p:spTree>
    <p:extLst>
      <p:ext uri="{BB962C8B-B14F-4D97-AF65-F5344CB8AC3E}">
        <p14:creationId xmlns:p14="http://schemas.microsoft.com/office/powerpoint/2010/main" val="20392662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AE692F-D658-4333-9CD9-B207468AB78F}" type="datetimeFigureOut">
              <a:rPr lang="en-GB" smtClean="0"/>
              <a:t>13/06/2023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B1BBB3-429A-48B9-92CF-B7B0FF667CCE}" type="slidenum">
              <a:rPr lang="en-GB" smtClean="0"/>
              <a:t>‹#›</a:t>
            </a:fld>
            <a:endParaRPr lang="en-GB"/>
          </a:p>
        </p:txBody>
      </p:sp>
    </p:spTree>
    <p:extLst>
      <p:ext uri="{BB962C8B-B14F-4D97-AF65-F5344CB8AC3E}">
        <p14:creationId xmlns:p14="http://schemas.microsoft.com/office/powerpoint/2010/main" val="22355374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AE692F-D658-4333-9CD9-B207468AB78F}" type="datetimeFigureOut">
              <a:rPr lang="en-GB" smtClean="0"/>
              <a:t>13/06/2023</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B1BBB3-429A-48B9-92CF-B7B0FF667CCE}"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879036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AAE692F-D658-4333-9CD9-B207468AB78F}" type="datetimeFigureOut">
              <a:rPr lang="en-GB" smtClean="0"/>
              <a:t>13/06/2023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B1BBB3-429A-48B9-92CF-B7B0FF667CCE}" type="slidenum">
              <a:rPr lang="en-GB" smtClean="0"/>
              <a:t>‹#›</a:t>
            </a:fld>
            <a:endParaRPr lang="en-GB"/>
          </a:p>
        </p:txBody>
      </p:sp>
    </p:spTree>
    <p:extLst>
      <p:ext uri="{BB962C8B-B14F-4D97-AF65-F5344CB8AC3E}">
        <p14:creationId xmlns:p14="http://schemas.microsoft.com/office/powerpoint/2010/main" val="27214034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AAE692F-D658-4333-9CD9-B207468AB78F}" type="datetimeFigureOut">
              <a:rPr lang="en-GB" smtClean="0"/>
              <a:t>13/06/2023</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B1BBB3-429A-48B9-92CF-B7B0FF667CCE}"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833961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AAE692F-D658-4333-9CD9-B207468AB78F}" type="datetimeFigureOut">
              <a:rPr lang="en-GB" smtClean="0"/>
              <a:t>13/06/2023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B1BBB3-429A-48B9-92CF-B7B0FF667CCE}" type="slidenum">
              <a:rPr lang="en-GB" smtClean="0"/>
              <a:t>‹#›</a:t>
            </a:fld>
            <a:endParaRPr lang="en-GB"/>
          </a:p>
        </p:txBody>
      </p:sp>
    </p:spTree>
    <p:extLst>
      <p:ext uri="{BB962C8B-B14F-4D97-AF65-F5344CB8AC3E}">
        <p14:creationId xmlns:p14="http://schemas.microsoft.com/office/powerpoint/2010/main" val="20502998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AE692F-D658-4333-9CD9-B207468AB78F}" type="datetimeFigureOut">
              <a:rPr lang="en-GB" smtClean="0"/>
              <a:t>13/06/2023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B1BBB3-429A-48B9-92CF-B7B0FF667CCE}" type="slidenum">
              <a:rPr lang="en-GB" smtClean="0"/>
              <a:t>‹#›</a:t>
            </a:fld>
            <a:endParaRPr lang="en-GB"/>
          </a:p>
        </p:txBody>
      </p:sp>
    </p:spTree>
    <p:extLst>
      <p:ext uri="{BB962C8B-B14F-4D97-AF65-F5344CB8AC3E}">
        <p14:creationId xmlns:p14="http://schemas.microsoft.com/office/powerpoint/2010/main" val="2679467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AE692F-D658-4333-9CD9-B207468AB78F}" type="datetimeFigureOut">
              <a:rPr lang="en-GB" smtClean="0"/>
              <a:t>13/06/2023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B1BBB3-429A-48B9-92CF-B7B0FF667CCE}" type="slidenum">
              <a:rPr lang="en-GB" smtClean="0"/>
              <a:t>‹#›</a:t>
            </a:fld>
            <a:endParaRPr lang="en-GB"/>
          </a:p>
        </p:txBody>
      </p:sp>
    </p:spTree>
    <p:extLst>
      <p:ext uri="{BB962C8B-B14F-4D97-AF65-F5344CB8AC3E}">
        <p14:creationId xmlns:p14="http://schemas.microsoft.com/office/powerpoint/2010/main" val="11137007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AE692F-D658-4333-9CD9-B207468AB78F}" type="datetimeFigureOut">
              <a:rPr lang="en-GB" smtClean="0"/>
              <a:t>13/06/2023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B1BBB3-429A-48B9-92CF-B7B0FF667CCE}" type="slidenum">
              <a:rPr lang="en-GB" smtClean="0"/>
              <a:t>‹#›</a:t>
            </a:fld>
            <a:endParaRPr lang="en-GB"/>
          </a:p>
        </p:txBody>
      </p:sp>
    </p:spTree>
    <p:extLst>
      <p:ext uri="{BB962C8B-B14F-4D97-AF65-F5344CB8AC3E}">
        <p14:creationId xmlns:p14="http://schemas.microsoft.com/office/powerpoint/2010/main" val="21077164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AE692F-D658-4333-9CD9-B207468AB78F}" type="datetimeFigureOut">
              <a:rPr lang="en-GB" smtClean="0"/>
              <a:t>13/06/2023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B1BBB3-429A-48B9-92CF-B7B0FF667CCE}" type="slidenum">
              <a:rPr lang="en-GB" smtClean="0"/>
              <a:t>‹#›</a:t>
            </a:fld>
            <a:endParaRPr lang="en-GB"/>
          </a:p>
        </p:txBody>
      </p:sp>
    </p:spTree>
    <p:extLst>
      <p:ext uri="{BB962C8B-B14F-4D97-AF65-F5344CB8AC3E}">
        <p14:creationId xmlns:p14="http://schemas.microsoft.com/office/powerpoint/2010/main" val="12499285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AAE692F-D658-4333-9CD9-B207468AB78F}" type="datetimeFigureOut">
              <a:rPr lang="en-GB" smtClean="0"/>
              <a:t>13/06/2023</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AB1BBB3-429A-48B9-92CF-B7B0FF667CCE}" type="slidenum">
              <a:rPr lang="en-GB" smtClean="0"/>
              <a:t>‹#›</a:t>
            </a:fld>
            <a:endParaRPr lang="en-GB"/>
          </a:p>
        </p:txBody>
      </p:sp>
    </p:spTree>
    <p:extLst>
      <p:ext uri="{BB962C8B-B14F-4D97-AF65-F5344CB8AC3E}">
        <p14:creationId xmlns:p14="http://schemas.microsoft.com/office/powerpoint/2010/main" val="35637349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AE692F-D658-4333-9CD9-B207468AB78F}" type="datetimeFigureOut">
              <a:rPr lang="en-GB" smtClean="0"/>
              <a:t>13/06/2023</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AB1BBB3-429A-48B9-92CF-B7B0FF667CCE}" type="slidenum">
              <a:rPr lang="en-GB" smtClean="0"/>
              <a:t>‹#›</a:t>
            </a:fld>
            <a:endParaRPr lang="en-GB"/>
          </a:p>
        </p:txBody>
      </p:sp>
    </p:spTree>
    <p:extLst>
      <p:ext uri="{BB962C8B-B14F-4D97-AF65-F5344CB8AC3E}">
        <p14:creationId xmlns:p14="http://schemas.microsoft.com/office/powerpoint/2010/main" val="21872544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AAE692F-D658-4333-9CD9-B207468AB78F}" type="datetimeFigureOut">
              <a:rPr lang="en-GB" smtClean="0"/>
              <a:t>13/06/2023</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AB1BBB3-429A-48B9-92CF-B7B0FF667CCE}" type="slidenum">
              <a:rPr lang="en-GB" smtClean="0"/>
              <a:t>‹#›</a:t>
            </a:fld>
            <a:endParaRPr lang="en-GB"/>
          </a:p>
        </p:txBody>
      </p:sp>
    </p:spTree>
    <p:extLst>
      <p:ext uri="{BB962C8B-B14F-4D97-AF65-F5344CB8AC3E}">
        <p14:creationId xmlns:p14="http://schemas.microsoft.com/office/powerpoint/2010/main" val="36759485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AE692F-D658-4333-9CD9-B207468AB78F}" type="datetimeFigureOut">
              <a:rPr lang="en-GB" smtClean="0"/>
              <a:t>13/06/2023</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AB1BBB3-429A-48B9-92CF-B7B0FF667CCE}" type="slidenum">
              <a:rPr lang="en-GB" smtClean="0"/>
              <a:t>‹#›</a:t>
            </a:fld>
            <a:endParaRPr lang="en-GB"/>
          </a:p>
        </p:txBody>
      </p:sp>
    </p:spTree>
    <p:extLst>
      <p:ext uri="{BB962C8B-B14F-4D97-AF65-F5344CB8AC3E}">
        <p14:creationId xmlns:p14="http://schemas.microsoft.com/office/powerpoint/2010/main" val="23378647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AE692F-D658-4333-9CD9-B207468AB78F}" type="datetimeFigureOut">
              <a:rPr lang="en-GB" smtClean="0"/>
              <a:t>13/06/2023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AB1BBB3-429A-48B9-92CF-B7B0FF667CCE}" type="slidenum">
              <a:rPr lang="en-GB" smtClean="0"/>
              <a:t>‹#›</a:t>
            </a:fld>
            <a:endParaRPr lang="en-GB"/>
          </a:p>
        </p:txBody>
      </p:sp>
    </p:spTree>
    <p:extLst>
      <p:ext uri="{BB962C8B-B14F-4D97-AF65-F5344CB8AC3E}">
        <p14:creationId xmlns:p14="http://schemas.microsoft.com/office/powerpoint/2010/main" val="37165664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AE692F-D658-4333-9CD9-B207468AB78F}" type="datetimeFigureOut">
              <a:rPr lang="en-GB" smtClean="0"/>
              <a:t>13/06/2023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B1BBB3-429A-48B9-92CF-B7B0FF667CCE}" type="slidenum">
              <a:rPr lang="en-GB" smtClean="0"/>
              <a:t>‹#›</a:t>
            </a:fld>
            <a:endParaRPr lang="en-GB"/>
          </a:p>
        </p:txBody>
      </p:sp>
    </p:spTree>
    <p:extLst>
      <p:ext uri="{BB962C8B-B14F-4D97-AF65-F5344CB8AC3E}">
        <p14:creationId xmlns:p14="http://schemas.microsoft.com/office/powerpoint/2010/main" val="36405759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AAE692F-D658-4333-9CD9-B207468AB78F}" type="datetimeFigureOut">
              <a:rPr lang="en-GB" smtClean="0"/>
              <a:t>13/06/2023</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AB1BBB3-429A-48B9-92CF-B7B0FF667CCE}" type="slidenum">
              <a:rPr lang="en-GB" smtClean="0"/>
              <a:t>‹#›</a:t>
            </a:fld>
            <a:endParaRPr lang="en-GB"/>
          </a:p>
        </p:txBody>
      </p:sp>
    </p:spTree>
    <p:extLst>
      <p:ext uri="{BB962C8B-B14F-4D97-AF65-F5344CB8AC3E}">
        <p14:creationId xmlns:p14="http://schemas.microsoft.com/office/powerpoint/2010/main" val="1808527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15490" y="836525"/>
            <a:ext cx="8915399" cy="2262781"/>
          </a:xfrm>
        </p:spPr>
        <p:txBody>
          <a:bodyPr>
            <a:normAutofit fontScale="90000"/>
          </a:bodyPr>
          <a:lstStyle/>
          <a:p>
            <a:pPr algn="ctr"/>
            <a:r>
              <a:rPr lang="en-IN" b="1" dirty="0" smtClean="0"/>
              <a:t>Storytelling Case Study: Airbnb, NYC.</a:t>
            </a:r>
            <a:br>
              <a:rPr lang="en-IN" b="1" dirty="0" smtClean="0"/>
            </a:br>
            <a:endParaRPr lang="en-GB" b="1" dirty="0"/>
          </a:p>
        </p:txBody>
      </p:sp>
      <p:sp>
        <p:nvSpPr>
          <p:cNvPr id="5" name="Subtitle 4"/>
          <p:cNvSpPr>
            <a:spLocks noGrp="1"/>
          </p:cNvSpPr>
          <p:nvPr>
            <p:ph type="subTitle" idx="1"/>
          </p:nvPr>
        </p:nvSpPr>
        <p:spPr/>
        <p:txBody>
          <a:bodyPr>
            <a:normAutofit/>
          </a:bodyPr>
          <a:lstStyle/>
          <a:p>
            <a:pPr algn="r"/>
            <a:r>
              <a:rPr lang="en-GB" dirty="0"/>
              <a:t>By</a:t>
            </a:r>
          </a:p>
          <a:p>
            <a:pPr algn="r"/>
            <a:r>
              <a:rPr lang="en-GB" dirty="0" err="1"/>
              <a:t>Halimat</a:t>
            </a:r>
            <a:r>
              <a:rPr lang="en-GB" dirty="0"/>
              <a:t> Salami</a:t>
            </a:r>
          </a:p>
        </p:txBody>
      </p:sp>
    </p:spTree>
    <p:extLst>
      <p:ext uri="{BB962C8B-B14F-4D97-AF65-F5344CB8AC3E}">
        <p14:creationId xmlns:p14="http://schemas.microsoft.com/office/powerpoint/2010/main" val="12021485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14198" y="721448"/>
            <a:ext cx="3505199" cy="976312"/>
          </a:xfrm>
        </p:spPr>
        <p:txBody>
          <a:bodyPr>
            <a:noAutofit/>
          </a:bodyPr>
          <a:lstStyle/>
          <a:p>
            <a:pPr algn="ctr"/>
            <a:r>
              <a:rPr lang="en-GB" sz="2400" b="1" dirty="0">
                <a:solidFill>
                  <a:srgbClr val="D34B4C"/>
                </a:solidFill>
                <a:latin typeface="Trebuchet MS" panose="020B0603020202020204" pitchFamily="34" charset="0"/>
              </a:rPr>
              <a:t>Average Price By Neighbourhood Group And Room </a:t>
            </a:r>
            <a:r>
              <a:rPr lang="en-GB" sz="2400" b="1" dirty="0" smtClean="0">
                <a:solidFill>
                  <a:srgbClr val="D34B4C"/>
                </a:solidFill>
                <a:latin typeface="Trebuchet MS" panose="020B0603020202020204" pitchFamily="34" charset="0"/>
              </a:rPr>
              <a:t>Type</a:t>
            </a:r>
            <a:endParaRPr lang="en-GB" sz="2400" b="1" dirty="0">
              <a:solidFill>
                <a:srgbClr val="D34B4C"/>
              </a:solidFill>
              <a:latin typeface="Trebuchet MS" panose="020B0603020202020204" pitchFamily="34" charset="0"/>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726544" y="157018"/>
            <a:ext cx="6373091" cy="6114473"/>
          </a:xfrm>
        </p:spPr>
      </p:pic>
      <p:sp>
        <p:nvSpPr>
          <p:cNvPr id="4" name="Text Placeholder 3"/>
          <p:cNvSpPr>
            <a:spLocks noGrp="1"/>
          </p:cNvSpPr>
          <p:nvPr>
            <p:ph type="body" sz="half" idx="2"/>
          </p:nvPr>
        </p:nvSpPr>
        <p:spPr>
          <a:xfrm>
            <a:off x="790935" y="1899949"/>
            <a:ext cx="4636654" cy="4179310"/>
          </a:xfrm>
        </p:spPr>
        <p:txBody>
          <a:bodyPr>
            <a:noAutofit/>
          </a:bodyPr>
          <a:lstStyle/>
          <a:p>
            <a:pPr marL="285750" indent="-285750" algn="just">
              <a:buFont typeface="Wingdings" panose="05000000000000000000" pitchFamily="2" charset="2"/>
              <a:buChar char="Ø"/>
            </a:pPr>
            <a:r>
              <a:rPr lang="en-GB" sz="1800" dirty="0" smtClean="0">
                <a:latin typeface="Trebuchet MS" panose="020B0603020202020204" pitchFamily="34" charset="0"/>
              </a:rPr>
              <a:t>Manhattan has the highest average price of $197, then </a:t>
            </a:r>
            <a:r>
              <a:rPr lang="en-GB" sz="1800" dirty="0" err="1" smtClean="0">
                <a:latin typeface="Trebuchet MS" panose="020B0603020202020204" pitchFamily="34" charset="0"/>
              </a:rPr>
              <a:t>Brookyln</a:t>
            </a:r>
            <a:r>
              <a:rPr lang="en-GB" sz="1800" dirty="0" smtClean="0">
                <a:latin typeface="Trebuchet MS" panose="020B0603020202020204" pitchFamily="34" charset="0"/>
              </a:rPr>
              <a:t> with $124 for all room type. </a:t>
            </a:r>
            <a:endParaRPr lang="en-GB" sz="1800" dirty="0">
              <a:latin typeface="Trebuchet MS" panose="020B0603020202020204" pitchFamily="34" charset="0"/>
            </a:endParaRPr>
          </a:p>
          <a:p>
            <a:pPr marL="285750" indent="-285750" algn="just">
              <a:buFont typeface="Wingdings" panose="05000000000000000000" pitchFamily="2" charset="2"/>
              <a:buChar char="Ø"/>
            </a:pPr>
            <a:r>
              <a:rPr lang="en-GB" sz="1800" dirty="0" smtClean="0">
                <a:latin typeface="Trebuchet MS" panose="020B0603020202020204" pitchFamily="34" charset="0"/>
              </a:rPr>
              <a:t>Queens and </a:t>
            </a:r>
            <a:r>
              <a:rPr lang="en-GB" sz="1800" dirty="0">
                <a:latin typeface="Trebuchet MS" panose="020B0603020202020204" pitchFamily="34" charset="0"/>
              </a:rPr>
              <a:t>Bronx </a:t>
            </a:r>
            <a:r>
              <a:rPr lang="en-GB" sz="1800" dirty="0" smtClean="0">
                <a:latin typeface="Trebuchet MS" panose="020B0603020202020204" pitchFamily="34" charset="0"/>
              </a:rPr>
              <a:t>has the lowest average price $100 and $89 respectively.</a:t>
            </a:r>
          </a:p>
          <a:p>
            <a:pPr marL="285750" indent="-285750" algn="just">
              <a:buFont typeface="Wingdings" panose="05000000000000000000" pitchFamily="2" charset="2"/>
              <a:buChar char="Ø"/>
            </a:pPr>
            <a:r>
              <a:rPr lang="en-GB" sz="1800" dirty="0">
                <a:latin typeface="Trebuchet MS" panose="020B0603020202020204" pitchFamily="34" charset="0"/>
              </a:rPr>
              <a:t>Manhattan is the only </a:t>
            </a:r>
            <a:r>
              <a:rPr lang="en-GB" sz="1800" dirty="0" err="1">
                <a:latin typeface="Trebuchet MS" panose="020B0603020202020204" pitchFamily="34" charset="0"/>
              </a:rPr>
              <a:t>Neighborhood</a:t>
            </a:r>
            <a:r>
              <a:rPr lang="en-GB" sz="1800" dirty="0">
                <a:latin typeface="Trebuchet MS" panose="020B0603020202020204" pitchFamily="34" charset="0"/>
              </a:rPr>
              <a:t> in the Borough that lies in offering the Highest Price range properties on the platform followed by others with a Medium Price range on average. Prices offered above 120$ on average are considered to be a High Price, between 80$ to 120$, Medium Price range and less than 80$ to be considered Low Price range property.</a:t>
            </a:r>
            <a:endParaRPr lang="en-GB" sz="1800" dirty="0" smtClean="0">
              <a:latin typeface="Trebuchet MS" panose="020B0603020202020204" pitchFamily="34" charset="0"/>
            </a:endParaRPr>
          </a:p>
        </p:txBody>
      </p:sp>
    </p:spTree>
    <p:extLst>
      <p:ext uri="{BB962C8B-B14F-4D97-AF65-F5344CB8AC3E}">
        <p14:creationId xmlns:p14="http://schemas.microsoft.com/office/powerpoint/2010/main" val="1870591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921" y="603106"/>
            <a:ext cx="3505199" cy="976312"/>
          </a:xfrm>
        </p:spPr>
        <p:txBody>
          <a:bodyPr>
            <a:normAutofit/>
          </a:bodyPr>
          <a:lstStyle/>
          <a:p>
            <a:pPr algn="ctr"/>
            <a:r>
              <a:rPr lang="en-GB" sz="2400" b="1" dirty="0" smtClean="0">
                <a:solidFill>
                  <a:srgbClr val="D34B4C"/>
                </a:solidFill>
                <a:latin typeface="Trebuchet MS" panose="020B0603020202020204" pitchFamily="34" charset="0"/>
              </a:rPr>
              <a:t>All Listings And Average Price</a:t>
            </a:r>
            <a:endParaRPr lang="en-GB" sz="2400" b="1" dirty="0">
              <a:solidFill>
                <a:srgbClr val="D34B4C"/>
              </a:solidFill>
              <a:latin typeface="Trebuchet MS" panose="020B0603020202020204" pitchFamily="34" charset="0"/>
            </a:endParaRPr>
          </a:p>
        </p:txBody>
      </p:sp>
      <p:sp>
        <p:nvSpPr>
          <p:cNvPr id="4" name="Text Placeholder 3"/>
          <p:cNvSpPr>
            <a:spLocks noGrp="1"/>
          </p:cNvSpPr>
          <p:nvPr>
            <p:ph type="body" sz="half" idx="2"/>
          </p:nvPr>
        </p:nvSpPr>
        <p:spPr>
          <a:xfrm>
            <a:off x="1065212" y="1820286"/>
            <a:ext cx="3505199" cy="4262436"/>
          </a:xfrm>
        </p:spPr>
        <p:txBody>
          <a:bodyPr>
            <a:normAutofit lnSpcReduction="10000"/>
          </a:bodyPr>
          <a:lstStyle/>
          <a:p>
            <a:pPr marL="285750" indent="-285750" algn="just">
              <a:buFont typeface="Wingdings" panose="05000000000000000000" pitchFamily="2" charset="2"/>
              <a:buChar char="Ø"/>
            </a:pPr>
            <a:r>
              <a:rPr lang="en-GB" sz="1800" dirty="0" smtClean="0">
                <a:latin typeface="Trebuchet MS" panose="020B0603020202020204" pitchFamily="34" charset="0"/>
              </a:rPr>
              <a:t>The Relationship between the Listing and Average price shows that Listing near the beach area are higher than the average price (Which are in Dark Blue).</a:t>
            </a:r>
          </a:p>
          <a:p>
            <a:pPr marL="285750" indent="-285750" algn="just">
              <a:buFont typeface="Wingdings" panose="05000000000000000000" pitchFamily="2" charset="2"/>
              <a:buChar char="Ø"/>
            </a:pPr>
            <a:r>
              <a:rPr lang="en-GB" sz="1800" dirty="0" smtClean="0">
                <a:latin typeface="Trebuchet MS" panose="020B0603020202020204" pitchFamily="34" charset="0"/>
              </a:rPr>
              <a:t>Listing which are away from the shore are around the average price (Light Blue).</a:t>
            </a:r>
          </a:p>
          <a:p>
            <a:pPr marL="285750" indent="-285750" algn="just">
              <a:buFont typeface="Wingdings" panose="05000000000000000000" pitchFamily="2" charset="2"/>
              <a:buChar char="Ø"/>
            </a:pPr>
            <a:r>
              <a:rPr lang="en-GB" sz="1800" dirty="0" smtClean="0">
                <a:latin typeface="Trebuchet MS" panose="020B0603020202020204" pitchFamily="34" charset="0"/>
              </a:rPr>
              <a:t>Having the highest average price to be $200, most of the listing close to the shore are around $1000 to over $7000 on average, which is a huge deal.</a:t>
            </a:r>
          </a:p>
          <a:p>
            <a:pPr marL="285750" indent="-285750" algn="just">
              <a:buFont typeface="Wingdings" panose="05000000000000000000" pitchFamily="2" charset="2"/>
              <a:buChar char="Ø"/>
            </a:pPr>
            <a:endParaRPr lang="en-GB" sz="1800" dirty="0">
              <a:latin typeface="Trebuchet MS" panose="020B0603020202020204" pitchFamily="34" charset="0"/>
            </a:endParaRP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75563" y="138545"/>
            <a:ext cx="6613236" cy="6216072"/>
          </a:xfrm>
        </p:spPr>
      </p:pic>
    </p:spTree>
    <p:extLst>
      <p:ext uri="{BB962C8B-B14F-4D97-AF65-F5344CB8AC3E}">
        <p14:creationId xmlns:p14="http://schemas.microsoft.com/office/powerpoint/2010/main" val="1473389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7103" y="951344"/>
            <a:ext cx="3505199" cy="646545"/>
          </a:xfrm>
        </p:spPr>
        <p:txBody>
          <a:bodyPr>
            <a:noAutofit/>
          </a:bodyPr>
          <a:lstStyle/>
          <a:p>
            <a:pPr algn="ctr"/>
            <a:r>
              <a:rPr lang="en-GB" b="1" dirty="0">
                <a:solidFill>
                  <a:srgbClr val="D34B4C"/>
                </a:solidFill>
              </a:rPr>
              <a:t>Price Variation By Room Type And Neighbourhood Group </a:t>
            </a:r>
            <a:endParaRPr lang="en-GB" dirty="0">
              <a:solidFill>
                <a:srgbClr val="D34B4C"/>
              </a:solidFill>
            </a:endParaRPr>
          </a:p>
        </p:txBody>
      </p:sp>
      <p:sp>
        <p:nvSpPr>
          <p:cNvPr id="4" name="Text Placeholder 3"/>
          <p:cNvSpPr>
            <a:spLocks noGrp="1"/>
          </p:cNvSpPr>
          <p:nvPr>
            <p:ph type="body" sz="half" idx="2"/>
          </p:nvPr>
        </p:nvSpPr>
        <p:spPr>
          <a:xfrm>
            <a:off x="1508556" y="2429886"/>
            <a:ext cx="3505199" cy="4262436"/>
          </a:xfrm>
        </p:spPr>
        <p:txBody>
          <a:bodyPr>
            <a:normAutofit/>
          </a:bodyPr>
          <a:lstStyle/>
          <a:p>
            <a:pPr marL="285750" indent="-285750" algn="just">
              <a:buFont typeface="Wingdings" panose="05000000000000000000" pitchFamily="2" charset="2"/>
              <a:buChar char="Ø"/>
            </a:pPr>
            <a:r>
              <a:rPr lang="en-GB" sz="1800" dirty="0" smtClean="0">
                <a:latin typeface="Trebuchet MS" panose="020B0603020202020204" pitchFamily="34" charset="0"/>
              </a:rPr>
              <a:t>Entire home/apt has the highest average price by Neighbourhood group.</a:t>
            </a:r>
          </a:p>
          <a:p>
            <a:pPr marL="285750" indent="-285750" algn="just">
              <a:buFont typeface="Wingdings" panose="05000000000000000000" pitchFamily="2" charset="2"/>
              <a:buChar char="Ø"/>
            </a:pPr>
            <a:r>
              <a:rPr lang="en-GB" sz="1800" dirty="0" smtClean="0">
                <a:latin typeface="Trebuchet MS" panose="020B0603020202020204" pitchFamily="34" charset="0"/>
              </a:rPr>
              <a:t>Private Room has a lesser average price.</a:t>
            </a:r>
          </a:p>
          <a:p>
            <a:pPr marL="285750" indent="-285750" algn="just">
              <a:buFont typeface="Wingdings" panose="05000000000000000000" pitchFamily="2" charset="2"/>
              <a:buChar char="Ø"/>
            </a:pPr>
            <a:r>
              <a:rPr lang="en-GB" sz="1800" dirty="0" smtClean="0">
                <a:latin typeface="Trebuchet MS" panose="020B0603020202020204" pitchFamily="34" charset="0"/>
              </a:rPr>
              <a:t>Shared room is way lesser compared to Entire home/apt </a:t>
            </a:r>
            <a:r>
              <a:rPr lang="en-GB" sz="1800" dirty="0">
                <a:latin typeface="Trebuchet MS" panose="020B0603020202020204" pitchFamily="34" charset="0"/>
              </a:rPr>
              <a:t>as </a:t>
            </a:r>
            <a:r>
              <a:rPr lang="en-GB" sz="1800" dirty="0" smtClean="0">
                <a:latin typeface="Trebuchet MS" panose="020B0603020202020204" pitchFamily="34" charset="0"/>
              </a:rPr>
              <a:t>expected.</a:t>
            </a:r>
          </a:p>
          <a:p>
            <a:pPr marL="285750" indent="-285750" algn="just">
              <a:buFont typeface="Wingdings" panose="05000000000000000000" pitchFamily="2" charset="2"/>
              <a:buChar char="Ø"/>
            </a:pPr>
            <a:r>
              <a:rPr lang="en-GB" sz="1800" dirty="0" smtClean="0">
                <a:latin typeface="Trebuchet MS" panose="020B0603020202020204" pitchFamily="34" charset="0"/>
              </a:rPr>
              <a:t>In all of these, Manhattan have it room type to be more expensive than the others.</a:t>
            </a:r>
            <a:endParaRPr lang="en-GB" sz="1800" dirty="0">
              <a:latin typeface="Trebuchet MS" panose="020B0603020202020204" pitchFamily="34" charset="0"/>
            </a:endParaRP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323013" y="446088"/>
            <a:ext cx="5684260" cy="6000894"/>
          </a:xfrm>
        </p:spPr>
      </p:pic>
    </p:spTree>
    <p:extLst>
      <p:ext uri="{BB962C8B-B14F-4D97-AF65-F5344CB8AC3E}">
        <p14:creationId xmlns:p14="http://schemas.microsoft.com/office/powerpoint/2010/main" val="24061702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16192" y="922122"/>
            <a:ext cx="3505199" cy="976312"/>
          </a:xfrm>
        </p:spPr>
        <p:txBody>
          <a:bodyPr>
            <a:noAutofit/>
          </a:bodyPr>
          <a:lstStyle/>
          <a:p>
            <a:pPr algn="ctr"/>
            <a:r>
              <a:rPr lang="en-GB" sz="2400" b="1" dirty="0" smtClean="0">
                <a:solidFill>
                  <a:srgbClr val="D34B4C"/>
                </a:solidFill>
              </a:rPr>
              <a:t>Average Minimum Night By Neighbourhood Group</a:t>
            </a:r>
            <a:endParaRPr lang="en-GB" sz="2400" b="1" dirty="0">
              <a:solidFill>
                <a:srgbClr val="D34B4C"/>
              </a:solidFill>
            </a:endParaRPr>
          </a:p>
        </p:txBody>
      </p:sp>
      <p:sp>
        <p:nvSpPr>
          <p:cNvPr id="4" name="Text Placeholder 3"/>
          <p:cNvSpPr>
            <a:spLocks noGrp="1"/>
          </p:cNvSpPr>
          <p:nvPr>
            <p:ph type="body" sz="half" idx="2"/>
          </p:nvPr>
        </p:nvSpPr>
        <p:spPr>
          <a:xfrm>
            <a:off x="1533525" y="2323307"/>
            <a:ext cx="3387866" cy="2696296"/>
          </a:xfrm>
        </p:spPr>
        <p:txBody>
          <a:bodyPr>
            <a:normAutofit/>
          </a:bodyPr>
          <a:lstStyle/>
          <a:p>
            <a:pPr marL="285750" indent="-285750" algn="just">
              <a:buFont typeface="Wingdings" panose="05000000000000000000" pitchFamily="2" charset="2"/>
              <a:buChar char="Ø"/>
            </a:pPr>
            <a:r>
              <a:rPr lang="en-GB" sz="1800" dirty="0" smtClean="0">
                <a:latin typeface="Trebuchet MS" panose="020B0603020202020204" pitchFamily="34" charset="0"/>
              </a:rPr>
              <a:t>Manhattan and Brooklyn are places </a:t>
            </a:r>
            <a:r>
              <a:rPr lang="en-GB" sz="1800" dirty="0">
                <a:latin typeface="Trebuchet MS" panose="020B0603020202020204" pitchFamily="34" charset="0"/>
              </a:rPr>
              <a:t>providing the highest </a:t>
            </a:r>
            <a:r>
              <a:rPr lang="en-GB" sz="1800" dirty="0" smtClean="0">
                <a:latin typeface="Trebuchet MS" panose="020B0603020202020204" pitchFamily="34" charset="0"/>
              </a:rPr>
              <a:t>average number </a:t>
            </a:r>
            <a:r>
              <a:rPr lang="en-GB" sz="1800" dirty="0">
                <a:latin typeface="Trebuchet MS" panose="020B0603020202020204" pitchFamily="34" charset="0"/>
              </a:rPr>
              <a:t>of minimum nights </a:t>
            </a:r>
            <a:r>
              <a:rPr lang="en-GB" sz="1800" dirty="0" smtClean="0">
                <a:latin typeface="Trebuchet MS" panose="020B0603020202020204" pitchFamily="34" charset="0"/>
              </a:rPr>
              <a:t>which makes them the </a:t>
            </a:r>
            <a:r>
              <a:rPr lang="en-GB" sz="1800" dirty="0">
                <a:latin typeface="Trebuchet MS" panose="020B0603020202020204" pitchFamily="34" charset="0"/>
              </a:rPr>
              <a:t>top </a:t>
            </a:r>
            <a:r>
              <a:rPr lang="en-GB" sz="1800" dirty="0" err="1">
                <a:latin typeface="Trebuchet MS" panose="020B0603020202020204" pitchFamily="34" charset="0"/>
              </a:rPr>
              <a:t>neighborhoods</a:t>
            </a:r>
            <a:r>
              <a:rPr lang="en-GB" sz="1800" dirty="0">
                <a:latin typeface="Trebuchet MS" panose="020B0603020202020204" pitchFamily="34" charset="0"/>
              </a:rPr>
              <a:t> in offering maximum minimum nights stay</a:t>
            </a:r>
            <a:r>
              <a:rPr lang="en-GB" sz="1800" dirty="0" smtClean="0">
                <a:latin typeface="Trebuchet MS" panose="020B0603020202020204" pitchFamily="34" charset="0"/>
              </a:rPr>
              <a:t>.</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323012" y="378691"/>
            <a:ext cx="5711969" cy="5735782"/>
          </a:xfrm>
        </p:spPr>
      </p:pic>
    </p:spTree>
    <p:extLst>
      <p:ext uri="{BB962C8B-B14F-4D97-AF65-F5344CB8AC3E}">
        <p14:creationId xmlns:p14="http://schemas.microsoft.com/office/powerpoint/2010/main" val="34407571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17793" y="365365"/>
            <a:ext cx="3505199" cy="976312"/>
          </a:xfrm>
        </p:spPr>
        <p:txBody>
          <a:bodyPr>
            <a:noAutofit/>
          </a:bodyPr>
          <a:lstStyle/>
          <a:p>
            <a:pPr algn="ctr"/>
            <a:r>
              <a:rPr lang="en-GB" sz="2400" b="1" dirty="0">
                <a:solidFill>
                  <a:srgbClr val="D34B4C"/>
                </a:solidFill>
                <a:latin typeface="Trebuchet MS" panose="020B0603020202020204" pitchFamily="34" charset="0"/>
              </a:rPr>
              <a:t>Reviews By Neighbourhood Group</a:t>
            </a:r>
            <a:endParaRPr lang="en-GB" sz="2400" b="1" dirty="0">
              <a:solidFill>
                <a:srgbClr val="D34B4C"/>
              </a:solidFill>
              <a:latin typeface="Trebuchet MS" panose="020B0603020202020204" pitchFamily="34" charset="0"/>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180011" y="501506"/>
            <a:ext cx="6633298" cy="5942779"/>
          </a:xfrm>
        </p:spPr>
      </p:pic>
      <p:sp>
        <p:nvSpPr>
          <p:cNvPr id="4" name="Text Placeholder 3"/>
          <p:cNvSpPr>
            <a:spLocks noGrp="1"/>
          </p:cNvSpPr>
          <p:nvPr>
            <p:ph type="body" sz="half" idx="2"/>
          </p:nvPr>
        </p:nvSpPr>
        <p:spPr>
          <a:xfrm>
            <a:off x="1517793" y="1563350"/>
            <a:ext cx="3505199" cy="4262436"/>
          </a:xfrm>
        </p:spPr>
        <p:txBody>
          <a:bodyPr>
            <a:noAutofit/>
          </a:bodyPr>
          <a:lstStyle/>
          <a:p>
            <a:pPr marL="285750" indent="-285750" algn="just">
              <a:buFont typeface="Wingdings" panose="05000000000000000000" pitchFamily="2" charset="2"/>
              <a:buChar char="Ø"/>
            </a:pPr>
            <a:r>
              <a:rPr lang="en-GB" sz="1600" dirty="0" smtClean="0">
                <a:latin typeface="Trebuchet MS" panose="020B0603020202020204" pitchFamily="34" charset="0"/>
              </a:rPr>
              <a:t>Manhattan and Brooklyn </a:t>
            </a:r>
            <a:r>
              <a:rPr lang="en-GB" sz="1600" dirty="0">
                <a:latin typeface="Trebuchet MS" panose="020B0603020202020204" pitchFamily="34" charset="0"/>
              </a:rPr>
              <a:t>has received the highest number of reviews </a:t>
            </a:r>
            <a:r>
              <a:rPr lang="en-GB" sz="1600" dirty="0" smtClean="0">
                <a:latin typeface="Trebuchet MS" panose="020B0603020202020204" pitchFamily="34" charset="0"/>
              </a:rPr>
              <a:t>and this is in relation to the </a:t>
            </a:r>
            <a:r>
              <a:rPr lang="en-GB" sz="1600" dirty="0">
                <a:latin typeface="Trebuchet MS" panose="020B0603020202020204" pitchFamily="34" charset="0"/>
              </a:rPr>
              <a:t>availability to stay </a:t>
            </a:r>
            <a:r>
              <a:rPr lang="en-GB" sz="1600" dirty="0" smtClean="0">
                <a:latin typeface="Trebuchet MS" panose="020B0603020202020204" pitchFamily="34" charset="0"/>
              </a:rPr>
              <a:t>large amount of </a:t>
            </a:r>
            <a:r>
              <a:rPr lang="en-GB" sz="1600" dirty="0">
                <a:latin typeface="Trebuchet MS" panose="020B0603020202020204" pitchFamily="34" charset="0"/>
              </a:rPr>
              <a:t>days in a </a:t>
            </a:r>
            <a:r>
              <a:rPr lang="en-GB" sz="1600" dirty="0" smtClean="0">
                <a:latin typeface="Trebuchet MS" panose="020B0603020202020204" pitchFamily="34" charset="0"/>
              </a:rPr>
              <a:t>year</a:t>
            </a:r>
          </a:p>
          <a:p>
            <a:pPr marL="285750" indent="-285750" algn="just">
              <a:buFont typeface="Wingdings" panose="05000000000000000000" pitchFamily="2" charset="2"/>
              <a:buChar char="Ø"/>
            </a:pPr>
            <a:r>
              <a:rPr lang="en-GB" sz="1600" dirty="0" smtClean="0">
                <a:latin typeface="Trebuchet MS" panose="020B0603020202020204" pitchFamily="34" charset="0"/>
              </a:rPr>
              <a:t>We </a:t>
            </a:r>
            <a:r>
              <a:rPr lang="en-GB" sz="1600" dirty="0">
                <a:latin typeface="Trebuchet MS" panose="020B0603020202020204" pitchFamily="34" charset="0"/>
              </a:rPr>
              <a:t>can confirm that the greatest parameter for any customer to prefer a property and provide a review is having a maximum or minimum night stay window booking and their probability of being open for more days in a year to some extent.</a:t>
            </a:r>
            <a:endParaRPr lang="en-GB" sz="1600" b="1" dirty="0">
              <a:latin typeface="Trebuchet MS" panose="020B0603020202020204" pitchFamily="34" charset="0"/>
            </a:endParaRPr>
          </a:p>
        </p:txBody>
      </p:sp>
    </p:spTree>
    <p:extLst>
      <p:ext uri="{BB962C8B-B14F-4D97-AF65-F5344CB8AC3E}">
        <p14:creationId xmlns:p14="http://schemas.microsoft.com/office/powerpoint/2010/main" val="25189199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4885" y="575397"/>
            <a:ext cx="3505199" cy="976312"/>
          </a:xfrm>
        </p:spPr>
        <p:txBody>
          <a:bodyPr>
            <a:noAutofit/>
          </a:bodyPr>
          <a:lstStyle/>
          <a:p>
            <a:pPr algn="ctr"/>
            <a:r>
              <a:rPr lang="en-GB" sz="2400" b="1" dirty="0" smtClean="0">
                <a:solidFill>
                  <a:srgbClr val="D34B4C"/>
                </a:solidFill>
                <a:latin typeface="Trebuchet MS" panose="020B0603020202020204" pitchFamily="34" charset="0"/>
              </a:rPr>
              <a:t>Percentage Of Booking By Neighbourhood Group and Room Type</a:t>
            </a:r>
            <a:endParaRPr lang="en-GB" sz="2400" b="1" dirty="0">
              <a:solidFill>
                <a:srgbClr val="D34B4C"/>
              </a:solidFill>
              <a:latin typeface="Trebuchet MS" panose="020B0603020202020204" pitchFamily="34" charset="0"/>
            </a:endParaRPr>
          </a:p>
        </p:txBody>
      </p:sp>
      <p:sp>
        <p:nvSpPr>
          <p:cNvPr id="4" name="Text Placeholder 3"/>
          <p:cNvSpPr>
            <a:spLocks noGrp="1"/>
          </p:cNvSpPr>
          <p:nvPr>
            <p:ph type="body" sz="half" idx="2"/>
          </p:nvPr>
        </p:nvSpPr>
        <p:spPr>
          <a:xfrm>
            <a:off x="1619393" y="1894177"/>
            <a:ext cx="3505199" cy="4262436"/>
          </a:xfrm>
        </p:spPr>
        <p:txBody>
          <a:bodyPr>
            <a:noAutofit/>
          </a:bodyPr>
          <a:lstStyle/>
          <a:p>
            <a:pPr marL="285750" indent="-285750" algn="just">
              <a:buFont typeface="Wingdings" panose="05000000000000000000" pitchFamily="2" charset="2"/>
              <a:buChar char="Ø"/>
            </a:pPr>
            <a:r>
              <a:rPr lang="en-GB" sz="1800" dirty="0">
                <a:latin typeface="Trebuchet MS" panose="020B0603020202020204" pitchFamily="34" charset="0"/>
              </a:rPr>
              <a:t>Majority of the sites hosted are either </a:t>
            </a:r>
            <a:r>
              <a:rPr lang="en-GB" sz="1800" dirty="0" smtClean="0">
                <a:latin typeface="Trebuchet MS" panose="020B0603020202020204" pitchFamily="34" charset="0"/>
              </a:rPr>
              <a:t>Entire apartments or </a:t>
            </a:r>
            <a:r>
              <a:rPr lang="en-GB" sz="1800" dirty="0">
                <a:latin typeface="Trebuchet MS" panose="020B0603020202020204" pitchFamily="34" charset="0"/>
              </a:rPr>
              <a:t>Private </a:t>
            </a:r>
            <a:r>
              <a:rPr lang="en-GB" sz="1800" dirty="0" smtClean="0">
                <a:latin typeface="Trebuchet MS" panose="020B0603020202020204" pitchFamily="34" charset="0"/>
              </a:rPr>
              <a:t>rooms and </a:t>
            </a:r>
            <a:r>
              <a:rPr lang="en-GB" sz="1800" dirty="0">
                <a:latin typeface="Trebuchet MS" panose="020B0603020202020204" pitchFamily="34" charset="0"/>
              </a:rPr>
              <a:t>very less Shared </a:t>
            </a:r>
            <a:r>
              <a:rPr lang="en-GB" sz="1800" dirty="0" smtClean="0">
                <a:latin typeface="Trebuchet MS" panose="020B0603020202020204" pitchFamily="34" charset="0"/>
              </a:rPr>
              <a:t>rooms</a:t>
            </a:r>
            <a:r>
              <a:rPr lang="en-GB" sz="1800" dirty="0">
                <a:latin typeface="Trebuchet MS" panose="020B0603020202020204" pitchFamily="34" charset="0"/>
              </a:rPr>
              <a:t> </a:t>
            </a:r>
            <a:r>
              <a:rPr lang="en-GB" sz="1800" dirty="0" smtClean="0">
                <a:latin typeface="Trebuchet MS" panose="020B0603020202020204" pitchFamily="34" charset="0"/>
              </a:rPr>
              <a:t>across the 5 groups.</a:t>
            </a:r>
          </a:p>
          <a:p>
            <a:pPr marL="285750" indent="-285750" algn="just">
              <a:buFont typeface="Wingdings" panose="05000000000000000000" pitchFamily="2" charset="2"/>
              <a:buChar char="Ø"/>
            </a:pPr>
            <a:r>
              <a:rPr lang="en-GB" sz="1800" dirty="0" smtClean="0">
                <a:latin typeface="Trebuchet MS" panose="020B0603020202020204" pitchFamily="34" charset="0"/>
              </a:rPr>
              <a:t>Manhattan and Brooklyn </a:t>
            </a:r>
            <a:r>
              <a:rPr lang="en-GB" sz="1800" dirty="0">
                <a:latin typeface="Trebuchet MS" panose="020B0603020202020204" pitchFamily="34" charset="0"/>
              </a:rPr>
              <a:t>has received the highest number of </a:t>
            </a:r>
            <a:r>
              <a:rPr lang="en-GB" sz="1800" dirty="0" smtClean="0">
                <a:latin typeface="Trebuchet MS" panose="020B0603020202020204" pitchFamily="34" charset="0"/>
              </a:rPr>
              <a:t>booking and this can be based </a:t>
            </a:r>
            <a:r>
              <a:rPr lang="en-GB" sz="1800" dirty="0">
                <a:latin typeface="Trebuchet MS" panose="020B0603020202020204" pitchFamily="34" charset="0"/>
              </a:rPr>
              <a:t>on the availability to stay open </a:t>
            </a:r>
            <a:r>
              <a:rPr lang="en-GB" sz="1800" dirty="0" smtClean="0">
                <a:latin typeface="Trebuchet MS" panose="020B0603020202020204" pitchFamily="34" charset="0"/>
              </a:rPr>
              <a:t>for large number of days </a:t>
            </a:r>
            <a:r>
              <a:rPr lang="en-GB" sz="1800" dirty="0">
                <a:latin typeface="Trebuchet MS" panose="020B0603020202020204" pitchFamily="34" charset="0"/>
              </a:rPr>
              <a:t>in a year. </a:t>
            </a:r>
            <a:endParaRPr lang="en-GB" sz="1800" dirty="0" smtClean="0">
              <a:latin typeface="Trebuchet MS" panose="020B0603020202020204" pitchFamily="34" charset="0"/>
            </a:endParaRPr>
          </a:p>
          <a:p>
            <a:pPr marL="285750" indent="-285750" algn="just">
              <a:buFont typeface="Wingdings" panose="05000000000000000000" pitchFamily="2" charset="2"/>
              <a:buChar char="Ø"/>
            </a:pPr>
            <a:endParaRPr lang="en-GB" sz="1800" dirty="0">
              <a:latin typeface="Trebuchet MS" panose="020B0603020202020204" pitchFamily="34" charset="0"/>
            </a:endParaRPr>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551056" y="655782"/>
            <a:ext cx="6391562" cy="5634182"/>
          </a:xfrm>
        </p:spPr>
      </p:pic>
    </p:spTree>
    <p:extLst>
      <p:ext uri="{BB962C8B-B14F-4D97-AF65-F5344CB8AC3E}">
        <p14:creationId xmlns:p14="http://schemas.microsoft.com/office/powerpoint/2010/main" val="10048421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28896" y="304800"/>
            <a:ext cx="3505199" cy="976312"/>
          </a:xfrm>
        </p:spPr>
        <p:txBody>
          <a:bodyPr>
            <a:normAutofit/>
          </a:bodyPr>
          <a:lstStyle/>
          <a:p>
            <a:pPr algn="ctr"/>
            <a:r>
              <a:rPr lang="en-GB" sz="2400" b="1" dirty="0" smtClean="0">
                <a:solidFill>
                  <a:srgbClr val="D34B4C"/>
                </a:solidFill>
                <a:latin typeface="Trebuchet MS" panose="020B0603020202020204" pitchFamily="34" charset="0"/>
              </a:rPr>
              <a:t>Recommendation</a:t>
            </a:r>
            <a:endParaRPr lang="en-GB" sz="2400" b="1" dirty="0">
              <a:solidFill>
                <a:srgbClr val="D34B4C"/>
              </a:solidFill>
              <a:latin typeface="Trebuchet MS" panose="020B0603020202020204" pitchFamily="34" charset="0"/>
            </a:endParaRPr>
          </a:p>
        </p:txBody>
      </p:sp>
      <p:sp>
        <p:nvSpPr>
          <p:cNvPr id="4" name="Text Placeholder 3"/>
          <p:cNvSpPr>
            <a:spLocks noGrp="1"/>
          </p:cNvSpPr>
          <p:nvPr>
            <p:ph type="body" sz="half" idx="2"/>
          </p:nvPr>
        </p:nvSpPr>
        <p:spPr>
          <a:xfrm>
            <a:off x="1034474" y="1598613"/>
            <a:ext cx="5059938" cy="4469678"/>
          </a:xfrm>
        </p:spPr>
        <p:txBody>
          <a:bodyPr>
            <a:noAutofit/>
          </a:bodyPr>
          <a:lstStyle/>
          <a:p>
            <a:pPr marL="285750" indent="-285750" algn="just">
              <a:buFont typeface="Wingdings" panose="05000000000000000000" pitchFamily="2" charset="2"/>
              <a:buChar char="Ø"/>
            </a:pPr>
            <a:r>
              <a:rPr lang="en-GB" sz="1800" dirty="0" smtClean="0">
                <a:latin typeface="Trebuchet MS" panose="020B0603020202020204" pitchFamily="34" charset="0"/>
              </a:rPr>
              <a:t>property </a:t>
            </a:r>
            <a:r>
              <a:rPr lang="en-GB" sz="1800" dirty="0">
                <a:latin typeface="Trebuchet MS" panose="020B0603020202020204" pitchFamily="34" charset="0"/>
              </a:rPr>
              <a:t>owners in Staten Island, Queens and Bronx to identify their challenges for being fully functional for maximum number of days in a year and allow a booking of more than 10 days of minimum night stay. </a:t>
            </a:r>
          </a:p>
          <a:p>
            <a:pPr marL="285750" indent="-285750" algn="just">
              <a:buFont typeface="Wingdings" panose="05000000000000000000" pitchFamily="2" charset="2"/>
              <a:buChar char="Ø"/>
            </a:pPr>
            <a:r>
              <a:rPr lang="en-GB" sz="1800" dirty="0" smtClean="0">
                <a:latin typeface="Trebuchet MS" panose="020B0603020202020204" pitchFamily="34" charset="0"/>
              </a:rPr>
              <a:t>Create </a:t>
            </a:r>
            <a:r>
              <a:rPr lang="en-GB" sz="1800" dirty="0">
                <a:latin typeface="Trebuchet MS" panose="020B0603020202020204" pitchFamily="34" charset="0"/>
              </a:rPr>
              <a:t>some sort of interaction between the Top 5 hosts to share their experience with the rest of the community for better improvement and value generating ideas</a:t>
            </a:r>
            <a:r>
              <a:rPr lang="en-GB" sz="1800" dirty="0" smtClean="0">
                <a:latin typeface="Trebuchet MS" panose="020B0603020202020204" pitchFamily="34" charset="0"/>
              </a:rPr>
              <a:t>.</a:t>
            </a:r>
          </a:p>
          <a:p>
            <a:pPr marL="285750" indent="-285750" algn="just">
              <a:buFont typeface="Wingdings" panose="05000000000000000000" pitchFamily="2" charset="2"/>
              <a:buChar char="Ø"/>
            </a:pPr>
            <a:r>
              <a:rPr lang="en-GB" sz="1800" dirty="0" smtClean="0">
                <a:latin typeface="Trebuchet MS" panose="020B0603020202020204" pitchFamily="34" charset="0"/>
              </a:rPr>
              <a:t> </a:t>
            </a:r>
            <a:r>
              <a:rPr lang="en-GB" sz="1800" dirty="0">
                <a:latin typeface="Trebuchet MS" panose="020B0603020202020204" pitchFamily="34" charset="0"/>
              </a:rPr>
              <a:t>Provide discounted commission rates to property owners on keeping the minimum night stay booking window for more than 10 days and property functional for maximum number of days in a </a:t>
            </a:r>
            <a:r>
              <a:rPr lang="en-GB" sz="1800" dirty="0" smtClean="0">
                <a:latin typeface="Trebuchet MS" panose="020B0603020202020204" pitchFamily="34" charset="0"/>
              </a:rPr>
              <a:t>year.</a:t>
            </a:r>
          </a:p>
          <a:p>
            <a:pPr marL="285750" indent="-285750" algn="just">
              <a:buFont typeface="Wingdings" panose="05000000000000000000" pitchFamily="2" charset="2"/>
              <a:buChar char="Ø"/>
            </a:pPr>
            <a:endParaRPr lang="en-GB" sz="1800" dirty="0">
              <a:latin typeface="Trebuchet MS" panose="020B0603020202020204" pitchFamily="34" charset="0"/>
            </a:endParaRPr>
          </a:p>
          <a:p>
            <a:pPr marL="285750" indent="-285750" algn="just">
              <a:buFont typeface="Wingdings" panose="05000000000000000000" pitchFamily="2" charset="2"/>
              <a:buChar char="Ø"/>
            </a:pPr>
            <a:endParaRPr lang="en-GB" sz="1800" dirty="0">
              <a:latin typeface="Trebuchet MS" panose="020B0603020202020204" pitchFamily="34" charset="0"/>
            </a:endParaRPr>
          </a:p>
        </p:txBody>
      </p:sp>
      <p:pic>
        <p:nvPicPr>
          <p:cNvPr id="11" name="Content Placeholder 10"/>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677891" y="563418"/>
            <a:ext cx="4826722" cy="5689599"/>
          </a:xfrm>
        </p:spPr>
      </p:pic>
    </p:spTree>
    <p:extLst>
      <p:ext uri="{BB962C8B-B14F-4D97-AF65-F5344CB8AC3E}">
        <p14:creationId xmlns:p14="http://schemas.microsoft.com/office/powerpoint/2010/main" val="7832238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0257" y="672017"/>
            <a:ext cx="8911687" cy="1280890"/>
          </a:xfrm>
        </p:spPr>
        <p:txBody>
          <a:bodyPr/>
          <a:lstStyle/>
          <a:p>
            <a:r>
              <a:rPr lang="en-GB" b="1" dirty="0">
                <a:solidFill>
                  <a:srgbClr val="D34B4C"/>
                </a:solidFill>
                <a:latin typeface="Trebuchet MS (Body)"/>
              </a:rPr>
              <a:t>Business </a:t>
            </a:r>
            <a:r>
              <a:rPr lang="en-GB" b="1" dirty="0" smtClean="0">
                <a:solidFill>
                  <a:srgbClr val="D34B4C"/>
                </a:solidFill>
                <a:latin typeface="Trebuchet MS (Body)"/>
              </a:rPr>
              <a:t>Understanding:</a:t>
            </a:r>
            <a:endParaRPr lang="en-GB" b="1" dirty="0">
              <a:solidFill>
                <a:srgbClr val="D34B4C"/>
              </a:solidFill>
              <a:latin typeface="Trebuchet MS (Body)"/>
            </a:endParaRPr>
          </a:p>
        </p:txBody>
      </p:sp>
      <p:sp>
        <p:nvSpPr>
          <p:cNvPr id="3" name="Content Placeholder 2"/>
          <p:cNvSpPr>
            <a:spLocks noGrp="1"/>
          </p:cNvSpPr>
          <p:nvPr>
            <p:ph idx="1"/>
          </p:nvPr>
        </p:nvSpPr>
        <p:spPr>
          <a:xfrm>
            <a:off x="895927" y="1583452"/>
            <a:ext cx="10400349" cy="4656574"/>
          </a:xfrm>
        </p:spPr>
        <p:txBody>
          <a:bodyPr>
            <a:noAutofit/>
          </a:bodyPr>
          <a:lstStyle/>
          <a:p>
            <a:pPr lvl="0" algn="just">
              <a:buClr>
                <a:srgbClr val="0F6FC6"/>
              </a:buClr>
            </a:pPr>
            <a:r>
              <a:rPr lang="en-GB" sz="2400" dirty="0">
                <a:solidFill>
                  <a:prstClr val="black">
                    <a:lumMod val="75000"/>
                    <a:lumOff val="25000"/>
                  </a:prstClr>
                </a:solidFill>
                <a:latin typeface="Trebuchet MS (Body)"/>
              </a:rPr>
              <a:t>Airbnb is an American company based in San Francisco, California. It operates an online marketplace for lodging, primarily homestays for vacation rentals, and tourism activities. The platform is accessible via website and mobile </a:t>
            </a:r>
            <a:r>
              <a:rPr lang="en-GB" sz="2400" dirty="0" smtClean="0">
                <a:solidFill>
                  <a:prstClr val="black">
                    <a:lumMod val="75000"/>
                    <a:lumOff val="25000"/>
                  </a:prstClr>
                </a:solidFill>
                <a:latin typeface="Trebuchet MS (Body)"/>
              </a:rPr>
              <a:t>app.</a:t>
            </a:r>
          </a:p>
          <a:p>
            <a:pPr algn="just">
              <a:buClr>
                <a:srgbClr val="0F6FC6"/>
              </a:buClr>
            </a:pPr>
            <a:r>
              <a:rPr lang="en-GB" sz="2400" dirty="0" smtClean="0">
                <a:solidFill>
                  <a:prstClr val="black">
                    <a:lumMod val="75000"/>
                    <a:lumOff val="25000"/>
                  </a:prstClr>
                </a:solidFill>
                <a:latin typeface="Trebuchet MS (Body)"/>
              </a:rPr>
              <a:t> The </a:t>
            </a:r>
            <a:r>
              <a:rPr lang="en-GB" sz="2400" dirty="0">
                <a:solidFill>
                  <a:prstClr val="black">
                    <a:lumMod val="75000"/>
                    <a:lumOff val="25000"/>
                  </a:prstClr>
                </a:solidFill>
                <a:latin typeface="Trebuchet MS (Body)"/>
              </a:rPr>
              <a:t>company </a:t>
            </a:r>
            <a:r>
              <a:rPr lang="en-GB" sz="2400" dirty="0" smtClean="0">
                <a:solidFill>
                  <a:prstClr val="black">
                    <a:lumMod val="75000"/>
                    <a:lumOff val="25000"/>
                  </a:prstClr>
                </a:solidFill>
                <a:latin typeface="Trebuchet MS (Body)"/>
              </a:rPr>
              <a:t>has </a:t>
            </a:r>
            <a:r>
              <a:rPr lang="en-GB" sz="2400" dirty="0">
                <a:solidFill>
                  <a:prstClr val="black">
                    <a:lumMod val="75000"/>
                    <a:lumOff val="25000"/>
                  </a:prstClr>
                </a:solidFill>
                <a:latin typeface="Trebuchet MS (Body)"/>
              </a:rPr>
              <a:t>two types of customers. One who hosts their place and the another who books the place for a particular time that is the end consumer utilizing the hosted place. </a:t>
            </a:r>
            <a:endParaRPr lang="en-GB" sz="2400" dirty="0" smtClean="0">
              <a:solidFill>
                <a:prstClr val="black">
                  <a:lumMod val="75000"/>
                  <a:lumOff val="25000"/>
                </a:prstClr>
              </a:solidFill>
              <a:latin typeface="Trebuchet MS (Body)"/>
            </a:endParaRPr>
          </a:p>
          <a:p>
            <a:pPr algn="just">
              <a:buClr>
                <a:srgbClr val="0F6FC6"/>
              </a:buClr>
            </a:pPr>
            <a:r>
              <a:rPr lang="en-GB" sz="2400" dirty="0" smtClean="0">
                <a:solidFill>
                  <a:prstClr val="black">
                    <a:lumMod val="75000"/>
                    <a:lumOff val="25000"/>
                  </a:prstClr>
                </a:solidFill>
                <a:latin typeface="Trebuchet MS (Body)"/>
              </a:rPr>
              <a:t>Airbnb </a:t>
            </a:r>
            <a:r>
              <a:rPr lang="en-GB" sz="2400" dirty="0">
                <a:solidFill>
                  <a:prstClr val="black">
                    <a:lumMod val="75000"/>
                    <a:lumOff val="25000"/>
                  </a:prstClr>
                </a:solidFill>
                <a:latin typeface="Trebuchet MS (Body)"/>
              </a:rPr>
              <a:t>earns commission from both ends and hence have to make sure both of its customers are able to generate value from their business. They also have to make the hosted place offered on their platform provide the best services at reasonable prices and look out for the best technology to ease out the booking process for the end consumer without hassle.</a:t>
            </a:r>
          </a:p>
          <a:p>
            <a:pPr algn="just">
              <a:buFont typeface="Wingdings" panose="05000000000000000000" pitchFamily="2" charset="2"/>
              <a:buChar char="Ø"/>
            </a:pPr>
            <a:endParaRPr lang="en-GB" sz="2000" dirty="0">
              <a:latin typeface="Trebuchet MS (Body)"/>
            </a:endParaRPr>
          </a:p>
        </p:txBody>
      </p:sp>
    </p:spTree>
    <p:extLst>
      <p:ext uri="{BB962C8B-B14F-4D97-AF65-F5344CB8AC3E}">
        <p14:creationId xmlns:p14="http://schemas.microsoft.com/office/powerpoint/2010/main" val="23777669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49168" y="616295"/>
            <a:ext cx="8911687" cy="1280890"/>
          </a:xfrm>
        </p:spPr>
        <p:txBody>
          <a:bodyPr/>
          <a:lstStyle/>
          <a:p>
            <a:r>
              <a:rPr lang="en-GB" b="1" dirty="0" smtClean="0">
                <a:solidFill>
                  <a:srgbClr val="D34B4C"/>
                </a:solidFill>
                <a:latin typeface="Trebuchet MS" panose="020B0603020202020204" pitchFamily="34" charset="0"/>
              </a:rPr>
              <a:t>Background:</a:t>
            </a:r>
            <a:endParaRPr lang="en-GB" b="1" dirty="0">
              <a:solidFill>
                <a:srgbClr val="D34B4C"/>
              </a:solidFill>
              <a:latin typeface="Trebuchet MS" panose="020B0603020202020204" pitchFamily="34" charset="0"/>
            </a:endParaRPr>
          </a:p>
        </p:txBody>
      </p:sp>
      <p:sp>
        <p:nvSpPr>
          <p:cNvPr id="3" name="Content Placeholder 2"/>
          <p:cNvSpPr>
            <a:spLocks noGrp="1"/>
          </p:cNvSpPr>
          <p:nvPr>
            <p:ph idx="1"/>
          </p:nvPr>
        </p:nvSpPr>
        <p:spPr>
          <a:xfrm>
            <a:off x="1582914" y="1897185"/>
            <a:ext cx="9454541" cy="3563815"/>
          </a:xfrm>
        </p:spPr>
        <p:txBody>
          <a:bodyPr>
            <a:normAutofit/>
          </a:bodyPr>
          <a:lstStyle/>
          <a:p>
            <a:pPr algn="just"/>
            <a:r>
              <a:rPr lang="en-GB" sz="2400" dirty="0">
                <a:latin typeface="Trebuchet MS" panose="020B0603020202020204" pitchFamily="34" charset="0"/>
              </a:rPr>
              <a:t>For the past few months, Airbnb has seen a major decline in </a:t>
            </a:r>
            <a:r>
              <a:rPr lang="en-GB" sz="2400" dirty="0" smtClean="0">
                <a:latin typeface="Trebuchet MS" panose="020B0603020202020204" pitchFamily="34" charset="0"/>
              </a:rPr>
              <a:t>revenue.</a:t>
            </a:r>
          </a:p>
          <a:p>
            <a:pPr algn="just"/>
            <a:r>
              <a:rPr lang="en-GB" sz="2400" dirty="0" smtClean="0">
                <a:latin typeface="Trebuchet MS" panose="020B0603020202020204" pitchFamily="34" charset="0"/>
              </a:rPr>
              <a:t>Now </a:t>
            </a:r>
            <a:r>
              <a:rPr lang="en-GB" sz="2400" dirty="0">
                <a:latin typeface="Trebuchet MS" panose="020B0603020202020204" pitchFamily="34" charset="0"/>
              </a:rPr>
              <a:t>that the restrictions have started lifting and people have started to travel more. Hence, Airbnb wants to make sure that it is fully prepared for this change</a:t>
            </a:r>
            <a:r>
              <a:rPr lang="en-GB" sz="2400" dirty="0" smtClean="0">
                <a:latin typeface="Trebuchet MS" panose="020B0603020202020204" pitchFamily="34" charset="0"/>
              </a:rPr>
              <a:t>.</a:t>
            </a:r>
          </a:p>
          <a:p>
            <a:pPr algn="just"/>
            <a:r>
              <a:rPr lang="en-IN" sz="2400" dirty="0">
                <a:latin typeface="Trebuchet MS" panose="020B0603020202020204" pitchFamily="34" charset="0"/>
              </a:rPr>
              <a:t>So, analysis has been done on a dataset consisting of various Airbnb listings in New </a:t>
            </a:r>
            <a:r>
              <a:rPr lang="en-IN" sz="2400" dirty="0" smtClean="0">
                <a:latin typeface="Trebuchet MS" panose="020B0603020202020204" pitchFamily="34" charset="0"/>
              </a:rPr>
              <a:t>York</a:t>
            </a:r>
            <a:r>
              <a:rPr lang="en-IN" sz="2400" dirty="0">
                <a:latin typeface="Trebuchet MS" panose="020B0603020202020204" pitchFamily="34" charset="0"/>
              </a:rPr>
              <a:t>.</a:t>
            </a:r>
          </a:p>
        </p:txBody>
      </p:sp>
    </p:spTree>
    <p:extLst>
      <p:ext uri="{BB962C8B-B14F-4D97-AF65-F5344CB8AC3E}">
        <p14:creationId xmlns:p14="http://schemas.microsoft.com/office/powerpoint/2010/main" val="14962616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03216" y="684147"/>
            <a:ext cx="8911687" cy="1280890"/>
          </a:xfrm>
        </p:spPr>
        <p:txBody>
          <a:bodyPr/>
          <a:lstStyle/>
          <a:p>
            <a:r>
              <a:rPr lang="en-US" b="1" dirty="0">
                <a:solidFill>
                  <a:srgbClr val="D34B4C"/>
                </a:solidFill>
                <a:latin typeface="Trebuchet MS" panose="020B0603020202020204" pitchFamily="34" charset="0"/>
              </a:rPr>
              <a:t>Data </a:t>
            </a:r>
            <a:r>
              <a:rPr lang="en-US" b="1" dirty="0" smtClean="0">
                <a:solidFill>
                  <a:srgbClr val="D34B4C"/>
                </a:solidFill>
                <a:latin typeface="Trebuchet MS" panose="020B0603020202020204" pitchFamily="34" charset="0"/>
              </a:rPr>
              <a:t>Preparation: </a:t>
            </a:r>
            <a:r>
              <a:rPr lang="en-US" b="1" dirty="0">
                <a:solidFill>
                  <a:srgbClr val="D34B4C"/>
                </a:solidFill>
                <a:latin typeface="Trebuchet MS" panose="020B0603020202020204" pitchFamily="34" charset="0"/>
              </a:rPr>
              <a:t>	</a:t>
            </a:r>
            <a:endParaRPr lang="en-GB" dirty="0">
              <a:solidFill>
                <a:srgbClr val="D34B4C"/>
              </a:solidFill>
              <a:latin typeface="Trebuchet MS" panose="020B0603020202020204" pitchFamily="34" charset="0"/>
            </a:endParaRPr>
          </a:p>
        </p:txBody>
      </p:sp>
      <p:sp>
        <p:nvSpPr>
          <p:cNvPr id="3" name="Content Placeholder 2"/>
          <p:cNvSpPr>
            <a:spLocks noGrp="1"/>
          </p:cNvSpPr>
          <p:nvPr>
            <p:ph idx="1"/>
          </p:nvPr>
        </p:nvSpPr>
        <p:spPr>
          <a:xfrm>
            <a:off x="1792077" y="1834575"/>
            <a:ext cx="8915400" cy="1976581"/>
          </a:xfrm>
        </p:spPr>
        <p:txBody>
          <a:bodyPr>
            <a:noAutofit/>
          </a:bodyPr>
          <a:lstStyle/>
          <a:p>
            <a:pPr algn="just"/>
            <a:r>
              <a:rPr lang="en-IN" sz="2400" dirty="0">
                <a:latin typeface="Trebuchet MS" panose="020B0603020202020204" pitchFamily="34" charset="0"/>
              </a:rPr>
              <a:t>Cleaned data to remove any missing values and duplicates. </a:t>
            </a:r>
          </a:p>
          <a:p>
            <a:pPr algn="just"/>
            <a:r>
              <a:rPr lang="en-IN" sz="2400" dirty="0">
                <a:latin typeface="Trebuchet MS" panose="020B0603020202020204" pitchFamily="34" charset="0"/>
              </a:rPr>
              <a:t>Dropped insignificant columns. </a:t>
            </a:r>
          </a:p>
          <a:p>
            <a:pPr algn="just"/>
            <a:r>
              <a:rPr lang="en-IN" sz="2400" dirty="0">
                <a:latin typeface="Trebuchet MS" panose="020B0603020202020204" pitchFamily="34" charset="0"/>
              </a:rPr>
              <a:t>Identified outliers</a:t>
            </a:r>
          </a:p>
          <a:p>
            <a:pPr marL="0" indent="0">
              <a:buNone/>
            </a:pPr>
            <a:endParaRPr lang="en-GB" sz="2400" dirty="0">
              <a:latin typeface="Trebuchet MS" panose="020B0603020202020204" pitchFamily="34" charset="0"/>
            </a:endParaRPr>
          </a:p>
        </p:txBody>
      </p:sp>
      <p:sp>
        <p:nvSpPr>
          <p:cNvPr id="4" name="Content Placeholder 2"/>
          <p:cNvSpPr txBox="1">
            <a:spLocks/>
          </p:cNvSpPr>
          <p:nvPr/>
        </p:nvSpPr>
        <p:spPr>
          <a:xfrm>
            <a:off x="2741612" y="3639128"/>
            <a:ext cx="8915400" cy="24244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5" name="Content Placeholder 2"/>
          <p:cNvSpPr txBox="1">
            <a:spLocks/>
          </p:cNvSpPr>
          <p:nvPr/>
        </p:nvSpPr>
        <p:spPr>
          <a:xfrm>
            <a:off x="1799503" y="4077855"/>
            <a:ext cx="8915400" cy="25584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Tree>
    <p:extLst>
      <p:ext uri="{BB962C8B-B14F-4D97-AF65-F5344CB8AC3E}">
        <p14:creationId xmlns:p14="http://schemas.microsoft.com/office/powerpoint/2010/main" val="12523948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52506" y="651819"/>
            <a:ext cx="8911687" cy="1280890"/>
          </a:xfrm>
        </p:spPr>
        <p:txBody>
          <a:bodyPr>
            <a:normAutofit/>
          </a:bodyPr>
          <a:lstStyle/>
          <a:p>
            <a:r>
              <a:rPr lang="en-GB" b="1" dirty="0">
                <a:solidFill>
                  <a:srgbClr val="D34B4C"/>
                </a:solidFill>
                <a:latin typeface="Trebuchet MS" panose="020B0603020202020204" pitchFamily="34" charset="0"/>
              </a:rPr>
              <a:t>Feature Selection / </a:t>
            </a:r>
            <a:r>
              <a:rPr lang="en-GB" b="1" dirty="0" smtClean="0">
                <a:solidFill>
                  <a:srgbClr val="D34B4C"/>
                </a:solidFill>
                <a:latin typeface="Trebuchet MS" panose="020B0603020202020204" pitchFamily="34" charset="0"/>
              </a:rPr>
              <a:t>Engineering</a:t>
            </a:r>
            <a:endParaRPr lang="en-GB" b="1" dirty="0">
              <a:solidFill>
                <a:srgbClr val="D34B4C"/>
              </a:solidFill>
              <a:latin typeface="Trebuchet MS" panose="020B0603020202020204" pitchFamily="34" charset="0"/>
            </a:endParaRPr>
          </a:p>
        </p:txBody>
      </p:sp>
      <p:sp>
        <p:nvSpPr>
          <p:cNvPr id="3" name="Content Placeholder 2"/>
          <p:cNvSpPr>
            <a:spLocks noGrp="1"/>
          </p:cNvSpPr>
          <p:nvPr>
            <p:ph idx="1"/>
          </p:nvPr>
        </p:nvSpPr>
        <p:spPr>
          <a:xfrm>
            <a:off x="1841066" y="1690255"/>
            <a:ext cx="8734569" cy="3777622"/>
          </a:xfrm>
        </p:spPr>
        <p:txBody>
          <a:bodyPr>
            <a:normAutofit/>
          </a:bodyPr>
          <a:lstStyle/>
          <a:p>
            <a:r>
              <a:rPr lang="en-GB" sz="2400" dirty="0">
                <a:latin typeface="Trebuchet MS" panose="020B0603020202020204" pitchFamily="34" charset="0"/>
              </a:rPr>
              <a:t>The most important step of </a:t>
            </a:r>
            <a:r>
              <a:rPr lang="en-GB" sz="2400" dirty="0" smtClean="0">
                <a:latin typeface="Trebuchet MS" panose="020B0603020202020204" pitchFamily="34" charset="0"/>
              </a:rPr>
              <a:t>the </a:t>
            </a:r>
            <a:r>
              <a:rPr lang="en-GB" sz="2400" dirty="0">
                <a:latin typeface="Trebuchet MS" panose="020B0603020202020204" pitchFamily="34" charset="0"/>
              </a:rPr>
              <a:t>Data </a:t>
            </a:r>
            <a:r>
              <a:rPr lang="en-GB" sz="2400" dirty="0" smtClean="0">
                <a:latin typeface="Trebuchet MS" panose="020B0603020202020204" pitchFamily="34" charset="0"/>
              </a:rPr>
              <a:t>Pre-processing </a:t>
            </a:r>
            <a:r>
              <a:rPr lang="en-GB" sz="2400" dirty="0">
                <a:latin typeface="Trebuchet MS" panose="020B0603020202020204" pitchFamily="34" charset="0"/>
              </a:rPr>
              <a:t>was to convert some of the numeric features into categorical variables by creating bins of them. </a:t>
            </a:r>
            <a:endParaRPr lang="en-GB" sz="2400" dirty="0" smtClean="0">
              <a:latin typeface="Trebuchet MS" panose="020B0603020202020204" pitchFamily="34" charset="0"/>
            </a:endParaRPr>
          </a:p>
          <a:p>
            <a:r>
              <a:rPr lang="en-GB" sz="2400" dirty="0" smtClean="0">
                <a:latin typeface="Trebuchet MS" panose="020B0603020202020204" pitchFamily="34" charset="0"/>
              </a:rPr>
              <a:t>Yet </a:t>
            </a:r>
            <a:r>
              <a:rPr lang="en-GB" sz="2400" dirty="0">
                <a:latin typeface="Trebuchet MS" panose="020B0603020202020204" pitchFamily="34" charset="0"/>
              </a:rPr>
              <a:t>post conversion, we kept the numeric one’s handy tool for </a:t>
            </a:r>
            <a:r>
              <a:rPr lang="en-GB" sz="2400" dirty="0" smtClean="0">
                <a:latin typeface="Trebuchet MS" panose="020B0603020202020204" pitchFamily="34" charset="0"/>
              </a:rPr>
              <a:t>analysing. </a:t>
            </a:r>
            <a:endParaRPr lang="en-GB" sz="2400" dirty="0">
              <a:latin typeface="Trebuchet MS" panose="020B0603020202020204" pitchFamily="34" charset="0"/>
            </a:endParaRPr>
          </a:p>
        </p:txBody>
      </p:sp>
    </p:spTree>
    <p:extLst>
      <p:ext uri="{BB962C8B-B14F-4D97-AF65-F5344CB8AC3E}">
        <p14:creationId xmlns:p14="http://schemas.microsoft.com/office/powerpoint/2010/main" val="30860402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33237" y="612565"/>
            <a:ext cx="8911687" cy="1280890"/>
          </a:xfrm>
        </p:spPr>
        <p:txBody>
          <a:bodyPr/>
          <a:lstStyle/>
          <a:p>
            <a:r>
              <a:rPr lang="en-GB" b="1" dirty="0" smtClean="0">
                <a:solidFill>
                  <a:srgbClr val="D34B4C"/>
                </a:solidFill>
                <a:latin typeface="Trebuchet MS" panose="020B0603020202020204" pitchFamily="34" charset="0"/>
              </a:rPr>
              <a:t>Area Of Concentration:</a:t>
            </a:r>
            <a:endParaRPr lang="en-GB" b="1" dirty="0">
              <a:solidFill>
                <a:srgbClr val="D34B4C"/>
              </a:solidFill>
              <a:latin typeface="Trebuchet MS" panose="020B0603020202020204" pitchFamily="34" charset="0"/>
            </a:endParaRPr>
          </a:p>
        </p:txBody>
      </p:sp>
      <p:sp>
        <p:nvSpPr>
          <p:cNvPr id="3" name="Content Placeholder 2"/>
          <p:cNvSpPr>
            <a:spLocks noGrp="1"/>
          </p:cNvSpPr>
          <p:nvPr>
            <p:ph idx="1"/>
          </p:nvPr>
        </p:nvSpPr>
        <p:spPr>
          <a:xfrm>
            <a:off x="890733" y="1320800"/>
            <a:ext cx="10636250" cy="5671416"/>
          </a:xfrm>
        </p:spPr>
        <p:txBody>
          <a:bodyPr>
            <a:noAutofit/>
          </a:bodyPr>
          <a:lstStyle/>
          <a:p>
            <a:pPr algn="just"/>
            <a:r>
              <a:rPr lang="en-GB" sz="2000" dirty="0">
                <a:latin typeface="Trebuchet MS" panose="020B0603020202020204" pitchFamily="34" charset="0"/>
              </a:rPr>
              <a:t>In what time period the properties have received more or less number or reviews? </a:t>
            </a:r>
            <a:endParaRPr lang="en-GB" sz="2000" dirty="0" smtClean="0">
              <a:latin typeface="Trebuchet MS" panose="020B0603020202020204" pitchFamily="34" charset="0"/>
            </a:endParaRPr>
          </a:p>
          <a:p>
            <a:pPr algn="just"/>
            <a:r>
              <a:rPr lang="en-GB" sz="2000" dirty="0" smtClean="0">
                <a:latin typeface="Trebuchet MS" panose="020B0603020202020204" pitchFamily="34" charset="0"/>
              </a:rPr>
              <a:t>Which months receives more bookings?</a:t>
            </a:r>
          </a:p>
          <a:p>
            <a:pPr algn="just"/>
            <a:r>
              <a:rPr lang="en-GB" sz="2000" dirty="0">
                <a:latin typeface="Trebuchet MS" panose="020B0603020202020204" pitchFamily="34" charset="0"/>
              </a:rPr>
              <a:t>Which hosts have received the more </a:t>
            </a:r>
            <a:r>
              <a:rPr lang="en-GB" sz="2000" dirty="0" smtClean="0">
                <a:latin typeface="Trebuchet MS" panose="020B0603020202020204" pitchFamily="34" charset="0"/>
              </a:rPr>
              <a:t>reviews? </a:t>
            </a:r>
          </a:p>
          <a:p>
            <a:pPr algn="just"/>
            <a:r>
              <a:rPr lang="en-GB" sz="2000" dirty="0" smtClean="0">
                <a:latin typeface="Trebuchet MS" panose="020B0603020202020204" pitchFamily="34" charset="0"/>
              </a:rPr>
              <a:t>Which </a:t>
            </a:r>
            <a:r>
              <a:rPr lang="en-GB" sz="2000" dirty="0">
                <a:latin typeface="Trebuchet MS" panose="020B0603020202020204" pitchFamily="34" charset="0"/>
              </a:rPr>
              <a:t>locations are </a:t>
            </a:r>
            <a:r>
              <a:rPr lang="en-GB" sz="2000" dirty="0" smtClean="0">
                <a:latin typeface="Trebuchet MS" panose="020B0603020202020204" pitchFamily="34" charset="0"/>
              </a:rPr>
              <a:t>of high price? </a:t>
            </a:r>
          </a:p>
          <a:p>
            <a:pPr algn="just"/>
            <a:r>
              <a:rPr lang="en-GB" sz="2000" dirty="0" smtClean="0">
                <a:latin typeface="Trebuchet MS" panose="020B0603020202020204" pitchFamily="34" charset="0"/>
              </a:rPr>
              <a:t>What </a:t>
            </a:r>
            <a:r>
              <a:rPr lang="en-GB" sz="2000" dirty="0">
                <a:latin typeface="Trebuchet MS" panose="020B0603020202020204" pitchFamily="34" charset="0"/>
              </a:rPr>
              <a:t>type of properties are preferred by the customers? </a:t>
            </a:r>
            <a:endParaRPr lang="en-GB" sz="2000" dirty="0" smtClean="0">
              <a:latin typeface="Trebuchet MS" panose="020B0603020202020204" pitchFamily="34" charset="0"/>
            </a:endParaRPr>
          </a:p>
          <a:p>
            <a:pPr algn="just"/>
            <a:r>
              <a:rPr lang="en-GB" sz="2000" dirty="0" smtClean="0">
                <a:latin typeface="Trebuchet MS" panose="020B0603020202020204" pitchFamily="34" charset="0"/>
              </a:rPr>
              <a:t>Which </a:t>
            </a:r>
            <a:r>
              <a:rPr lang="en-GB" sz="2000" dirty="0">
                <a:latin typeface="Trebuchet MS" panose="020B0603020202020204" pitchFamily="34" charset="0"/>
              </a:rPr>
              <a:t>properties are available for more days in a year and in which location? </a:t>
            </a:r>
            <a:endParaRPr lang="en-GB" sz="2000" dirty="0" smtClean="0">
              <a:latin typeface="Trebuchet MS" panose="020B0603020202020204" pitchFamily="34" charset="0"/>
            </a:endParaRPr>
          </a:p>
          <a:p>
            <a:pPr algn="just"/>
            <a:r>
              <a:rPr lang="en-GB" sz="2000" dirty="0" smtClean="0">
                <a:latin typeface="Trebuchet MS" panose="020B0603020202020204" pitchFamily="34" charset="0"/>
              </a:rPr>
              <a:t>Which </a:t>
            </a:r>
            <a:r>
              <a:rPr lang="en-GB" sz="2000" dirty="0">
                <a:latin typeface="Trebuchet MS" panose="020B0603020202020204" pitchFamily="34" charset="0"/>
              </a:rPr>
              <a:t>properties and room types have more or less minimum night stay</a:t>
            </a:r>
            <a:r>
              <a:rPr lang="en-GB" sz="2000" dirty="0" smtClean="0">
                <a:latin typeface="Trebuchet MS" panose="020B0603020202020204" pitchFamily="34" charset="0"/>
              </a:rPr>
              <a:t>?</a:t>
            </a:r>
          </a:p>
          <a:p>
            <a:pPr algn="just"/>
            <a:r>
              <a:rPr lang="en-GB" sz="2000" dirty="0" smtClean="0">
                <a:latin typeface="Trebuchet MS" panose="020B0603020202020204" pitchFamily="34" charset="0"/>
              </a:rPr>
              <a:t> Which </a:t>
            </a:r>
            <a:r>
              <a:rPr lang="en-GB" sz="2000" dirty="0">
                <a:latin typeface="Trebuchet MS" panose="020B0603020202020204" pitchFamily="34" charset="0"/>
              </a:rPr>
              <a:t>are the locations that are not performing well based on reviews and other parameters? </a:t>
            </a:r>
            <a:endParaRPr lang="en-GB" sz="2000" dirty="0" smtClean="0">
              <a:latin typeface="Trebuchet MS" panose="020B0603020202020204" pitchFamily="34" charset="0"/>
            </a:endParaRPr>
          </a:p>
          <a:p>
            <a:pPr algn="just"/>
            <a:r>
              <a:rPr lang="en-GB" sz="2000" dirty="0" smtClean="0">
                <a:latin typeface="Trebuchet MS" panose="020B0603020202020204" pitchFamily="34" charset="0"/>
              </a:rPr>
              <a:t>Which </a:t>
            </a:r>
            <a:r>
              <a:rPr lang="en-GB" sz="2000" dirty="0">
                <a:latin typeface="Trebuchet MS" panose="020B0603020202020204" pitchFamily="34" charset="0"/>
              </a:rPr>
              <a:t>are the room types that are not performing well? </a:t>
            </a:r>
            <a:endParaRPr lang="en-GB" sz="2000" dirty="0" smtClean="0">
              <a:latin typeface="Trebuchet MS" panose="020B0603020202020204" pitchFamily="34" charset="0"/>
            </a:endParaRPr>
          </a:p>
          <a:p>
            <a:pPr algn="just"/>
            <a:r>
              <a:rPr lang="en-GB" sz="2000" dirty="0" smtClean="0">
                <a:latin typeface="Trebuchet MS" panose="020B0603020202020204" pitchFamily="34" charset="0"/>
              </a:rPr>
              <a:t>Which </a:t>
            </a:r>
            <a:r>
              <a:rPr lang="en-GB" sz="2000" dirty="0">
                <a:latin typeface="Trebuchet MS" panose="020B0603020202020204" pitchFamily="34" charset="0"/>
              </a:rPr>
              <a:t>parameter makes the customer prefer the property and provide a review? </a:t>
            </a:r>
            <a:endParaRPr lang="en-GB" sz="2000" dirty="0" smtClean="0">
              <a:latin typeface="Trebuchet MS" panose="020B0603020202020204" pitchFamily="34" charset="0"/>
            </a:endParaRPr>
          </a:p>
        </p:txBody>
      </p:sp>
    </p:spTree>
    <p:extLst>
      <p:ext uri="{BB962C8B-B14F-4D97-AF65-F5344CB8AC3E}">
        <p14:creationId xmlns:p14="http://schemas.microsoft.com/office/powerpoint/2010/main" val="23872034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192719" y="511752"/>
            <a:ext cx="3505199" cy="682119"/>
          </a:xfrm>
        </p:spPr>
        <p:txBody>
          <a:bodyPr>
            <a:normAutofit/>
          </a:bodyPr>
          <a:lstStyle/>
          <a:p>
            <a:pPr algn="ctr"/>
            <a:r>
              <a:rPr lang="en-GB" sz="2400" b="1" dirty="0" smtClean="0">
                <a:solidFill>
                  <a:srgbClr val="D34B4C"/>
                </a:solidFill>
                <a:latin typeface="Trebuchet MS" panose="020B0603020202020204" pitchFamily="34" charset="0"/>
              </a:rPr>
              <a:t>Reviews By Year</a:t>
            </a:r>
            <a:endParaRPr lang="en-GB" sz="2400" b="1" dirty="0">
              <a:solidFill>
                <a:srgbClr val="D34B4C"/>
              </a:solidFill>
              <a:latin typeface="Trebuchet MS" panose="020B0603020202020204" pitchFamily="34" charset="0"/>
            </a:endParaRPr>
          </a:p>
        </p:txBody>
      </p:sp>
      <p:sp>
        <p:nvSpPr>
          <p:cNvPr id="6" name="Text Placeholder 5"/>
          <p:cNvSpPr>
            <a:spLocks noGrp="1"/>
          </p:cNvSpPr>
          <p:nvPr>
            <p:ph type="body" sz="half" idx="2"/>
          </p:nvPr>
        </p:nvSpPr>
        <p:spPr>
          <a:xfrm>
            <a:off x="1063410" y="1726297"/>
            <a:ext cx="3556143" cy="4341128"/>
          </a:xfrm>
        </p:spPr>
        <p:txBody>
          <a:bodyPr>
            <a:normAutofit/>
          </a:bodyPr>
          <a:lstStyle/>
          <a:p>
            <a:pPr marL="285750" indent="-285750" algn="just">
              <a:buFont typeface="Wingdings" panose="05000000000000000000" pitchFamily="2" charset="2"/>
              <a:buChar char="Ø"/>
            </a:pPr>
            <a:r>
              <a:rPr lang="en-GB" sz="1600" dirty="0" smtClean="0">
                <a:latin typeface="Trebuchet MS" panose="020B0603020202020204" pitchFamily="34" charset="0"/>
              </a:rPr>
              <a:t>Initial </a:t>
            </a:r>
            <a:r>
              <a:rPr lang="en-GB" sz="1600" dirty="0">
                <a:latin typeface="Trebuchet MS" panose="020B0603020202020204" pitchFamily="34" charset="0"/>
              </a:rPr>
              <a:t>years which were 2011 till 2014, last reviews were </a:t>
            </a:r>
            <a:r>
              <a:rPr lang="en-GB" sz="1600" dirty="0" smtClean="0">
                <a:latin typeface="Trebuchet MS" panose="020B0603020202020204" pitchFamily="34" charset="0"/>
              </a:rPr>
              <a:t>negligible.</a:t>
            </a:r>
          </a:p>
          <a:p>
            <a:pPr marL="285750" indent="-285750" algn="just">
              <a:buFont typeface="Wingdings" panose="05000000000000000000" pitchFamily="2" charset="2"/>
              <a:buChar char="Ø"/>
            </a:pPr>
            <a:r>
              <a:rPr lang="en-GB" sz="1600" dirty="0" smtClean="0">
                <a:latin typeface="Trebuchet MS" panose="020B0603020202020204" pitchFamily="34" charset="0"/>
              </a:rPr>
              <a:t>The </a:t>
            </a:r>
            <a:r>
              <a:rPr lang="en-GB" sz="1600" dirty="0">
                <a:latin typeface="Trebuchet MS" panose="020B0603020202020204" pitchFamily="34" charset="0"/>
              </a:rPr>
              <a:t>average number of reviews started increasing exponentially after 2015-2016. </a:t>
            </a:r>
            <a:endParaRPr lang="en-GB" sz="1600" dirty="0" smtClean="0">
              <a:latin typeface="Trebuchet MS" panose="020B0603020202020204" pitchFamily="34" charset="0"/>
            </a:endParaRPr>
          </a:p>
          <a:p>
            <a:pPr marL="285750" indent="-285750" algn="just">
              <a:buFont typeface="Wingdings" panose="05000000000000000000" pitchFamily="2" charset="2"/>
              <a:buChar char="Ø"/>
            </a:pPr>
            <a:r>
              <a:rPr lang="en-GB" sz="1600" dirty="0">
                <a:latin typeface="Trebuchet MS" panose="020B0603020202020204" pitchFamily="34" charset="0"/>
              </a:rPr>
              <a:t>After that it is slowly going up and most of the last reviews are received in the recent years of the data that is 2019 and 2018</a:t>
            </a:r>
            <a:r>
              <a:rPr lang="en-GB" sz="1600" dirty="0" smtClean="0">
                <a:latin typeface="Trebuchet MS" panose="020B0603020202020204" pitchFamily="34" charset="0"/>
              </a:rPr>
              <a:t>.</a:t>
            </a:r>
            <a:endParaRPr lang="en-GB" sz="1600" dirty="0">
              <a:latin typeface="Trebuchet MS" panose="020B0603020202020204" pitchFamily="34" charset="0"/>
            </a:endParaRPr>
          </a:p>
        </p:txBody>
      </p:sp>
      <p:pic>
        <p:nvPicPr>
          <p:cNvPr id="15" name="Content Placeholder 1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111533" y="443345"/>
            <a:ext cx="6932685" cy="5865091"/>
          </a:xfrm>
        </p:spPr>
      </p:pic>
    </p:spTree>
    <p:extLst>
      <p:ext uri="{BB962C8B-B14F-4D97-AF65-F5344CB8AC3E}">
        <p14:creationId xmlns:p14="http://schemas.microsoft.com/office/powerpoint/2010/main" val="1969494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600921" y="714665"/>
            <a:ext cx="3505199" cy="976312"/>
          </a:xfrm>
        </p:spPr>
        <p:txBody>
          <a:bodyPr>
            <a:noAutofit/>
          </a:bodyPr>
          <a:lstStyle/>
          <a:p>
            <a:pPr algn="ctr"/>
            <a:r>
              <a:rPr lang="en-GB" sz="2400" b="1" dirty="0">
                <a:solidFill>
                  <a:srgbClr val="D34B4C"/>
                </a:solidFill>
                <a:latin typeface="Trebuchet MS" panose="020B0603020202020204" pitchFamily="34" charset="0"/>
              </a:rPr>
              <a:t>Total Bookings By Month And Neighbourhood </a:t>
            </a:r>
            <a:r>
              <a:rPr lang="en-GB" sz="2400" b="1" dirty="0" smtClean="0">
                <a:solidFill>
                  <a:srgbClr val="D34B4C"/>
                </a:solidFill>
                <a:latin typeface="Trebuchet MS" panose="020B0603020202020204" pitchFamily="34" charset="0"/>
              </a:rPr>
              <a:t>Group</a:t>
            </a:r>
            <a:endParaRPr lang="en-GB" sz="2400" dirty="0">
              <a:solidFill>
                <a:srgbClr val="D34B4C"/>
              </a:solidFill>
              <a:latin typeface="Trebuchet MS" panose="020B0603020202020204" pitchFamily="34" charset="0"/>
            </a:endParaRP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523346" y="446088"/>
            <a:ext cx="6511636" cy="5936239"/>
          </a:xfrm>
        </p:spPr>
      </p:pic>
      <p:sp>
        <p:nvSpPr>
          <p:cNvPr id="6" name="Text Placeholder 5"/>
          <p:cNvSpPr>
            <a:spLocks noGrp="1"/>
          </p:cNvSpPr>
          <p:nvPr>
            <p:ph type="body" sz="half" idx="2"/>
          </p:nvPr>
        </p:nvSpPr>
        <p:spPr>
          <a:xfrm>
            <a:off x="1416193" y="1690977"/>
            <a:ext cx="3608389" cy="4262436"/>
          </a:xfrm>
        </p:spPr>
        <p:txBody>
          <a:bodyPr>
            <a:normAutofit lnSpcReduction="10000"/>
          </a:bodyPr>
          <a:lstStyle/>
          <a:p>
            <a:pPr marL="285750" indent="-285750" algn="just">
              <a:buFont typeface="Wingdings" panose="05000000000000000000" pitchFamily="2" charset="2"/>
              <a:buChar char="Ø"/>
            </a:pPr>
            <a:endParaRPr lang="en-GB" sz="1800" dirty="0" smtClean="0">
              <a:latin typeface="Trebuchet MS" panose="020B0603020202020204" pitchFamily="34" charset="0"/>
            </a:endParaRPr>
          </a:p>
          <a:p>
            <a:pPr marL="285750" indent="-285750" algn="just">
              <a:buFont typeface="Wingdings" panose="05000000000000000000" pitchFamily="2" charset="2"/>
              <a:buChar char="Ø"/>
            </a:pPr>
            <a:r>
              <a:rPr lang="en-GB" sz="1800" dirty="0" smtClean="0">
                <a:latin typeface="Trebuchet MS" panose="020B0603020202020204" pitchFamily="34" charset="0"/>
              </a:rPr>
              <a:t>The </a:t>
            </a:r>
            <a:r>
              <a:rPr lang="en-GB" sz="1800" dirty="0">
                <a:latin typeface="Trebuchet MS" panose="020B0603020202020204" pitchFamily="34" charset="0"/>
              </a:rPr>
              <a:t>6th month of the year </a:t>
            </a:r>
            <a:r>
              <a:rPr lang="en-GB" sz="1800" dirty="0" err="1">
                <a:latin typeface="Trebuchet MS" panose="020B0603020202020204" pitchFamily="34" charset="0"/>
              </a:rPr>
              <a:t>i.e</a:t>
            </a:r>
            <a:r>
              <a:rPr lang="en-GB" sz="1800" dirty="0">
                <a:latin typeface="Trebuchet MS" panose="020B0603020202020204" pitchFamily="34" charset="0"/>
              </a:rPr>
              <a:t> June </a:t>
            </a:r>
            <a:r>
              <a:rPr lang="en-GB" sz="1800" dirty="0" smtClean="0">
                <a:latin typeface="Trebuchet MS" panose="020B0603020202020204" pitchFamily="34" charset="0"/>
              </a:rPr>
              <a:t>receives </a:t>
            </a:r>
            <a:r>
              <a:rPr lang="en-GB" sz="1800" dirty="0">
                <a:latin typeface="Trebuchet MS" panose="020B0603020202020204" pitchFamily="34" charset="0"/>
              </a:rPr>
              <a:t>most of the </a:t>
            </a:r>
            <a:r>
              <a:rPr lang="en-GB" sz="1800" dirty="0" smtClean="0">
                <a:latin typeface="Trebuchet MS" panose="020B0603020202020204" pitchFamily="34" charset="0"/>
              </a:rPr>
              <a:t>reservation in all followed </a:t>
            </a:r>
            <a:r>
              <a:rPr lang="en-GB" sz="1800" dirty="0">
                <a:latin typeface="Trebuchet MS" panose="020B0603020202020204" pitchFamily="34" charset="0"/>
              </a:rPr>
              <a:t>by </a:t>
            </a:r>
            <a:r>
              <a:rPr lang="en-GB" sz="1800" dirty="0" smtClean="0">
                <a:latin typeface="Trebuchet MS" panose="020B0603020202020204" pitchFamily="34" charset="0"/>
              </a:rPr>
              <a:t>7th month. Manhattan </a:t>
            </a:r>
            <a:r>
              <a:rPr lang="en-GB" sz="1800" dirty="0">
                <a:latin typeface="Trebuchet MS" panose="020B0603020202020204" pitchFamily="34" charset="0"/>
              </a:rPr>
              <a:t>have the overall highest </a:t>
            </a:r>
            <a:r>
              <a:rPr lang="en-GB" sz="1800" dirty="0" smtClean="0">
                <a:latin typeface="Trebuchet MS" panose="020B0603020202020204" pitchFamily="34" charset="0"/>
              </a:rPr>
              <a:t> Bookings across almost all the months.</a:t>
            </a:r>
          </a:p>
          <a:p>
            <a:pPr marL="285750" indent="-285750" algn="just">
              <a:buFont typeface="Wingdings" panose="05000000000000000000" pitchFamily="2" charset="2"/>
              <a:buChar char="Ø"/>
            </a:pPr>
            <a:r>
              <a:rPr lang="en-GB" sz="1800" dirty="0" smtClean="0">
                <a:latin typeface="Trebuchet MS" panose="020B0603020202020204" pitchFamily="34" charset="0"/>
              </a:rPr>
              <a:t>  Which means, majority </a:t>
            </a:r>
            <a:r>
              <a:rPr lang="en-GB" sz="1800" dirty="0">
                <a:latin typeface="Trebuchet MS" panose="020B0603020202020204" pitchFamily="34" charset="0"/>
              </a:rPr>
              <a:t>of the customers provide higher </a:t>
            </a:r>
            <a:r>
              <a:rPr lang="en-GB" sz="1800" dirty="0" smtClean="0">
                <a:latin typeface="Trebuchet MS" panose="020B0603020202020204" pitchFamily="34" charset="0"/>
              </a:rPr>
              <a:t>number of reservation during the summer period between </a:t>
            </a:r>
            <a:r>
              <a:rPr lang="en-GB" sz="1800" dirty="0">
                <a:latin typeface="Trebuchet MS" panose="020B0603020202020204" pitchFamily="34" charset="0"/>
              </a:rPr>
              <a:t>the months of May till July or in the starting of the year which shows the higher booking window in a year. </a:t>
            </a:r>
            <a:endParaRPr lang="en-GB" sz="1800" dirty="0">
              <a:latin typeface="Trebuchet MS" panose="020B0603020202020204" pitchFamily="34" charset="0"/>
            </a:endParaRPr>
          </a:p>
        </p:txBody>
      </p:sp>
    </p:spTree>
    <p:extLst>
      <p:ext uri="{BB962C8B-B14F-4D97-AF65-F5344CB8AC3E}">
        <p14:creationId xmlns:p14="http://schemas.microsoft.com/office/powerpoint/2010/main" val="39884230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628342" y="570779"/>
            <a:ext cx="3505199" cy="976312"/>
          </a:xfrm>
        </p:spPr>
        <p:txBody>
          <a:bodyPr>
            <a:normAutofit/>
          </a:bodyPr>
          <a:lstStyle/>
          <a:p>
            <a:pPr algn="ctr"/>
            <a:r>
              <a:rPr lang="en-GB" sz="2400" b="1" dirty="0" smtClean="0">
                <a:solidFill>
                  <a:srgbClr val="D34B4C"/>
                </a:solidFill>
                <a:latin typeface="Trebuchet MS" panose="020B0603020202020204" pitchFamily="34" charset="0"/>
              </a:rPr>
              <a:t>Top 10 Host By Reviews</a:t>
            </a:r>
            <a:endParaRPr lang="en-GB" sz="2400" b="1" dirty="0">
              <a:solidFill>
                <a:srgbClr val="D34B4C"/>
              </a:solidFill>
              <a:latin typeface="Trebuchet MS" panose="020B0603020202020204" pitchFamily="34" charset="0"/>
            </a:endParaRPr>
          </a:p>
        </p:txBody>
      </p:sp>
      <p:sp>
        <p:nvSpPr>
          <p:cNvPr id="6" name="Text Placeholder 5"/>
          <p:cNvSpPr>
            <a:spLocks noGrp="1"/>
          </p:cNvSpPr>
          <p:nvPr>
            <p:ph type="body" sz="half" idx="2"/>
          </p:nvPr>
        </p:nvSpPr>
        <p:spPr>
          <a:xfrm>
            <a:off x="1480848" y="1547091"/>
            <a:ext cx="3505199" cy="4262436"/>
          </a:xfrm>
        </p:spPr>
        <p:txBody>
          <a:bodyPr>
            <a:noAutofit/>
          </a:bodyPr>
          <a:lstStyle/>
          <a:p>
            <a:pPr marL="285750" indent="-285750" algn="just">
              <a:buFont typeface="Wingdings" panose="05000000000000000000" pitchFamily="2" charset="2"/>
              <a:buChar char="Ø"/>
            </a:pPr>
            <a:endParaRPr lang="en-GB" sz="1800" dirty="0" smtClean="0">
              <a:latin typeface="Trebuchet MS" panose="020B0603020202020204" pitchFamily="34" charset="0"/>
            </a:endParaRPr>
          </a:p>
          <a:p>
            <a:pPr marL="285750" indent="-285750" algn="just">
              <a:buFont typeface="Wingdings" panose="05000000000000000000" pitchFamily="2" charset="2"/>
              <a:buChar char="Ø"/>
            </a:pPr>
            <a:r>
              <a:rPr lang="en-GB" sz="1800" dirty="0">
                <a:latin typeface="Trebuchet MS" panose="020B0603020202020204" pitchFamily="34" charset="0"/>
              </a:rPr>
              <a:t>Michael, David, Alex, John and Daniel are the Top 5 </a:t>
            </a:r>
            <a:r>
              <a:rPr lang="en-GB" sz="1800" dirty="0" smtClean="0">
                <a:latin typeface="Trebuchet MS" panose="020B0603020202020204" pitchFamily="34" charset="0"/>
              </a:rPr>
              <a:t>hosts that </a:t>
            </a:r>
            <a:r>
              <a:rPr lang="en-GB" sz="1800" dirty="0">
                <a:latin typeface="Trebuchet MS" panose="020B0603020202020204" pitchFamily="34" charset="0"/>
              </a:rPr>
              <a:t>seem to have received the highest number of reviews for their listed </a:t>
            </a:r>
            <a:r>
              <a:rPr lang="en-GB" sz="1800" dirty="0" smtClean="0">
                <a:latin typeface="Trebuchet MS" panose="020B0603020202020204" pitchFamily="34" charset="0"/>
              </a:rPr>
              <a:t>sites.</a:t>
            </a:r>
          </a:p>
          <a:p>
            <a:pPr marL="285750" indent="-285750" algn="just">
              <a:buFont typeface="Wingdings" panose="05000000000000000000" pitchFamily="2" charset="2"/>
              <a:buChar char="Ø"/>
            </a:pPr>
            <a:r>
              <a:rPr lang="en-GB" sz="1800" dirty="0" smtClean="0">
                <a:latin typeface="Trebuchet MS" panose="020B0603020202020204" pitchFamily="34" charset="0"/>
              </a:rPr>
              <a:t>Most of the Host have Less </a:t>
            </a:r>
            <a:r>
              <a:rPr lang="en-GB" sz="1800" dirty="0">
                <a:latin typeface="Trebuchet MS" panose="020B0603020202020204" pitchFamily="34" charset="0"/>
              </a:rPr>
              <a:t>than 3</a:t>
            </a:r>
            <a:r>
              <a:rPr lang="en-GB" sz="1800" dirty="0" smtClean="0">
                <a:latin typeface="Trebuchet MS" panose="020B0603020202020204" pitchFamily="34" charset="0"/>
              </a:rPr>
              <a:t> reviews </a:t>
            </a:r>
            <a:r>
              <a:rPr lang="en-GB" sz="1800" dirty="0">
                <a:latin typeface="Trebuchet MS" panose="020B0603020202020204" pitchFamily="34" charset="0"/>
              </a:rPr>
              <a:t>per month which indicates bad customer experience offered by majority sites. </a:t>
            </a:r>
            <a:endParaRPr lang="en-GB" sz="1800" dirty="0" smtClean="0">
              <a:latin typeface="Trebuchet MS" panose="020B0603020202020204" pitchFamily="34" charset="0"/>
            </a:endParaRPr>
          </a:p>
          <a:p>
            <a:pPr marL="285750" indent="-285750" algn="just">
              <a:buFont typeface="Wingdings" panose="05000000000000000000" pitchFamily="2" charset="2"/>
              <a:buChar char="Ø"/>
            </a:pPr>
            <a:r>
              <a:rPr lang="en-GB" sz="1800" dirty="0" smtClean="0">
                <a:latin typeface="Trebuchet MS" panose="020B0603020202020204" pitchFamily="34" charset="0"/>
              </a:rPr>
              <a:t> </a:t>
            </a:r>
            <a:r>
              <a:rPr lang="en-GB" sz="1800" dirty="0">
                <a:latin typeface="Trebuchet MS" panose="020B0603020202020204" pitchFamily="34" charset="0"/>
              </a:rPr>
              <a:t>Also, Majority of the sites have received less than 50 reviews till date which is kind of </a:t>
            </a:r>
            <a:r>
              <a:rPr lang="en-GB" sz="1800" dirty="0" smtClean="0">
                <a:latin typeface="Trebuchet MS" panose="020B0603020202020204" pitchFamily="34" charset="0"/>
              </a:rPr>
              <a:t>less.</a:t>
            </a:r>
            <a:endParaRPr lang="en-GB" sz="1800" dirty="0">
              <a:latin typeface="Trebuchet MS" panose="020B0603020202020204" pitchFamily="34" charset="0"/>
            </a:endParaRP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708073" y="277091"/>
            <a:ext cx="6363854" cy="5920509"/>
          </a:xfrm>
        </p:spPr>
      </p:pic>
    </p:spTree>
    <p:extLst>
      <p:ext uri="{BB962C8B-B14F-4D97-AF65-F5344CB8AC3E}">
        <p14:creationId xmlns:p14="http://schemas.microsoft.com/office/powerpoint/2010/main" val="38461494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569</TotalTime>
  <Words>1132</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Century Gothic</vt:lpstr>
      <vt:lpstr>Trebuchet MS</vt:lpstr>
      <vt:lpstr>Trebuchet MS (Body)</vt:lpstr>
      <vt:lpstr>Wingdings</vt:lpstr>
      <vt:lpstr>Wingdings 3</vt:lpstr>
      <vt:lpstr>Wisp</vt:lpstr>
      <vt:lpstr>Storytelling Case Study: Airbnb, NYC. </vt:lpstr>
      <vt:lpstr>Business Understanding:</vt:lpstr>
      <vt:lpstr>Background:</vt:lpstr>
      <vt:lpstr>Data Preparation:  </vt:lpstr>
      <vt:lpstr>Feature Selection / Engineering</vt:lpstr>
      <vt:lpstr>Area Of Concentration:</vt:lpstr>
      <vt:lpstr>Reviews By Year</vt:lpstr>
      <vt:lpstr>Total Bookings By Month And Neighbourhood Group</vt:lpstr>
      <vt:lpstr>Top 10 Host By Reviews</vt:lpstr>
      <vt:lpstr>Average Price By Neighbourhood Group And Room Type</vt:lpstr>
      <vt:lpstr>All Listings And Average Price</vt:lpstr>
      <vt:lpstr>Price Variation By Room Type And Neighbourhood Group </vt:lpstr>
      <vt:lpstr>Average Minimum Night By Neighbourhood Group</vt:lpstr>
      <vt:lpstr>Reviews By Neighbourhood Group</vt:lpstr>
      <vt:lpstr>Percentage Of Booking By Neighbourhood Group and Room Type</vt:lpstr>
      <vt:lpstr>Recommendation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Storytelling Case Study: Airbnb, NYC.</dc:title>
  <dc:creator>Microsoft account</dc:creator>
  <cp:lastModifiedBy>Microsoft account</cp:lastModifiedBy>
  <cp:revision>34</cp:revision>
  <dcterms:created xsi:type="dcterms:W3CDTF">2023-06-13T14:23:45Z</dcterms:created>
  <dcterms:modified xsi:type="dcterms:W3CDTF">2023-06-13T23:53:40Z</dcterms:modified>
</cp:coreProperties>
</file>