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146847062" r:id="rId8"/>
    <p:sldId id="2146847063" r:id="rId9"/>
    <p:sldId id="2146847057" r:id="rId10"/>
    <p:sldId id="265" r:id="rId11"/>
    <p:sldId id="2146847056" r:id="rId12"/>
    <p:sldId id="266" r:id="rId13"/>
    <p:sldId id="2146847058" r:id="rId14"/>
    <p:sldId id="2146847059" r:id="rId15"/>
    <p:sldId id="2146847060" r:id="rId16"/>
    <p:sldId id="267" r:id="rId17"/>
    <p:sldId id="2146847061" r:id="rId18"/>
    <p:sldId id="268" r:id="rId19"/>
    <p:sldId id="2146847055" r:id="rId20"/>
    <p:sldId id="269"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7E254F1-4415-47BF-9E91-C5D4B9A33350}" type="slidenum">
              <a:rPr lang="en-IN" smtClean="0"/>
              <a:t>7</a:t>
            </a:fld>
            <a:endParaRPr lang="en-IN"/>
          </a:p>
        </p:txBody>
      </p:sp>
    </p:spTree>
    <p:extLst>
      <p:ext uri="{BB962C8B-B14F-4D97-AF65-F5344CB8AC3E}">
        <p14:creationId xmlns:p14="http://schemas.microsoft.com/office/powerpoint/2010/main" val="448760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kaggle.com/datasets" TargetMode="External"/><Relationship Id="rId2" Type="http://schemas.openxmlformats.org/officeDocument/2006/relationships/hyperlink" Target="https://chat.openal.com/" TargetMode="External"/><Relationship Id="rId1" Type="http://schemas.openxmlformats.org/officeDocument/2006/relationships/slideLayout" Target="../slideLayouts/slideLayout2.xml"/><Relationship Id="rId6" Type="http://schemas.openxmlformats.org/officeDocument/2006/relationships/hyperlink" Target="https://matplotlib.org/stable/contents.html" TargetMode="External"/><Relationship Id="rId5" Type="http://schemas.openxmlformats.org/officeDocument/2006/relationships/hyperlink" Target="https://seaborn.pydata.org/" TargetMode="External"/><Relationship Id="rId4" Type="http://schemas.openxmlformats.org/officeDocument/2006/relationships/hyperlink" Target="https://pandas.pydata.org/pandas-docs/stable/userguide/index.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Times New Roman" panose="02020603050405020304" pitchFamily="18" charset="0"/>
                <a:cs typeface="Times New Roman" panose="02020603050405020304" pitchFamily="18" charset="0"/>
              </a:rPr>
              <a:t>FANDANGO MOVIE RATING DISCREPANCY ANALYSIS USING PYTHON</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203129" y="3713528"/>
            <a:ext cx="7980183" cy="1569660"/>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Presented By:</a:t>
            </a:r>
          </a:p>
          <a:p>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smtClean="0">
                <a:solidFill>
                  <a:schemeClr val="accent1">
                    <a:lumMod val="75000"/>
                  </a:schemeClr>
                </a:solidFill>
                <a:latin typeface="Times New Roman" panose="02020603050405020304" pitchFamily="18" charset="0"/>
                <a:cs typeface="Times New Roman" panose="02020603050405020304" pitchFamily="18" charset="0"/>
              </a:rPr>
              <a:t>Salamon</a:t>
            </a: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 Vincent Raj R,</a:t>
            </a:r>
          </a:p>
          <a:p>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smtClean="0">
                <a:solidFill>
                  <a:schemeClr val="accent1">
                    <a:lumMod val="75000"/>
                  </a:schemeClr>
                </a:solidFill>
                <a:latin typeface="Times New Roman" panose="02020603050405020304" pitchFamily="18" charset="0"/>
                <a:cs typeface="Times New Roman" panose="02020603050405020304" pitchFamily="18" charset="0"/>
              </a:rPr>
              <a:t>Ssm</a:t>
            </a: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 Institute Of Engineering And Technology,</a:t>
            </a:r>
          </a:p>
          <a:p>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                       Electrical And Electronic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chemeClr val="accent1"/>
                </a:solidFill>
                <a:latin typeface="Arial"/>
                <a:ea typeface="+mj-lt"/>
                <a:cs typeface="Arial"/>
              </a:rPr>
              <a:t>Algorithm &amp; Deployment</a:t>
            </a:r>
            <a:endParaRPr lang="en-IN" sz="4000" dirty="0"/>
          </a:p>
        </p:txBody>
      </p:sp>
      <p:sp>
        <p:nvSpPr>
          <p:cNvPr id="3" name="Content Placeholder 2"/>
          <p:cNvSpPr>
            <a:spLocks noGrp="1"/>
          </p:cNvSpPr>
          <p:nvPr>
            <p:ph idx="1"/>
          </p:nvPr>
        </p:nvSpPr>
        <p:spPr>
          <a:xfrm>
            <a:off x="581192" y="1398707"/>
            <a:ext cx="11029616" cy="5126483"/>
          </a:xfrm>
        </p:spPr>
        <p:txBody>
          <a:bodyPr>
            <a:normAutofit fontScale="92500" lnSpcReduction="10000"/>
          </a:bodyPr>
          <a:lstStyle/>
          <a:p>
            <a:pPr>
              <a:buFont typeface="Wingdings" panose="05000000000000000000" pitchFamily="2" charset="2"/>
              <a:buChar char="Ø"/>
            </a:pPr>
            <a:r>
              <a:rPr lang="en-IN" sz="2600" b="1" dirty="0">
                <a:latin typeface="Times New Roman" panose="02020603050405020304" pitchFamily="18" charset="0"/>
                <a:cs typeface="Times New Roman" panose="02020603050405020304" pitchFamily="18" charset="0"/>
              </a:rPr>
              <a:t>Deployment:</a:t>
            </a:r>
          </a:p>
          <a:p>
            <a:pPr>
              <a:buFont typeface="Wingdings" panose="05000000000000000000" pitchFamily="2" charset="2"/>
              <a:buChar char="Ø"/>
            </a:pPr>
            <a:endParaRPr lang="en-IN" sz="2000" b="1" dirty="0">
              <a:latin typeface="Times New Roman" panose="02020603050405020304" pitchFamily="18" charset="0"/>
              <a:cs typeface="Times New Roman" panose="02020603050405020304" pitchFamily="18" charset="0"/>
            </a:endParaRPr>
          </a:p>
          <a:p>
            <a:pPr marL="457200" indent="-457200">
              <a:buFont typeface="+mj-lt"/>
              <a:buAutoNum type="arabicParenR"/>
            </a:pPr>
            <a:r>
              <a:rPr lang="en-IN" sz="2200"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Algorithm Implementation: </a:t>
            </a:r>
            <a:r>
              <a:rPr lang="en-IN" sz="2200" dirty="0">
                <a:latin typeface="Times New Roman" panose="02020603050405020304" pitchFamily="18" charset="0"/>
                <a:cs typeface="Times New Roman" panose="02020603050405020304" pitchFamily="18" charset="0"/>
              </a:rPr>
              <a:t>Implement the analysis algorithm in Python using libraries such as pandas, </a:t>
            </a:r>
            <a:r>
              <a:rPr lang="en-IN" sz="2200" dirty="0" err="1">
                <a:latin typeface="Times New Roman" panose="02020603050405020304" pitchFamily="18" charset="0"/>
                <a:cs typeface="Times New Roman" panose="02020603050405020304" pitchFamily="18" charset="0"/>
              </a:rPr>
              <a:t>numpy</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matplotlib</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seaborn</a:t>
            </a:r>
            <a:r>
              <a:rPr lang="en-IN" sz="2200" dirty="0">
                <a:latin typeface="Times New Roman" panose="02020603050405020304" pitchFamily="18" charset="0"/>
                <a:cs typeface="Times New Roman" panose="02020603050405020304" pitchFamily="18" charset="0"/>
              </a:rPr>
              <a:t>, and </a:t>
            </a:r>
            <a:r>
              <a:rPr lang="en-IN" sz="2200" dirty="0" err="1">
                <a:latin typeface="Times New Roman" panose="02020603050405020304" pitchFamily="18" charset="0"/>
                <a:cs typeface="Times New Roman" panose="02020603050405020304" pitchFamily="18" charset="0"/>
              </a:rPr>
              <a:t>scipy</a:t>
            </a:r>
            <a:r>
              <a:rPr lang="en-IN" sz="2200" dirty="0">
                <a:latin typeface="Times New Roman" panose="02020603050405020304" pitchFamily="18" charset="0"/>
                <a:cs typeface="Times New Roman" panose="02020603050405020304" pitchFamily="18" charset="0"/>
              </a:rPr>
              <a:t>.</a:t>
            </a:r>
          </a:p>
          <a:p>
            <a:pPr marL="457200" indent="-457200">
              <a:buFont typeface="+mj-lt"/>
              <a:buAutoNum type="arabicParenR"/>
            </a:pPr>
            <a:r>
              <a:rPr lang="en-IN" sz="2600" b="1" dirty="0">
                <a:latin typeface="Times New Roman" panose="02020603050405020304" pitchFamily="18" charset="0"/>
                <a:cs typeface="Times New Roman" panose="02020603050405020304" pitchFamily="18" charset="0"/>
              </a:rPr>
              <a:t>API Development (Optional): </a:t>
            </a:r>
            <a:r>
              <a:rPr lang="en-IN" sz="2200" dirty="0">
                <a:latin typeface="Times New Roman" panose="02020603050405020304" pitchFamily="18" charset="0"/>
                <a:cs typeface="Times New Roman" panose="02020603050405020304" pitchFamily="18" charset="0"/>
              </a:rPr>
              <a:t>If you plan to deploy the analysis as a web service, develop an API using frameworks like Flask or </a:t>
            </a:r>
            <a:r>
              <a:rPr lang="en-IN" sz="2200" dirty="0" err="1">
                <a:latin typeface="Times New Roman" panose="02020603050405020304" pitchFamily="18" charset="0"/>
                <a:cs typeface="Times New Roman" panose="02020603050405020304" pitchFamily="18" charset="0"/>
              </a:rPr>
              <a:t>FastAPI</a:t>
            </a:r>
            <a:r>
              <a:rPr lang="en-IN" sz="2200" dirty="0">
                <a:latin typeface="Times New Roman" panose="02020603050405020304" pitchFamily="18" charset="0"/>
                <a:cs typeface="Times New Roman" panose="02020603050405020304" pitchFamily="18" charset="0"/>
              </a:rPr>
              <a:t>.</a:t>
            </a:r>
          </a:p>
          <a:p>
            <a:pPr marL="457200" indent="-457200">
              <a:buFont typeface="+mj-lt"/>
              <a:buAutoNum type="arabicParenR"/>
            </a:pPr>
            <a:r>
              <a:rPr lang="en-IN" sz="2600" b="1" dirty="0">
                <a:latin typeface="Times New Roman" panose="02020603050405020304" pitchFamily="18" charset="0"/>
                <a:cs typeface="Times New Roman" panose="02020603050405020304" pitchFamily="18" charset="0"/>
              </a:rPr>
              <a:t>Model Deployment: </a:t>
            </a:r>
            <a:r>
              <a:rPr lang="en-IN" sz="2200" dirty="0">
                <a:latin typeface="Times New Roman" panose="02020603050405020304" pitchFamily="18" charset="0"/>
                <a:cs typeface="Times New Roman" panose="02020603050405020304" pitchFamily="18" charset="0"/>
              </a:rPr>
              <a:t>Deploy the analysis algorithm and API to a server or cloud platform such as AWS, Google Cloud Platform, or </a:t>
            </a:r>
            <a:r>
              <a:rPr lang="en-IN" sz="2200" dirty="0" err="1">
                <a:latin typeface="Times New Roman" panose="02020603050405020304" pitchFamily="18" charset="0"/>
                <a:cs typeface="Times New Roman" panose="02020603050405020304" pitchFamily="18" charset="0"/>
              </a:rPr>
              <a:t>Heroku</a:t>
            </a:r>
            <a:r>
              <a:rPr lang="en-IN" sz="2200" dirty="0">
                <a:latin typeface="Times New Roman" panose="02020603050405020304" pitchFamily="18" charset="0"/>
                <a:cs typeface="Times New Roman" panose="02020603050405020304" pitchFamily="18" charset="0"/>
              </a:rPr>
              <a:t>.</a:t>
            </a:r>
          </a:p>
          <a:p>
            <a:pPr marL="457200" indent="-457200">
              <a:buFont typeface="+mj-lt"/>
              <a:buAutoNum type="arabicParenR"/>
            </a:pPr>
            <a:r>
              <a:rPr lang="en-IN" sz="2600" b="1" dirty="0">
                <a:latin typeface="Times New Roman" panose="02020603050405020304" pitchFamily="18" charset="0"/>
                <a:cs typeface="Times New Roman" panose="02020603050405020304" pitchFamily="18" charset="0"/>
              </a:rPr>
              <a:t>Web Interface (Optional): </a:t>
            </a:r>
            <a:r>
              <a:rPr lang="en-IN" sz="2200" dirty="0">
                <a:latin typeface="Times New Roman" panose="02020603050405020304" pitchFamily="18" charset="0"/>
                <a:cs typeface="Times New Roman" panose="02020603050405020304" pitchFamily="18" charset="0"/>
              </a:rPr>
              <a:t>Develop a user-friendly web interface for users to interact with the deployed analysis, if applicable.</a:t>
            </a:r>
          </a:p>
          <a:p>
            <a:pPr marL="457200" indent="-457200">
              <a:buFont typeface="+mj-lt"/>
              <a:buAutoNum type="arabicParenR"/>
            </a:pPr>
            <a:r>
              <a:rPr lang="en-IN" sz="2600" b="1" dirty="0">
                <a:latin typeface="Times New Roman" panose="02020603050405020304" pitchFamily="18" charset="0"/>
                <a:cs typeface="Times New Roman" panose="02020603050405020304" pitchFamily="18" charset="0"/>
              </a:rPr>
              <a:t>Monitoring and Maintenance: </a:t>
            </a:r>
            <a:r>
              <a:rPr lang="en-IN" sz="2200" dirty="0">
                <a:latin typeface="Times New Roman" panose="02020603050405020304" pitchFamily="18" charset="0"/>
                <a:cs typeface="Times New Roman" panose="02020603050405020304" pitchFamily="18" charset="0"/>
              </a:rPr>
              <a:t>Regularly monitor the deployed system for performance issues and update the analysis algorithm as needed.</a:t>
            </a:r>
          </a:p>
          <a:p>
            <a:endParaRPr lang="en-IN" dirty="0"/>
          </a:p>
        </p:txBody>
      </p:sp>
    </p:spTree>
    <p:extLst>
      <p:ext uri="{BB962C8B-B14F-4D97-AF65-F5344CB8AC3E}">
        <p14:creationId xmlns:p14="http://schemas.microsoft.com/office/powerpoint/2010/main" val="2874610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chemeClr val="accent1"/>
                </a:solidFill>
                <a:latin typeface="Arial"/>
                <a:ea typeface="+mj-lt"/>
                <a:cs typeface="Arial"/>
              </a:rPr>
              <a:t>Algorithm &amp; Deployment</a:t>
            </a:r>
            <a:endParaRPr lang="en-IN" sz="4000" dirty="0"/>
          </a:p>
        </p:txBody>
      </p:sp>
      <p:sp>
        <p:nvSpPr>
          <p:cNvPr id="3" name="Content Placeholder 2"/>
          <p:cNvSpPr>
            <a:spLocks noGrp="1"/>
          </p:cNvSpPr>
          <p:nvPr>
            <p:ph idx="1"/>
          </p:nvPr>
        </p:nvSpPr>
        <p:spPr>
          <a:xfrm>
            <a:off x="581192" y="1579117"/>
            <a:ext cx="11029616" cy="4673324"/>
          </a:xfrm>
        </p:spPr>
        <p:txBody>
          <a:bodyPr>
            <a:normAutofit/>
          </a:bodyPr>
          <a:lstStyle/>
          <a:p>
            <a:r>
              <a:rPr lang="en-IN" sz="2800" b="1" dirty="0">
                <a:latin typeface="Times New Roman" panose="02020603050405020304" pitchFamily="18" charset="0"/>
                <a:cs typeface="Times New Roman" panose="02020603050405020304" pitchFamily="18" charset="0"/>
              </a:rPr>
              <a:t>Validation:</a:t>
            </a:r>
          </a:p>
          <a:p>
            <a:endParaRPr lang="en-IN" sz="2000" dirty="0">
              <a:latin typeface="Times New Roman" panose="02020603050405020304" pitchFamily="18" charset="0"/>
              <a:cs typeface="Times New Roman" panose="02020603050405020304" pitchFamily="18" charset="0"/>
            </a:endParaRPr>
          </a:p>
          <a:p>
            <a:pPr marL="457200" indent="-457200">
              <a:buFont typeface="+mj-lt"/>
              <a:buAutoNum type="arabicParenR"/>
            </a:pPr>
            <a:r>
              <a:rPr lang="en-GB" sz="2400" b="1" dirty="0">
                <a:latin typeface="Times New Roman" panose="02020603050405020304" pitchFamily="18" charset="0"/>
                <a:cs typeface="Times New Roman" panose="02020603050405020304" pitchFamily="18" charset="0"/>
              </a:rPr>
              <a:t>Unit Testing: </a:t>
            </a:r>
            <a:r>
              <a:rPr lang="en-GB" sz="2000" dirty="0">
                <a:latin typeface="Times New Roman" panose="02020603050405020304" pitchFamily="18" charset="0"/>
                <a:cs typeface="Times New Roman" panose="02020603050405020304" pitchFamily="18" charset="0"/>
              </a:rPr>
              <a:t>Test individual components of the algorithm to ensure correctness</a:t>
            </a:r>
          </a:p>
          <a:p>
            <a:pPr marL="457200" indent="-457200">
              <a:buFont typeface="+mj-lt"/>
              <a:buAutoNum type="arabicParenR"/>
            </a:pPr>
            <a:r>
              <a:rPr lang="en-GB" sz="20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Integration Testing: </a:t>
            </a:r>
            <a:r>
              <a:rPr lang="en-GB" sz="2000" dirty="0">
                <a:latin typeface="Times New Roman" panose="02020603050405020304" pitchFamily="18" charset="0"/>
                <a:cs typeface="Times New Roman" panose="02020603050405020304" pitchFamily="18" charset="0"/>
              </a:rPr>
              <a:t>Test the end-to-end functionality of the algorithm and deployment pipeline.</a:t>
            </a:r>
          </a:p>
          <a:p>
            <a:pPr marL="457200" indent="-457200">
              <a:buFont typeface="+mj-lt"/>
              <a:buAutoNum type="arabicParenR"/>
            </a:pPr>
            <a:r>
              <a:rPr lang="en-GB" sz="2400" b="1" dirty="0">
                <a:latin typeface="Times New Roman" panose="02020603050405020304" pitchFamily="18" charset="0"/>
                <a:cs typeface="Times New Roman" panose="02020603050405020304" pitchFamily="18" charset="0"/>
              </a:rPr>
              <a:t>Validation Metrics: </a:t>
            </a:r>
            <a:r>
              <a:rPr lang="en-GB" sz="2000" dirty="0">
                <a:latin typeface="Times New Roman" panose="02020603050405020304" pitchFamily="18" charset="0"/>
                <a:cs typeface="Times New Roman" panose="02020603050405020304" pitchFamily="18" charset="0"/>
              </a:rPr>
              <a:t>Define metrics to measure the performance and accuracy of the analysis algorithm.</a:t>
            </a:r>
          </a:p>
          <a:p>
            <a:pPr marL="457200" indent="-457200">
              <a:buFont typeface="+mj-lt"/>
              <a:buAutoNum type="arabicParenR"/>
            </a:pPr>
            <a:r>
              <a:rPr lang="en-GB" sz="2400" b="1" dirty="0">
                <a:latin typeface="Times New Roman" panose="02020603050405020304" pitchFamily="18" charset="0"/>
                <a:cs typeface="Times New Roman" panose="02020603050405020304" pitchFamily="18" charset="0"/>
              </a:rPr>
              <a:t>Validation Data: </a:t>
            </a:r>
            <a:r>
              <a:rPr lang="en-GB" sz="2000" dirty="0">
                <a:latin typeface="Times New Roman" panose="02020603050405020304" pitchFamily="18" charset="0"/>
                <a:cs typeface="Times New Roman" panose="02020603050405020304" pitchFamily="18" charset="0"/>
              </a:rPr>
              <a:t>Validate the algorithm using a separate set of validation data to ensure generalizability.</a:t>
            </a:r>
          </a:p>
          <a:p>
            <a:pPr marL="0" indent="0">
              <a:buNone/>
            </a:pPr>
            <a:endParaRPr lang="en-IN" sz="2000" dirty="0">
              <a:latin typeface="Times New Roman" panose="02020603050405020304" pitchFamily="18"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2615283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chemeClr val="accent1"/>
                </a:solidFill>
                <a:latin typeface="Arial"/>
                <a:ea typeface="+mj-lt"/>
                <a:cs typeface="Arial"/>
              </a:rPr>
              <a:t>Algorithm &amp; Deployment</a:t>
            </a:r>
            <a:endParaRPr lang="en-IN" sz="4000" dirty="0"/>
          </a:p>
        </p:txBody>
      </p:sp>
      <p:sp>
        <p:nvSpPr>
          <p:cNvPr id="3" name="Content Placeholder 2"/>
          <p:cNvSpPr>
            <a:spLocks noGrp="1"/>
          </p:cNvSpPr>
          <p:nvPr>
            <p:ph idx="1"/>
          </p:nvPr>
        </p:nvSpPr>
        <p:spPr>
          <a:xfrm>
            <a:off x="581192" y="1537553"/>
            <a:ext cx="11029615" cy="4673324"/>
          </a:xfrm>
        </p:spPr>
        <p:txBody>
          <a:bodyPr>
            <a:normAutofit/>
          </a:bodyPr>
          <a:lstStyle/>
          <a:p>
            <a:r>
              <a:rPr lang="en-IN" sz="2800" b="1" dirty="0">
                <a:latin typeface="Times New Roman" panose="02020603050405020304" pitchFamily="18" charset="0"/>
                <a:cs typeface="Times New Roman" panose="02020603050405020304" pitchFamily="18" charset="0"/>
              </a:rPr>
              <a:t>Documentation:</a:t>
            </a:r>
          </a:p>
          <a:p>
            <a:pPr marL="0" indent="0">
              <a:buNone/>
            </a:pPr>
            <a:endParaRPr lang="en-IN" sz="2000" dirty="0">
              <a:latin typeface="Times New Roman" panose="02020603050405020304" pitchFamily="18" charset="0"/>
              <a:cs typeface="Times New Roman" panose="02020603050405020304" pitchFamily="18" charset="0"/>
            </a:endParaRPr>
          </a:p>
          <a:p>
            <a:pPr marL="457200" indent="-457200">
              <a:buFont typeface="+mj-lt"/>
              <a:buAutoNum type="arabicParenR"/>
            </a:pPr>
            <a:r>
              <a:rPr lang="en-IN" sz="2400" b="1" dirty="0">
                <a:latin typeface="Times New Roman" panose="02020603050405020304" pitchFamily="18" charset="0"/>
                <a:cs typeface="Times New Roman" panose="02020603050405020304" pitchFamily="18" charset="0"/>
              </a:rPr>
              <a:t>Code Documentation</a:t>
            </a:r>
            <a:r>
              <a:rPr lang="en-IN" sz="2400"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Document the codebase to provide insights into the algorithm's implementation and functionality.</a:t>
            </a:r>
          </a:p>
          <a:p>
            <a:pPr marL="457200" indent="-457200">
              <a:buFont typeface="+mj-lt"/>
              <a:buAutoNum type="arabicParenR"/>
            </a:pPr>
            <a:r>
              <a:rPr lang="en-IN" sz="20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API Documentation: </a:t>
            </a:r>
            <a:r>
              <a:rPr lang="en-IN" sz="2000" dirty="0">
                <a:latin typeface="Times New Roman" panose="02020603050405020304" pitchFamily="18" charset="0"/>
                <a:cs typeface="Times New Roman" panose="02020603050405020304" pitchFamily="18" charset="0"/>
              </a:rPr>
              <a:t>Document the API endpoints, request/response formats, and usage instructions.</a:t>
            </a:r>
          </a:p>
          <a:p>
            <a:pPr marL="457200" indent="-457200">
              <a:buFont typeface="+mj-lt"/>
              <a:buAutoNum type="arabicParenR"/>
            </a:pPr>
            <a:r>
              <a:rPr lang="en-IN" sz="20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Deployment Documentation: </a:t>
            </a:r>
            <a:r>
              <a:rPr lang="en-IN" sz="2000" dirty="0">
                <a:latin typeface="Times New Roman" panose="02020603050405020304" pitchFamily="18" charset="0"/>
                <a:cs typeface="Times New Roman" panose="02020603050405020304" pitchFamily="18" charset="0"/>
              </a:rPr>
              <a:t>Document the deployment process, including server setup, configuration, and deployment commands.</a:t>
            </a:r>
          </a:p>
          <a:p>
            <a:pPr marL="457200" indent="-457200">
              <a:buFont typeface="+mj-lt"/>
              <a:buAutoNum type="arabicParenR"/>
            </a:pPr>
            <a:r>
              <a:rPr lang="en-IN" sz="20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User Documentation: </a:t>
            </a:r>
            <a:r>
              <a:rPr lang="en-IN" sz="2000" dirty="0">
                <a:latin typeface="Times New Roman" panose="02020603050405020304" pitchFamily="18" charset="0"/>
                <a:cs typeface="Times New Roman" panose="02020603050405020304" pitchFamily="18" charset="0"/>
              </a:rPr>
              <a:t>Provide user guides and tutorials for users who interact with the deployed analysis.</a:t>
            </a:r>
          </a:p>
          <a:p>
            <a:endParaRPr lang="en-IN" sz="1800" dirty="0"/>
          </a:p>
        </p:txBody>
      </p:sp>
    </p:spTree>
    <p:extLst>
      <p:ext uri="{BB962C8B-B14F-4D97-AF65-F5344CB8AC3E}">
        <p14:creationId xmlns:p14="http://schemas.microsoft.com/office/powerpoint/2010/main" val="3917640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811" y="1758950"/>
            <a:ext cx="5376262" cy="46736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758950"/>
            <a:ext cx="5514808" cy="467360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348" y="1781607"/>
            <a:ext cx="5405870" cy="45637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5382" y="1781607"/>
            <a:ext cx="5265426" cy="4563775"/>
          </a:xfrm>
          <a:prstGeom prst="rect">
            <a:avLst/>
          </a:prstGeom>
        </p:spPr>
      </p:pic>
    </p:spTree>
    <p:extLst>
      <p:ext uri="{BB962C8B-B14F-4D97-AF65-F5344CB8AC3E}">
        <p14:creationId xmlns:p14="http://schemas.microsoft.com/office/powerpoint/2010/main" val="387723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5"/>
            <a:ext cx="11029615" cy="5112629"/>
          </a:xfrm>
        </p:spPr>
        <p:txBody>
          <a:bodyPr>
            <a:normAutofit/>
          </a:bodyPr>
          <a:lstStyle/>
          <a:p>
            <a:r>
              <a:rPr lang="en-GB" sz="2800" dirty="0">
                <a:latin typeface="Times New Roman" panose="02020603050405020304" pitchFamily="18" charset="0"/>
                <a:cs typeface="Times New Roman" panose="02020603050405020304" pitchFamily="18" charset="0"/>
              </a:rPr>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r>
              <a:rPr lang="en-GB" sz="2800" dirty="0">
                <a:latin typeface="Times New Roman" panose="02020603050405020304" pitchFamily="18" charset="0"/>
                <a:cs typeface="Times New Roman" panose="02020603050405020304" pitchFamily="18" charset="0"/>
              </a:rPr>
              <a:t>We cannot be completely sure what caused the change, but the chances are very high that it was caused by Fandango fixing the biased rating system after Hickey's analysis.</a:t>
            </a:r>
            <a:endParaRPr lang="en-IN" sz="2800" dirty="0">
              <a:latin typeface="Times New Roman" panose="02020603050405020304" pitchFamily="18" charset="0"/>
              <a:cs typeface="Times New Roman" panose="02020603050405020304" pitchFamily="18" charset="0"/>
            </a:endParaRP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1" y="1579117"/>
            <a:ext cx="11029615" cy="4673324"/>
          </a:xfrm>
        </p:spPr>
        <p:txBody>
          <a:bodyPr>
            <a:normAutofit/>
          </a:bodyPr>
          <a:lstStyle/>
          <a:p>
            <a:pPr marL="0" indent="0">
              <a:buNone/>
            </a:pPr>
            <a:r>
              <a:rPr lang="en-GB" sz="2800" dirty="0">
                <a:latin typeface="Times New Roman" panose="02020603050405020304" pitchFamily="18" charset="0"/>
                <a:cs typeface="Times New Roman" panose="02020603050405020304" pitchFamily="18" charset="0"/>
              </a:rPr>
              <a:t>“</a:t>
            </a:r>
            <a:r>
              <a:rPr lang="en-GB" sz="2800" dirty="0" err="1">
                <a:latin typeface="Times New Roman" panose="02020603050405020304" pitchFamily="18" charset="0"/>
                <a:cs typeface="Times New Roman" panose="02020603050405020304" pitchFamily="18" charset="0"/>
              </a:rPr>
              <a:t>Analyzing</a:t>
            </a:r>
            <a:r>
              <a:rPr lang="en-GB" sz="2800" dirty="0">
                <a:latin typeface="Times New Roman" panose="02020603050405020304" pitchFamily="18" charset="0"/>
                <a:cs typeface="Times New Roman" panose="02020603050405020304" pitchFamily="18"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lang="en-IN" sz="2800" dirty="0">
              <a:latin typeface="Times New Roman" panose="02020603050405020304" pitchFamily="18" charset="0"/>
              <a:cs typeface="Times New Roman" panose="02020603050405020304" pitchFamily="18" charset="0"/>
            </a:endParaRPr>
          </a:p>
          <a:p>
            <a:pPr marL="0" indent="0">
              <a:buNone/>
            </a:pPr>
            <a:endParaRPr lang="en-US" sz="2800" b="1" dirty="0"/>
          </a:p>
          <a:p>
            <a:pPr marL="305435" indent="-305435"/>
            <a:endParaRPr lang="en-US" sz="28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2479662"/>
            <a:ext cx="11029615" cy="4673324"/>
          </a:xfrm>
        </p:spPr>
        <p:txBody>
          <a:bodyPr>
            <a:normAutofit/>
          </a:bodyPr>
          <a:lstStyle/>
          <a:p>
            <a:pPr>
              <a:buFont typeface="Wingdings" panose="05000000000000000000" pitchFamily="2" charset="2"/>
              <a:buChar char="v"/>
            </a:pPr>
            <a:r>
              <a:rPr lang="en-IN" sz="3200" dirty="0">
                <a:latin typeface="Times New Roman" panose="02020603050405020304" pitchFamily="18" charset="0"/>
                <a:cs typeface="Times New Roman" panose="02020603050405020304" pitchFamily="18" charset="0"/>
                <a:hlinkClick r:id="rId2"/>
              </a:rPr>
              <a:t>https://chat.openal.com</a:t>
            </a:r>
            <a:endParaRPr lang="en-IN" sz="3200" dirty="0">
              <a:latin typeface="Times New Roman" panose="02020603050405020304" pitchFamily="18" charset="0"/>
              <a:cs typeface="Times New Roman" panose="02020603050405020304" pitchFamily="18" charset="0"/>
              <a:hlinkClick r:id="rId3"/>
            </a:endParaRPr>
          </a:p>
          <a:p>
            <a:pPr>
              <a:buFont typeface="Wingdings" panose="05000000000000000000" pitchFamily="2" charset="2"/>
              <a:buChar char="v"/>
            </a:pPr>
            <a:r>
              <a:rPr lang="en-IN" sz="3200" dirty="0">
                <a:latin typeface="Times New Roman" panose="02020603050405020304" pitchFamily="18" charset="0"/>
                <a:cs typeface="Times New Roman" panose="02020603050405020304" pitchFamily="18" charset="0"/>
                <a:hlinkClick r:id="rId3"/>
              </a:rPr>
              <a:t>https://www.kaggle.com/datasets</a:t>
            </a:r>
            <a:endParaRPr lang="en-IN"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3200" dirty="0">
                <a:latin typeface="Times New Roman" panose="02020603050405020304" pitchFamily="18" charset="0"/>
                <a:cs typeface="Times New Roman" panose="02020603050405020304" pitchFamily="18" charset="0"/>
                <a:hlinkClick r:id="rId4"/>
              </a:rPr>
              <a:t>https://</a:t>
            </a:r>
            <a:r>
              <a:rPr lang="en-IN" sz="2800" dirty="0" smtClean="0">
                <a:latin typeface="Times New Roman" panose="02020603050405020304" pitchFamily="18" charset="0"/>
                <a:cs typeface="Times New Roman" panose="02020603050405020304" pitchFamily="18" charset="0"/>
                <a:hlinkClick r:id="rId4"/>
              </a:rPr>
              <a:t>pandas.pydata.org/pandasdocs/stable/userguide/index.html</a:t>
            </a:r>
            <a:endParaRPr lang="en-IN"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3200" dirty="0">
                <a:latin typeface="Times New Roman" panose="02020603050405020304" pitchFamily="18" charset="0"/>
                <a:cs typeface="Times New Roman" panose="02020603050405020304" pitchFamily="18" charset="0"/>
                <a:hlinkClick r:id="rId5"/>
              </a:rPr>
              <a:t>https://seaborn.pydata.org/</a:t>
            </a:r>
            <a:endParaRPr lang="en-IN"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3200" dirty="0">
                <a:latin typeface="Times New Roman" panose="02020603050405020304" pitchFamily="18" charset="0"/>
                <a:cs typeface="Times New Roman" panose="02020603050405020304" pitchFamily="18" charset="0"/>
                <a:hlinkClick r:id="rId6"/>
              </a:rPr>
              <a:t>https://matplotlib.org/stable/contents.html</a:t>
            </a:r>
            <a:endParaRPr lang="en-IN" sz="3200" dirty="0">
              <a:latin typeface="Times New Roman" panose="02020603050405020304" pitchFamily="18" charset="0"/>
              <a:cs typeface="Times New Roman" panose="02020603050405020304" pitchFamily="18" charset="0"/>
            </a:endParaRPr>
          </a:p>
          <a:p>
            <a:pPr marL="0" indent="0">
              <a:buNone/>
            </a:pPr>
            <a:endParaRPr lang="en-IN"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3200" dirty="0">
              <a:latin typeface="Times New Roman" panose="02020603050405020304" pitchFamily="18" charset="0"/>
              <a:cs typeface="Times New Roman" panose="02020603050405020304" pitchFamily="18" charset="0"/>
            </a:endParaRPr>
          </a:p>
          <a:p>
            <a:pPr marL="305435" indent="-305435"/>
            <a:endParaRPr lang="en-IN" sz="3200" dirty="0"/>
          </a:p>
        </p:txBody>
      </p:sp>
    </p:spTree>
    <p:extLst>
      <p:ext uri="{BB962C8B-B14F-4D97-AF65-F5344CB8AC3E}">
        <p14:creationId xmlns:p14="http://schemas.microsoft.com/office/powerpoint/2010/main" val="72895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400" dirty="0">
                <a:latin typeface="Times New Roman" panose="02020603050405020304" pitchFamily="18" charset="0"/>
                <a:cs typeface="Times New Roman" panose="02020603050405020304" pitchFamily="18" charset="0"/>
              </a:rPr>
              <a:t>“Explore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the potential rating discrepancies in Fandango movie ratings compared to other movie rating platforms. Utilize Python to gather, clean,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data, aiming to uncover any biases or inconsistencies in Fandango's rating system compared to objective movie rating sources like IMDb or Rotten Tomatoes. Identify patterns, outliers, and potential factors contributing to any observed differences in ratings."</a:t>
            </a: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sz="4000" dirty="0"/>
          </a:p>
        </p:txBody>
      </p:sp>
      <p:sp>
        <p:nvSpPr>
          <p:cNvPr id="3" name="Content Placeholder 2"/>
          <p:cNvSpPr>
            <a:spLocks noGrp="1"/>
          </p:cNvSpPr>
          <p:nvPr>
            <p:ph idx="1"/>
          </p:nvPr>
        </p:nvSpPr>
        <p:spPr>
          <a:xfrm>
            <a:off x="581192" y="1592971"/>
            <a:ext cx="11029615" cy="4673324"/>
          </a:xfrm>
        </p:spPr>
        <p:txBody>
          <a:bodyPr>
            <a:normAutofit/>
          </a:bodyPr>
          <a:lstStyle/>
          <a:p>
            <a:r>
              <a:rPr lang="en-GB" sz="24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Obtain movie ratings data from Fandango and another reliable source (e.g., IMDb).</a:t>
            </a:r>
          </a:p>
          <a:p>
            <a:r>
              <a:rPr lang="en-GB" sz="2400" b="1" dirty="0">
                <a:latin typeface="Times New Roman" panose="02020603050405020304" pitchFamily="18" charset="0"/>
                <a:cs typeface="Times New Roman" panose="02020603050405020304" pitchFamily="18" charset="0"/>
              </a:rPr>
              <a:t>Data Cleaning: </a:t>
            </a:r>
          </a:p>
          <a:p>
            <a:pPr>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Clean the data to ensure accuracy and consistency.</a:t>
            </a:r>
          </a:p>
          <a:p>
            <a:r>
              <a:rPr lang="en-GB" sz="2400" b="1" dirty="0">
                <a:latin typeface="Times New Roman" panose="02020603050405020304" pitchFamily="18" charset="0"/>
                <a:cs typeface="Times New Roman" panose="02020603050405020304" pitchFamily="18" charset="0"/>
              </a:rPr>
              <a:t>Data Analysis:</a:t>
            </a:r>
          </a:p>
          <a:p>
            <a:pPr>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Calculate summary statistics (mean, median, standard deviation, etc.) for both Fandango and the other source.</a:t>
            </a:r>
          </a:p>
          <a:p>
            <a:pPr>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Visualize the distribution of ratings from both sources using histograms or boxplots.</a:t>
            </a:r>
          </a:p>
          <a:p>
            <a:pPr>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Perform hypothesis testing to determine if there's a significant difference between the ratings.</a:t>
            </a:r>
            <a:endParaRPr lang="en-IN" sz="2000" dirty="0">
              <a:latin typeface="Times New Roman" panose="02020603050405020304" pitchFamily="18"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3265132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sz="4000" dirty="0"/>
          </a:p>
        </p:txBody>
      </p:sp>
      <p:sp>
        <p:nvSpPr>
          <p:cNvPr id="3" name="Content Placeholder 2"/>
          <p:cNvSpPr>
            <a:spLocks noGrp="1"/>
          </p:cNvSpPr>
          <p:nvPr>
            <p:ph idx="1"/>
          </p:nvPr>
        </p:nvSpPr>
        <p:spPr/>
        <p:txBody>
          <a:bodyPr>
            <a:normAutofit/>
          </a:bodyPr>
          <a:lstStyle/>
          <a:p>
            <a:r>
              <a:rPr lang="en-GB" sz="2400" b="1" dirty="0">
                <a:latin typeface="Times New Roman" panose="02020603050405020304" pitchFamily="18" charset="0"/>
                <a:cs typeface="Times New Roman" panose="02020603050405020304" pitchFamily="18" charset="0"/>
              </a:rPr>
              <a:t>Insights and Recommendations:</a:t>
            </a:r>
          </a:p>
          <a:p>
            <a:pPr>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Identify any discrepancies between Fandango and the other </a:t>
            </a:r>
            <a:r>
              <a:rPr lang="en-GB" sz="2000" dirty="0" err="1">
                <a:latin typeface="Times New Roman" panose="02020603050405020304" pitchFamily="18" charset="0"/>
                <a:cs typeface="Times New Roman" panose="02020603050405020304" pitchFamily="18" charset="0"/>
              </a:rPr>
              <a:t>source.Provide</a:t>
            </a:r>
            <a:r>
              <a:rPr lang="en-GB" sz="2000" dirty="0">
                <a:latin typeface="Times New Roman" panose="02020603050405020304" pitchFamily="18" charset="0"/>
                <a:cs typeface="Times New Roman" panose="02020603050405020304" pitchFamily="18" charset="0"/>
              </a:rPr>
              <a:t> insights into potential reasons for the differences (e.g., bias, methodology).Offer recommendations for consumers or movie industry professionals based on the findings.</a:t>
            </a:r>
          </a:p>
          <a:p>
            <a:pPr marL="0" indent="0">
              <a:buNone/>
            </a:pPr>
            <a:endParaRPr lang="en-GB"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For implementation, you can use Python libraries such as pandas for data manipulation, </a:t>
            </a:r>
            <a:r>
              <a:rPr lang="en-GB" sz="2000" dirty="0" err="1">
                <a:latin typeface="Times New Roman" panose="02020603050405020304" pitchFamily="18" charset="0"/>
                <a:cs typeface="Times New Roman" panose="02020603050405020304" pitchFamily="18" charset="0"/>
              </a:rPr>
              <a:t>matplotlib</a:t>
            </a:r>
            <a:r>
              <a:rPr lang="en-GB" sz="2000" dirty="0">
                <a:latin typeface="Times New Roman" panose="02020603050405020304" pitchFamily="18" charset="0"/>
                <a:cs typeface="Times New Roman" panose="02020603050405020304" pitchFamily="18" charset="0"/>
              </a:rPr>
              <a:t> or </a:t>
            </a:r>
            <a:r>
              <a:rPr lang="en-GB" sz="2000" dirty="0" err="1">
                <a:latin typeface="Times New Roman" panose="02020603050405020304" pitchFamily="18" charset="0"/>
                <a:cs typeface="Times New Roman" panose="02020603050405020304" pitchFamily="18" charset="0"/>
              </a:rPr>
              <a:t>seaborn</a:t>
            </a:r>
            <a:r>
              <a:rPr lang="en-GB" sz="2000" dirty="0">
                <a:latin typeface="Times New Roman" panose="02020603050405020304" pitchFamily="18" charset="0"/>
                <a:cs typeface="Times New Roman" panose="02020603050405020304" pitchFamily="18" charset="0"/>
              </a:rPr>
              <a:t> for visualization, and </a:t>
            </a:r>
            <a:r>
              <a:rPr lang="en-GB" sz="2000" dirty="0" err="1">
                <a:latin typeface="Times New Roman" panose="02020603050405020304" pitchFamily="18" charset="0"/>
                <a:cs typeface="Times New Roman" panose="02020603050405020304" pitchFamily="18" charset="0"/>
              </a:rPr>
              <a:t>scipy</a:t>
            </a:r>
            <a:r>
              <a:rPr lang="en-GB" sz="2000" dirty="0">
                <a:latin typeface="Times New Roman" panose="02020603050405020304" pitchFamily="18" charset="0"/>
                <a:cs typeface="Times New Roman" panose="02020603050405020304" pitchFamily="18" charset="0"/>
              </a:rPr>
              <a:t> or </a:t>
            </a:r>
            <a:r>
              <a:rPr lang="en-GB" sz="2000" dirty="0" err="1">
                <a:latin typeface="Times New Roman" panose="02020603050405020304" pitchFamily="18" charset="0"/>
                <a:cs typeface="Times New Roman" panose="02020603050405020304" pitchFamily="18" charset="0"/>
              </a:rPr>
              <a:t>statsmodels</a:t>
            </a:r>
            <a:r>
              <a:rPr lang="en-GB" sz="2000" dirty="0">
                <a:latin typeface="Times New Roman" panose="02020603050405020304" pitchFamily="18" charset="0"/>
                <a:cs typeface="Times New Roman" panose="02020603050405020304" pitchFamily="18" charset="0"/>
              </a:rPr>
              <a:t> for hypothesis testing. Let me know if you need more specific guidance on any of these steps!</a:t>
            </a:r>
            <a:endParaRPr lang="en-IN" sz="2000" dirty="0">
              <a:latin typeface="Times New Roman" panose="02020603050405020304" pitchFamily="18"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2415701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chemeClr val="accent1"/>
                </a:solidFill>
                <a:latin typeface="Arial"/>
                <a:ea typeface="+mj-lt"/>
                <a:cs typeface="Arial"/>
              </a:rPr>
              <a:t>System  Approach</a:t>
            </a:r>
            <a:endParaRPr lang="en-IN" sz="4000" dirty="0"/>
          </a:p>
        </p:txBody>
      </p:sp>
      <p:sp>
        <p:nvSpPr>
          <p:cNvPr id="3" name="Content Placeholder 2"/>
          <p:cNvSpPr>
            <a:spLocks noGrp="1"/>
          </p:cNvSpPr>
          <p:nvPr>
            <p:ph idx="1"/>
          </p:nvPr>
        </p:nvSpPr>
        <p:spPr>
          <a:xfrm>
            <a:off x="581192" y="1094509"/>
            <a:ext cx="11029616" cy="5763490"/>
          </a:xfrm>
        </p:spPr>
        <p:txBody>
          <a:bodyPr>
            <a:normAutofit fontScale="32500" lnSpcReduction="20000"/>
          </a:bodyPr>
          <a:lstStyle/>
          <a:p>
            <a:r>
              <a:rPr lang="en-GB" sz="7400" b="1" dirty="0">
                <a:latin typeface="Times New Roman" panose="02020603050405020304" pitchFamily="18" charset="0"/>
                <a:cs typeface="Times New Roman" panose="02020603050405020304" pitchFamily="18" charset="0"/>
              </a:rPr>
              <a:t>Problem Definition</a:t>
            </a:r>
            <a:r>
              <a:rPr lang="en-GB" sz="74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5500" dirty="0">
                <a:latin typeface="Times New Roman" panose="02020603050405020304" pitchFamily="18" charset="0"/>
                <a:cs typeface="Times New Roman" panose="02020603050405020304" pitchFamily="18" charset="0"/>
              </a:rPr>
              <a:t> Clearly define the objective of the analysis, such as understanding the extent of rating inflation on Fandango compared to other platforms.</a:t>
            </a:r>
          </a:p>
          <a:p>
            <a:r>
              <a:rPr lang="en-GB" sz="7400" b="1" dirty="0">
                <a:latin typeface="Times New Roman" panose="02020603050405020304" pitchFamily="18" charset="0"/>
                <a:cs typeface="Times New Roman" panose="02020603050405020304" pitchFamily="18" charset="0"/>
              </a:rPr>
              <a:t>Scope Definition:</a:t>
            </a:r>
          </a:p>
          <a:p>
            <a:pPr>
              <a:buFont typeface="Wingdings" panose="05000000000000000000" pitchFamily="2" charset="2"/>
              <a:buChar char="v"/>
            </a:pPr>
            <a:r>
              <a:rPr lang="en-GB" sz="7400" dirty="0">
                <a:latin typeface="Times New Roman" panose="02020603050405020304" pitchFamily="18" charset="0"/>
                <a:cs typeface="Times New Roman" panose="02020603050405020304" pitchFamily="18" charset="0"/>
              </a:rPr>
              <a:t> </a:t>
            </a:r>
            <a:r>
              <a:rPr lang="en-GB" sz="5500" dirty="0">
                <a:latin typeface="Times New Roman" panose="02020603050405020304" pitchFamily="18" charset="0"/>
                <a:cs typeface="Times New Roman" panose="02020603050405020304" pitchFamily="18" charset="0"/>
              </a:rPr>
              <a:t>Determine the scope of the analysis, including which movies, time period, and comparison platforms will be included.</a:t>
            </a:r>
          </a:p>
          <a:p>
            <a:r>
              <a:rPr lang="en-GB" sz="74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sz="5500" dirty="0" smtClean="0">
                <a:latin typeface="Times New Roman" panose="02020603050405020304" pitchFamily="18" charset="0"/>
                <a:cs typeface="Times New Roman" panose="02020603050405020304" pitchFamily="18" charset="0"/>
              </a:rPr>
              <a:t>Gather Fandango ratings data using web scraping or an API.</a:t>
            </a:r>
          </a:p>
          <a:p>
            <a:pPr>
              <a:buFont typeface="Wingdings" panose="05000000000000000000" pitchFamily="2" charset="2"/>
              <a:buChar char="v"/>
            </a:pPr>
            <a:r>
              <a:rPr lang="en-GB" sz="5500" dirty="0" smtClean="0">
                <a:latin typeface="Times New Roman" panose="02020603050405020304" pitchFamily="18" charset="0"/>
                <a:cs typeface="Times New Roman" panose="02020603050405020304" pitchFamily="18" charset="0"/>
              </a:rPr>
              <a:t>Collect ratings data from alternative sources like IMDb or Rotten Tomatoes.</a:t>
            </a:r>
          </a:p>
          <a:p>
            <a:pPr>
              <a:buFont typeface="Wingdings" panose="05000000000000000000" pitchFamily="2" charset="2"/>
              <a:buChar char="v"/>
            </a:pPr>
            <a:r>
              <a:rPr lang="en-GB" sz="5500" dirty="0" smtClean="0">
                <a:latin typeface="Times New Roman" panose="02020603050405020304" pitchFamily="18" charset="0"/>
                <a:cs typeface="Times New Roman" panose="02020603050405020304" pitchFamily="18" charset="0"/>
              </a:rPr>
              <a:t>Ensure data integrity and completeness.</a:t>
            </a:r>
            <a:endParaRPr lang="en-GB" sz="4900" dirty="0" smtClean="0">
              <a:latin typeface="Times New Roman" panose="02020603050405020304" pitchFamily="18" charset="0"/>
              <a:cs typeface="Times New Roman" panose="02020603050405020304" pitchFamily="18" charset="0"/>
            </a:endParaRPr>
          </a:p>
          <a:p>
            <a:r>
              <a:rPr lang="en-GB" sz="7400" b="1" dirty="0" smtClean="0">
                <a:latin typeface="Times New Roman" panose="02020603050405020304" pitchFamily="18" charset="0"/>
                <a:cs typeface="Times New Roman" panose="02020603050405020304" pitchFamily="18" charset="0"/>
              </a:rPr>
              <a:t>Data </a:t>
            </a:r>
            <a:r>
              <a:rPr lang="en-GB" sz="7400" b="1" dirty="0" err="1">
                <a:latin typeface="Times New Roman" panose="02020603050405020304" pitchFamily="18" charset="0"/>
                <a:cs typeface="Times New Roman" panose="02020603050405020304" pitchFamily="18" charset="0"/>
              </a:rPr>
              <a:t>Preprocessing</a:t>
            </a:r>
            <a:r>
              <a:rPr lang="en-GB" sz="74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5500" dirty="0">
                <a:latin typeface="Times New Roman" panose="02020603050405020304" pitchFamily="18" charset="0"/>
                <a:cs typeface="Times New Roman" panose="02020603050405020304" pitchFamily="18" charset="0"/>
              </a:rPr>
              <a:t>Clean the data by handling missing values, inconsistencies, and outliers.</a:t>
            </a:r>
          </a:p>
          <a:p>
            <a:pPr>
              <a:buFont typeface="Wingdings" panose="05000000000000000000" pitchFamily="2" charset="2"/>
              <a:buChar char="v"/>
            </a:pPr>
            <a:r>
              <a:rPr lang="en-GB" sz="5500" dirty="0">
                <a:latin typeface="Times New Roman" panose="02020603050405020304" pitchFamily="18" charset="0"/>
                <a:cs typeface="Times New Roman" panose="02020603050405020304" pitchFamily="18" charset="0"/>
              </a:rPr>
              <a:t>Normalize ratings to a common scale if necessary.</a:t>
            </a:r>
          </a:p>
          <a:p>
            <a:pPr>
              <a:buFont typeface="Wingdings" panose="05000000000000000000" pitchFamily="2" charset="2"/>
              <a:buChar char="v"/>
            </a:pPr>
            <a:r>
              <a:rPr lang="en-GB" sz="5500" dirty="0">
                <a:latin typeface="Times New Roman" panose="02020603050405020304" pitchFamily="18" charset="0"/>
                <a:cs typeface="Times New Roman" panose="02020603050405020304" pitchFamily="18" charset="0"/>
              </a:rPr>
              <a:t>Explore the data to understand its distribution and characteristics.</a:t>
            </a:r>
            <a:endParaRPr lang="en-IN" sz="5500" dirty="0">
              <a:latin typeface="Times New Roman" panose="02020603050405020304" pitchFamily="18" charset="0"/>
              <a:cs typeface="Times New Roman" panose="02020603050405020304" pitchFamily="18" charset="0"/>
            </a:endParaRPr>
          </a:p>
          <a:p>
            <a:endParaRPr lang="en-IN" sz="1100" dirty="0"/>
          </a:p>
        </p:txBody>
      </p:sp>
    </p:spTree>
    <p:extLst>
      <p:ext uri="{BB962C8B-B14F-4D97-AF65-F5344CB8AC3E}">
        <p14:creationId xmlns:p14="http://schemas.microsoft.com/office/powerpoint/2010/main" val="1061459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592972"/>
            <a:ext cx="11029616" cy="4673324"/>
          </a:xfrm>
        </p:spPr>
        <p:txBody>
          <a:bodyPr/>
          <a:lstStyle/>
          <a:p>
            <a:r>
              <a:rPr lang="en-GB" sz="2400" b="1" dirty="0">
                <a:latin typeface="Times New Roman" panose="02020603050405020304" pitchFamily="18" charset="0"/>
                <a:cs typeface="Times New Roman" panose="02020603050405020304" pitchFamily="18" charset="0"/>
              </a:rPr>
              <a:t>Analysis:</a:t>
            </a:r>
          </a:p>
          <a:p>
            <a:pPr>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Compute summary statistics for Fandango ratings and ratings from alternative sources.</a:t>
            </a:r>
          </a:p>
          <a:p>
            <a:pPr>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Visualize the distribution of ratings using histograms, boxplots, or kernel density estimation plots.</a:t>
            </a:r>
          </a:p>
          <a:p>
            <a:pPr>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Conduct hypothesis testing to determine if there's a statistically significant difference between Fandango ratings and ratings from other platforms.</a:t>
            </a:r>
          </a:p>
          <a:p>
            <a:r>
              <a:rPr lang="en-GB" sz="2400" b="1" dirty="0">
                <a:latin typeface="Times New Roman" panose="02020603050405020304" pitchFamily="18" charset="0"/>
                <a:cs typeface="Times New Roman" panose="02020603050405020304" pitchFamily="18" charset="0"/>
              </a:rPr>
              <a:t>Insights Generation:</a:t>
            </a:r>
          </a:p>
          <a:p>
            <a:pPr>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Interpret the analysis results to identify any discrepancies between Fandango and alternative sources.</a:t>
            </a:r>
          </a:p>
          <a:p>
            <a:pPr>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Investigate potential factors contributing to the differences, such as rating system biases or sampling biases.</a:t>
            </a:r>
          </a:p>
          <a:p>
            <a:pPr>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Generate actionable insights and recommendations based on the findings.</a:t>
            </a:r>
            <a:endParaRPr lang="en-IN" sz="2000" dirty="0">
              <a:latin typeface="Times New Roman" panose="02020603050405020304" pitchFamily="18" charset="0"/>
              <a:cs typeface="Times New Roman" panose="02020603050405020304" pitchFamily="18" charset="0"/>
            </a:endParaRPr>
          </a:p>
          <a:p>
            <a:pPr marL="0" indent="0">
              <a:buNone/>
            </a:pPr>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System </a:t>
            </a:r>
            <a:r>
              <a:rPr lang="en-US" b="1" dirty="0">
                <a:solidFill>
                  <a:schemeClr val="accent1"/>
                </a:solidFill>
                <a:latin typeface="Arial"/>
                <a:ea typeface="+mj-lt"/>
                <a:cs typeface="Arial"/>
              </a:rPr>
              <a:t> </a:t>
            </a:r>
            <a:r>
              <a:rPr lang="en-US" sz="4400" b="1" dirty="0">
                <a:solidFill>
                  <a:schemeClr val="accent1"/>
                </a:solidFill>
                <a:latin typeface="Arial"/>
                <a:ea typeface="+mj-lt"/>
                <a:cs typeface="Arial"/>
              </a:rPr>
              <a:t>Approach</a:t>
            </a:r>
            <a:endParaRPr lang="en-IN" dirty="0"/>
          </a:p>
        </p:txBody>
      </p:sp>
      <p:sp>
        <p:nvSpPr>
          <p:cNvPr id="3" name="Content Placeholder 2"/>
          <p:cNvSpPr>
            <a:spLocks noGrp="1"/>
          </p:cNvSpPr>
          <p:nvPr>
            <p:ph idx="1"/>
          </p:nvPr>
        </p:nvSpPr>
        <p:spPr>
          <a:xfrm>
            <a:off x="581192" y="1565263"/>
            <a:ext cx="11029616" cy="4673324"/>
          </a:xfrm>
        </p:spPr>
        <p:txBody>
          <a:bodyPr/>
          <a:lstStyle/>
          <a:p>
            <a:r>
              <a:rPr lang="en-GB" sz="2400" b="1" dirty="0">
                <a:latin typeface="Times New Roman" panose="02020603050405020304" pitchFamily="18" charset="0"/>
                <a:cs typeface="Times New Roman" panose="02020603050405020304" pitchFamily="18" charset="0"/>
              </a:rPr>
              <a:t>Validation and Sensitivity Analysis:</a:t>
            </a:r>
          </a:p>
          <a:p>
            <a:pPr>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Validate the robustness of the analysis by conducting sensitivity analysis or cross-validation.</a:t>
            </a:r>
          </a:p>
          <a:p>
            <a:pPr>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Assess the impact of different assumptions or methodologies on the results.</a:t>
            </a:r>
          </a:p>
          <a:p>
            <a:r>
              <a:rPr lang="en-GB" sz="2400" b="1" dirty="0">
                <a:latin typeface="Times New Roman" panose="02020603050405020304" pitchFamily="18" charset="0"/>
                <a:cs typeface="Times New Roman" panose="02020603050405020304" pitchFamily="18" charset="0"/>
              </a:rPr>
              <a:t>Documentation and Communication:</a:t>
            </a:r>
          </a:p>
          <a:p>
            <a:pPr>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Document the analysis methodology, assumptions, and findings in a clear and concise manner.</a:t>
            </a:r>
          </a:p>
          <a:p>
            <a:pPr>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Communicate the results to stakeholders using visualizations, reports, or presentations.</a:t>
            </a:r>
          </a:p>
          <a:p>
            <a:r>
              <a:rPr lang="en-GB" sz="2400" b="1" dirty="0">
                <a:latin typeface="Times New Roman" panose="02020603050405020304" pitchFamily="18" charset="0"/>
                <a:cs typeface="Times New Roman" panose="02020603050405020304" pitchFamily="18" charset="0"/>
              </a:rPr>
              <a:t>Iterative Improvement:</a:t>
            </a:r>
          </a:p>
          <a:p>
            <a:pPr>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Gather feedback from stakeholders and incorporate any suggestions for improving the analysis.</a:t>
            </a:r>
          </a:p>
          <a:p>
            <a:pPr>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Iterate on the analysis process to refine methodologies and enhance accuracy.</a:t>
            </a:r>
            <a:endParaRPr lang="en-IN" sz="2000" dirty="0">
              <a:latin typeface="Times New Roman" panose="02020603050405020304" pitchFamily="18" charset="0"/>
              <a:cs typeface="Times New Roman" panose="02020603050405020304" pitchFamily="18" charset="0"/>
            </a:endParaRPr>
          </a:p>
          <a:p>
            <a:pPr marL="0" indent="0">
              <a:buNone/>
            </a:pPr>
            <a:endParaRPr lang="en-IN" sz="1800" dirty="0"/>
          </a:p>
        </p:txBody>
      </p:sp>
    </p:spTree>
    <p:extLst>
      <p:ext uri="{BB962C8B-B14F-4D97-AF65-F5344CB8AC3E}">
        <p14:creationId xmlns:p14="http://schemas.microsoft.com/office/powerpoint/2010/main" val="2740768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412861"/>
            <a:ext cx="11029616" cy="5168047"/>
          </a:xfrm>
        </p:spPr>
        <p:txBody>
          <a:bodyPr/>
          <a:lstStyle/>
          <a:p>
            <a:r>
              <a:rPr lang="en-GB" sz="2400" b="1" dirty="0">
                <a:latin typeface="Times New Roman" panose="02020603050405020304" pitchFamily="18" charset="0"/>
                <a:cs typeface="Times New Roman" panose="02020603050405020304" pitchFamily="18" charset="0"/>
              </a:rPr>
              <a:t>Algorithm Development:</a:t>
            </a:r>
          </a:p>
          <a:p>
            <a:pPr marL="0" indent="0">
              <a:buNone/>
            </a:pPr>
            <a:endParaRPr lang="en-GB" sz="2400" b="1" dirty="0">
              <a:latin typeface="Times New Roman" panose="02020603050405020304" pitchFamily="18" charset="0"/>
              <a:cs typeface="Times New Roman" panose="02020603050405020304" pitchFamily="18" charset="0"/>
            </a:endParaRPr>
          </a:p>
          <a:p>
            <a:pPr marL="457200" indent="-457200">
              <a:buFont typeface="+mj-lt"/>
              <a:buAutoNum type="arabicParenR"/>
            </a:pPr>
            <a:r>
              <a:rPr lang="en-GB" sz="2400" b="1" dirty="0">
                <a:latin typeface="Times New Roman" panose="02020603050405020304" pitchFamily="18" charset="0"/>
                <a:cs typeface="Times New Roman" panose="02020603050405020304" pitchFamily="18" charset="0"/>
              </a:rPr>
              <a:t>Data Collection: </a:t>
            </a:r>
            <a:r>
              <a:rPr lang="en-GB" sz="2000" dirty="0">
                <a:latin typeface="Times New Roman" panose="02020603050405020304" pitchFamily="18" charset="0"/>
                <a:cs typeface="Times New Roman" panose="02020603050405020304" pitchFamily="18" charset="0"/>
              </a:rPr>
              <a:t>Utilize web scraping or APIs to gather Fandango movie ratings data and ratings from alternative sources such as IMDb or Rotten Tomatoes.</a:t>
            </a:r>
          </a:p>
          <a:p>
            <a:pPr marL="457200" indent="-457200">
              <a:buFont typeface="+mj-lt"/>
              <a:buAutoNum type="arabicParenR"/>
            </a:pPr>
            <a:r>
              <a:rPr lang="en-GB" sz="2400"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Data </a:t>
            </a:r>
            <a:r>
              <a:rPr lang="en-GB" sz="2000" b="1" dirty="0" err="1">
                <a:latin typeface="Times New Roman" panose="02020603050405020304" pitchFamily="18" charset="0"/>
                <a:cs typeface="Times New Roman" panose="02020603050405020304" pitchFamily="18" charset="0"/>
              </a:rPr>
              <a:t>Preprocessing</a:t>
            </a:r>
            <a:r>
              <a:rPr lang="en-GB" sz="2000" dirty="0">
                <a:latin typeface="Times New Roman" panose="02020603050405020304" pitchFamily="18" charset="0"/>
                <a:cs typeface="Times New Roman" panose="02020603050405020304" pitchFamily="18" charset="0"/>
              </a:rPr>
              <a:t>: Clean the collected data, handle missing values, and normalize ratings if needed.</a:t>
            </a:r>
          </a:p>
          <a:p>
            <a:pPr marL="457200" indent="-457200">
              <a:buFont typeface="+mj-lt"/>
              <a:buAutoNum type="arabicParenR"/>
            </a:pPr>
            <a:r>
              <a:rPr lang="en-GB" sz="2400" b="1" dirty="0">
                <a:latin typeface="Times New Roman" panose="02020603050405020304" pitchFamily="18" charset="0"/>
                <a:cs typeface="Times New Roman" panose="02020603050405020304" pitchFamily="18" charset="0"/>
              </a:rPr>
              <a:t>Analysis</a:t>
            </a:r>
            <a:r>
              <a:rPr lang="en-GB" sz="2000" dirty="0">
                <a:latin typeface="Times New Roman" panose="02020603050405020304" pitchFamily="18" charset="0"/>
                <a:cs typeface="Times New Roman" panose="02020603050405020304" pitchFamily="18" charset="0"/>
              </a:rPr>
              <a:t>: Calculate summary statistics, visualize rating distributions, and conduct hypothesis testing to identify discrepancies between Fandango ratings and ratings from other sources.</a:t>
            </a:r>
          </a:p>
          <a:p>
            <a:pPr marL="457200" indent="-457200">
              <a:buFont typeface="+mj-lt"/>
              <a:buAutoNum type="arabicParenR"/>
            </a:pPr>
            <a:r>
              <a:rPr lang="en-GB" sz="2400" b="1" dirty="0">
                <a:latin typeface="Times New Roman" panose="02020603050405020304" pitchFamily="18" charset="0"/>
                <a:cs typeface="Times New Roman" panose="02020603050405020304" pitchFamily="18" charset="0"/>
              </a:rPr>
              <a:t> Insights Generation: </a:t>
            </a:r>
            <a:r>
              <a:rPr lang="en-GB" sz="2000" dirty="0">
                <a:latin typeface="Times New Roman" panose="02020603050405020304" pitchFamily="18" charset="0"/>
                <a:cs typeface="Times New Roman" panose="02020603050405020304" pitchFamily="18" charset="0"/>
              </a:rPr>
              <a:t>Interpret the analysis results to understand the reasons behind rating differences and provide actionable insights.</a:t>
            </a:r>
            <a:endParaRPr lang="en-IN" sz="2000" dirty="0">
              <a:latin typeface="Times New Roman" panose="02020603050405020304" pitchFamily="18" charset="0"/>
              <a:cs typeface="Times New Roman" panose="02020603050405020304" pitchFamily="18" charset="0"/>
            </a:endParaRPr>
          </a:p>
          <a:p>
            <a:pPr marL="305435" indent="-305435"/>
            <a:endParaRPr lang="en-IN" sz="1800" dirty="0"/>
          </a:p>
        </p:txBody>
      </p:sp>
    </p:spTree>
    <p:extLst>
      <p:ext uri="{BB962C8B-B14F-4D97-AF65-F5344CB8AC3E}">
        <p14:creationId xmlns:p14="http://schemas.microsoft.com/office/powerpoint/2010/main"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elements/1.1/"/>
    <ds:schemaRef ds:uri="http://schemas.microsoft.com/office/2006/documentManagement/types"/>
    <ds:schemaRef ds:uri="http://schemas.openxmlformats.org/package/2006/metadata/core-properties"/>
    <ds:schemaRef ds:uri="9162bd5b-4ed9-4da3-b376-05204580ba3f"/>
    <ds:schemaRef ds:uri="http://schemas.microsoft.com/office/2006/metadata/properties"/>
    <ds:schemaRef ds:uri="http://purl.org/dc/terms/"/>
    <ds:schemaRef ds:uri="http://purl.org/dc/dcmitype/"/>
    <ds:schemaRef ds:uri="c0fa2617-96bd-425d-8578-e93563fe37c5"/>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52</TotalTime>
  <Words>1143</Words>
  <Application>Microsoft Office PowerPoint</Application>
  <PresentationFormat>Widescreen</PresentationFormat>
  <Paragraphs>109</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Franklin Gothic Book</vt:lpstr>
      <vt:lpstr>Franklin Gothic Demi</vt:lpstr>
      <vt:lpstr>Times New Roman</vt:lpstr>
      <vt:lpstr>Wingdings</vt:lpstr>
      <vt:lpstr>Wingdings 2</vt:lpstr>
      <vt:lpstr>DividendVTI</vt:lpstr>
      <vt:lpstr>FANDANGO MOVIE RATING DISCREPANCY ANALYSIS USING PYTHON</vt:lpstr>
      <vt:lpstr>OUTLINE</vt:lpstr>
      <vt:lpstr>Problem Statement</vt:lpstr>
      <vt:lpstr>Proposed Solution</vt:lpstr>
      <vt:lpstr>Proposed Solution</vt:lpstr>
      <vt:lpstr>System  Approach</vt:lpstr>
      <vt:lpstr>System  Approach</vt:lpstr>
      <vt:lpstr>System  Approach</vt:lpstr>
      <vt:lpstr>Algorithm &amp; Deployment</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SALAMON</cp:lastModifiedBy>
  <cp:revision>28</cp:revision>
  <dcterms:created xsi:type="dcterms:W3CDTF">2021-05-26T16:50:10Z</dcterms:created>
  <dcterms:modified xsi:type="dcterms:W3CDTF">2024-04-04T11:51:59Z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