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0" r:id="rId4"/>
    <p:sldId id="283" r:id="rId5"/>
    <p:sldId id="288" r:id="rId6"/>
    <p:sldId id="286" r:id="rId7"/>
    <p:sldId id="264" r:id="rId8"/>
    <p:sldId id="287" r:id="rId9"/>
    <p:sldId id="289" r:id="rId10"/>
    <p:sldId id="270" r:id="rId11"/>
    <p:sldId id="291" r:id="rId12"/>
    <p:sldId id="278" r:id="rId13"/>
    <p:sldId id="290" r:id="rId14"/>
    <p:sldId id="292" r:id="rId15"/>
    <p:sldId id="266" r:id="rId16"/>
    <p:sldId id="279" r:id="rId17"/>
    <p:sldId id="268" r:id="rId18"/>
    <p:sldId id="269" r:id="rId19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Lustria" panose="020B0604020202020204" charset="0"/>
      <p:regular r:id="rId25"/>
    </p:embeddedFont>
    <p:embeddedFont>
      <p:font typeface="Playfair Display" panose="00000500000000000000" pitchFamily="2" charset="0"/>
      <p:regular r:id="rId26"/>
      <p:bold r:id="rId27"/>
      <p:italic r:id="rId28"/>
      <p:boldItalic r:id="rId29"/>
    </p:embeddedFont>
    <p:embeddedFont>
      <p:font typeface="Playfair Display SemiBold" panose="020B0604020202020204" charset="0"/>
      <p:regular r:id="rId30"/>
      <p:bold r:id="rId31"/>
      <p:italic r:id="rId32"/>
      <p:boldItalic r:id="rId33"/>
    </p:embeddedFont>
    <p:embeddedFont>
      <p:font typeface="Titillium Web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1D56D-AB71-4E26-A447-28F94F15AD78}" v="6" dt="2024-03-08T17:55:54.892"/>
    <p1510:client id="{0DC5F322-B2B2-4C2B-BA23-BF3DB6C7F658}" v="394" dt="2024-03-08T08:46:02.948"/>
    <p1510:client id="{1204693A-8F72-482C-A400-023D2CEBB189}" v="210" dt="2024-03-09T06:40:03.026"/>
    <p1510:client id="{1C063658-B365-488F-BCBC-7E02AA5FD327}" v="206" dt="2024-03-08T09:51:08.458"/>
    <p1510:client id="{2087E507-F52B-4890-B2FB-48551B369815}" v="1543" dt="2024-03-08T18:48:42.553"/>
    <p1510:client id="{31AB72AA-54A1-4C51-99DA-F5F99655315E}" v="115" dt="2024-03-08T18:45:36.284"/>
    <p1510:client id="{43A46993-93C1-4950-A8F7-4927CF043C1B}" v="1761" dt="2024-03-08T11:36:38.490"/>
    <p1510:client id="{720E1CC3-A402-4A84-9342-0FC5BE9752A3}" v="1065" dt="2024-03-08T08:31:17.988"/>
    <p1510:client id="{75D5BCED-994C-4F38-BB3E-94FC33245B6E}" v="38" dt="2024-03-09T02:59:49.538"/>
    <p1510:client id="{8611DAFB-B16F-41BB-9FF3-3A5FAFEC6BC4}" v="55" dt="2024-03-08T13:43:39.386"/>
    <p1510:client id="{8B1CB366-CA4D-4250-8185-F44F97CB7EA5}" v="95" dt="2024-03-08T12:01:34.594"/>
    <p1510:client id="{9CD51E1A-1D7A-4915-8399-6046DC4FBF2F}" v="272" dt="2024-03-09T05:48:15.801"/>
    <p1510:client id="{A0FA08E8-B75E-4408-93C3-E9AF85E12770}" v="3" dt="2024-03-08T17:22:00.947"/>
    <p1510:client id="{A29BAC86-7F1A-4D30-B721-87DEB206C251}" v="146" dt="2024-03-07T17:46:20.259"/>
    <p1510:client id="{A51AF823-D875-4AC3-AED4-8A7602FF0B2C}" v="304" dt="2024-03-08T09:11:20.331"/>
    <p1510:client id="{A945AED0-9348-46E8-9509-77341CC37B80}" v="18" dt="2024-03-09T07:01:05.203"/>
    <p1510:client id="{AC20EE44-A038-4D0E-A3E8-53EAA825FF5C}" v="96" dt="2024-03-08T08:13:54.743"/>
    <p1510:client id="{B4A36E33-C957-4620-BD7F-3D702B701F48}" v="2" dt="2024-03-08T16:43:26.787"/>
    <p1510:client id="{C325AAD5-E8AD-41A3-98EA-B5CB63020033}" v="87" dt="2024-03-08T14:49:37.905"/>
    <p1510:client id="{D3B318ED-9965-41BC-AEC3-38941EAE92DB}" v="9" dt="2024-03-08T16:22:09.223"/>
    <p1510:client id="{F6F098A8-4E17-4727-8401-AF1FA84A0423}" v="2" dt="2024-03-08T07:48:55.216"/>
  </p1510:revLst>
</p1510:revInfo>
</file>

<file path=ppt/tableStyles.xml><?xml version="1.0" encoding="utf-8"?>
<a:tblStyleLst xmlns:a="http://schemas.openxmlformats.org/drawingml/2006/main" def="{73F4C2AF-FFF2-4736-9088-FCA351921DD3}">
  <a:tblStyle styleId="{73F4C2AF-FFF2-4736-9088-FCA351921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0D09C-F892-4C39-B8C1-34A1D7388CB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93320-9E19-4D72-A7EE-BA8B1F20BE62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 </a:t>
          </a:r>
          <a:r>
            <a:rPr lang="en-US" b="0">
              <a:solidFill>
                <a:schemeClr val="bg1"/>
              </a:solidFill>
              <a:latin typeface="Times New Roman"/>
              <a:cs typeface="Arial"/>
            </a:rPr>
            <a:t>Effect</a:t>
          </a:r>
          <a:endParaRPr lang="en-GB" b="1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05D5988B-7F2B-4217-9078-94949D84F500}" type="parTrans" cxnId="{7F689FE9-C59E-4406-B2F1-E562ED4E717F}">
      <dgm:prSet/>
      <dgm:spPr/>
      <dgm:t>
        <a:bodyPr/>
        <a:lstStyle/>
        <a:p>
          <a:endParaRPr lang="en-US"/>
        </a:p>
      </dgm:t>
    </dgm:pt>
    <dgm:pt modelId="{5ED90D4B-0DD5-41DB-8315-23D02BBA975E}" type="sibTrans" cxnId="{7F689FE9-C59E-4406-B2F1-E562ED4E717F}">
      <dgm:prSet/>
      <dgm:spPr/>
      <dgm:t>
        <a:bodyPr/>
        <a:lstStyle/>
        <a:p>
          <a:endParaRPr lang="en-US"/>
        </a:p>
      </dgm:t>
    </dgm:pt>
    <dgm:pt modelId="{7C798F86-1C89-49B0-88C9-73D6CFB94102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Delayed treatment</a:t>
          </a:r>
          <a:endParaRPr lang="en-US"/>
        </a:p>
      </dgm:t>
    </dgm:pt>
    <dgm:pt modelId="{2EBBE942-D775-4F63-A843-71A8258DB37F}" type="parTrans" cxnId="{94673733-4649-4BB3-87D6-0BCDBC829970}">
      <dgm:prSet/>
      <dgm:spPr/>
      <dgm:t>
        <a:bodyPr/>
        <a:lstStyle/>
        <a:p>
          <a:endParaRPr lang="en-US"/>
        </a:p>
      </dgm:t>
    </dgm:pt>
    <dgm:pt modelId="{3287A053-7045-4DEC-9A0F-BFA7233B815B}" type="sibTrans" cxnId="{94673733-4649-4BB3-87D6-0BCDBC829970}">
      <dgm:prSet/>
      <dgm:spPr/>
      <dgm:t>
        <a:bodyPr/>
        <a:lstStyle/>
        <a:p>
          <a:endParaRPr lang="en-US"/>
        </a:p>
      </dgm:t>
    </dgm:pt>
    <dgm:pt modelId="{0019E7E0-F420-424D-A1E5-F36624819FE2}">
      <dgm:prSet phldrT="[Text]"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Cause</a:t>
          </a:r>
        </a:p>
      </dgm:t>
    </dgm:pt>
    <dgm:pt modelId="{93E83B0C-A870-43AB-9A7D-5CDD6A9605BE}" type="parTrans" cxnId="{F36CBF47-0794-45E6-A1E3-7F6147228E60}">
      <dgm:prSet/>
      <dgm:spPr/>
      <dgm:t>
        <a:bodyPr/>
        <a:lstStyle/>
        <a:p>
          <a:endParaRPr lang="en-US"/>
        </a:p>
      </dgm:t>
    </dgm:pt>
    <dgm:pt modelId="{B93E273C-D776-491C-A440-B95342EEC009}" type="sibTrans" cxnId="{F36CBF47-0794-45E6-A1E3-7F6147228E60}">
      <dgm:prSet/>
      <dgm:spPr/>
      <dgm:t>
        <a:bodyPr/>
        <a:lstStyle/>
        <a:p>
          <a:endParaRPr lang="en-US"/>
        </a:p>
      </dgm:t>
    </dgm:pt>
    <dgm:pt modelId="{B995261F-D7A7-4BB4-BFCC-BF4F7741D83D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Disease Progression</a:t>
          </a:r>
          <a:endParaRPr lang="en-US"/>
        </a:p>
      </dgm:t>
    </dgm:pt>
    <dgm:pt modelId="{39D0715A-50AE-4028-AA7F-FE847AC8DDF7}" type="parTrans" cxnId="{709DA358-BE68-4464-87B2-121EC5629662}">
      <dgm:prSet/>
      <dgm:spPr/>
      <dgm:t>
        <a:bodyPr/>
        <a:lstStyle/>
        <a:p>
          <a:endParaRPr lang="en-US"/>
        </a:p>
      </dgm:t>
    </dgm:pt>
    <dgm:pt modelId="{473E90D3-EEFB-48F5-B9C5-1AF8ED3170F0}" type="sibTrans" cxnId="{709DA358-BE68-4464-87B2-121EC5629662}">
      <dgm:prSet/>
      <dgm:spPr/>
      <dgm:t>
        <a:bodyPr/>
        <a:lstStyle/>
        <a:p>
          <a:endParaRPr lang="en-US"/>
        </a:p>
      </dgm:t>
    </dgm:pt>
    <dgm:pt modelId="{7E64E9CA-7ADE-4E0C-A167-2B1B1511947A}">
      <dgm:prSet phldrT="[Text]"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Solution</a:t>
          </a:r>
        </a:p>
      </dgm:t>
    </dgm:pt>
    <dgm:pt modelId="{6C12A3A6-98A0-4C66-B9C5-3E6AAF31CFBD}" type="parTrans" cxnId="{EFDE6855-FF71-4D6E-B74F-BB3E2D8856DD}">
      <dgm:prSet/>
      <dgm:spPr/>
      <dgm:t>
        <a:bodyPr/>
        <a:lstStyle/>
        <a:p>
          <a:endParaRPr lang="en-US"/>
        </a:p>
      </dgm:t>
    </dgm:pt>
    <dgm:pt modelId="{12E2F12F-AE7E-4A35-AD27-0E499E2BE7B5}" type="sibTrans" cxnId="{EFDE6855-FF71-4D6E-B74F-BB3E2D8856DD}">
      <dgm:prSet/>
      <dgm:spPr/>
      <dgm:t>
        <a:bodyPr/>
        <a:lstStyle/>
        <a:p>
          <a:endParaRPr lang="en-US"/>
        </a:p>
      </dgm:t>
    </dgm:pt>
    <dgm:pt modelId="{73297055-5696-4685-8733-23E357D71AB1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Resource Allocations</a:t>
          </a:r>
          <a:endParaRPr lang="en-US"/>
        </a:p>
      </dgm:t>
    </dgm:pt>
    <dgm:pt modelId="{AB07A1D9-14EC-41D8-AB05-5662FF008C3A}" type="parTrans" cxnId="{7EB180FC-DA2D-44EC-BDA6-31CBEBEC7298}">
      <dgm:prSet/>
      <dgm:spPr/>
      <dgm:t>
        <a:bodyPr/>
        <a:lstStyle/>
        <a:p>
          <a:endParaRPr lang="en-US"/>
        </a:p>
      </dgm:t>
    </dgm:pt>
    <dgm:pt modelId="{8A0392DE-BBE2-457B-894C-76EC9D8CB6C0}" type="sibTrans" cxnId="{7EB180FC-DA2D-44EC-BDA6-31CBEBEC7298}">
      <dgm:prSet/>
      <dgm:spPr/>
      <dgm:t>
        <a:bodyPr/>
        <a:lstStyle/>
        <a:p>
          <a:endParaRPr lang="en-US"/>
        </a:p>
      </dgm:t>
    </dgm:pt>
    <dgm:pt modelId="{95649D8F-FB3B-42F2-AE47-AE55890224F9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Patient Empowerment</a:t>
          </a:r>
          <a:endParaRPr lang="en-US"/>
        </a:p>
      </dgm:t>
    </dgm:pt>
    <dgm:pt modelId="{009C6C71-E73A-43FA-BC31-BC6B6CA2E4DC}" type="parTrans" cxnId="{F14A692F-B914-452D-92F6-79C9D892AF6E}">
      <dgm:prSet/>
      <dgm:spPr/>
      <dgm:t>
        <a:bodyPr/>
        <a:lstStyle/>
        <a:p>
          <a:endParaRPr lang="en-US"/>
        </a:p>
      </dgm:t>
    </dgm:pt>
    <dgm:pt modelId="{A49AC941-617B-4EE9-8BD7-928D5B1EF892}" type="sibTrans" cxnId="{F14A692F-B914-452D-92F6-79C9D892AF6E}">
      <dgm:prSet/>
      <dgm:spPr/>
      <dgm:t>
        <a:bodyPr/>
        <a:lstStyle/>
        <a:p>
          <a:endParaRPr lang="en-US"/>
        </a:p>
      </dgm:t>
    </dgm:pt>
    <dgm:pt modelId="{DEB84BEA-FBF2-41FC-8B15-29CD1338E992}" type="pres">
      <dgm:prSet presAssocID="{CBC0D09C-F892-4C39-B8C1-34A1D7388CB5}" presName="Name0" presStyleCnt="0">
        <dgm:presLayoutVars>
          <dgm:dir/>
          <dgm:animLvl val="lvl"/>
          <dgm:resizeHandles val="exact"/>
        </dgm:presLayoutVars>
      </dgm:prSet>
      <dgm:spPr/>
    </dgm:pt>
    <dgm:pt modelId="{DD637F0B-5D54-42E6-83B2-9A10F1126975}" type="pres">
      <dgm:prSet presAssocID="{CBC0D09C-F892-4C39-B8C1-34A1D7388CB5}" presName="tSp" presStyleCnt="0"/>
      <dgm:spPr/>
    </dgm:pt>
    <dgm:pt modelId="{CF0FAC34-CA19-4B05-A8F9-18BA284380AF}" type="pres">
      <dgm:prSet presAssocID="{CBC0D09C-F892-4C39-B8C1-34A1D7388CB5}" presName="bSp" presStyleCnt="0"/>
      <dgm:spPr/>
    </dgm:pt>
    <dgm:pt modelId="{114CA0F8-FA63-490E-8DB5-7082B7462DD3}" type="pres">
      <dgm:prSet presAssocID="{CBC0D09C-F892-4C39-B8C1-34A1D7388CB5}" presName="process" presStyleCnt="0"/>
      <dgm:spPr/>
    </dgm:pt>
    <dgm:pt modelId="{2723E9A6-2CA6-4350-937D-5832BFFD5485}" type="pres">
      <dgm:prSet presAssocID="{6FE93320-9E19-4D72-A7EE-BA8B1F20BE62}" presName="composite1" presStyleCnt="0"/>
      <dgm:spPr/>
    </dgm:pt>
    <dgm:pt modelId="{8FE674DA-D374-4F66-920E-0479D9ED8874}" type="pres">
      <dgm:prSet presAssocID="{6FE93320-9E19-4D72-A7EE-BA8B1F20BE62}" presName="dummyNode1" presStyleLbl="node1" presStyleIdx="0" presStyleCnt="3"/>
      <dgm:spPr/>
    </dgm:pt>
    <dgm:pt modelId="{A8246003-3B07-45AE-8A31-74E0D3E9A9D7}" type="pres">
      <dgm:prSet presAssocID="{6FE93320-9E19-4D72-A7EE-BA8B1F20BE62}" presName="childNode1" presStyleLbl="bgAcc1" presStyleIdx="0" presStyleCnt="3">
        <dgm:presLayoutVars>
          <dgm:bulletEnabled val="1"/>
        </dgm:presLayoutVars>
      </dgm:prSet>
      <dgm:spPr/>
    </dgm:pt>
    <dgm:pt modelId="{DB7E07CC-C10B-4AC6-9141-E24DE1FCB566}" type="pres">
      <dgm:prSet presAssocID="{6FE93320-9E19-4D72-A7EE-BA8B1F20BE62}" presName="childNode1tx" presStyleLbl="bgAcc1" presStyleIdx="0" presStyleCnt="3">
        <dgm:presLayoutVars>
          <dgm:bulletEnabled val="1"/>
        </dgm:presLayoutVars>
      </dgm:prSet>
      <dgm:spPr/>
    </dgm:pt>
    <dgm:pt modelId="{A2FB7B9C-6D50-4939-AD83-2A7C187078DD}" type="pres">
      <dgm:prSet presAssocID="{6FE93320-9E19-4D72-A7EE-BA8B1F20BE6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5AC9B08-A0C3-4972-8E53-2B4439B80C98}" type="pres">
      <dgm:prSet presAssocID="{6FE93320-9E19-4D72-A7EE-BA8B1F20BE62}" presName="connSite1" presStyleCnt="0"/>
      <dgm:spPr/>
    </dgm:pt>
    <dgm:pt modelId="{5E591507-EBFD-4D13-A8F8-2A8999933E5C}" type="pres">
      <dgm:prSet presAssocID="{5ED90D4B-0DD5-41DB-8315-23D02BBA975E}" presName="Name9" presStyleLbl="sibTrans2D1" presStyleIdx="0" presStyleCnt="2"/>
      <dgm:spPr/>
    </dgm:pt>
    <dgm:pt modelId="{CFC05594-DC38-4201-86C5-0BE68E6B59C6}" type="pres">
      <dgm:prSet presAssocID="{0019E7E0-F420-424D-A1E5-F36624819FE2}" presName="composite2" presStyleCnt="0"/>
      <dgm:spPr/>
    </dgm:pt>
    <dgm:pt modelId="{C97BD894-469D-4151-A4EB-E0167EE3B00C}" type="pres">
      <dgm:prSet presAssocID="{0019E7E0-F420-424D-A1E5-F36624819FE2}" presName="dummyNode2" presStyleLbl="node1" presStyleIdx="0" presStyleCnt="3"/>
      <dgm:spPr/>
    </dgm:pt>
    <dgm:pt modelId="{64CBD9F9-A906-4A0E-A8F8-844B0BFD4BDF}" type="pres">
      <dgm:prSet presAssocID="{0019E7E0-F420-424D-A1E5-F36624819FE2}" presName="childNode2" presStyleLbl="bgAcc1" presStyleIdx="1" presStyleCnt="3">
        <dgm:presLayoutVars>
          <dgm:bulletEnabled val="1"/>
        </dgm:presLayoutVars>
      </dgm:prSet>
      <dgm:spPr/>
    </dgm:pt>
    <dgm:pt modelId="{F47DDF4B-0801-489E-81D0-302EC328FAFC}" type="pres">
      <dgm:prSet presAssocID="{0019E7E0-F420-424D-A1E5-F36624819FE2}" presName="childNode2tx" presStyleLbl="bgAcc1" presStyleIdx="1" presStyleCnt="3">
        <dgm:presLayoutVars>
          <dgm:bulletEnabled val="1"/>
        </dgm:presLayoutVars>
      </dgm:prSet>
      <dgm:spPr/>
    </dgm:pt>
    <dgm:pt modelId="{399E72F1-4EF4-4F8F-9BAE-4AE2A5479BA8}" type="pres">
      <dgm:prSet presAssocID="{0019E7E0-F420-424D-A1E5-F36624819FE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53A760B-7149-47A5-8E6E-3041008DF372}" type="pres">
      <dgm:prSet presAssocID="{0019E7E0-F420-424D-A1E5-F36624819FE2}" presName="connSite2" presStyleCnt="0"/>
      <dgm:spPr/>
    </dgm:pt>
    <dgm:pt modelId="{0AC6F227-7077-43E1-AC35-967D046CE16D}" type="pres">
      <dgm:prSet presAssocID="{B93E273C-D776-491C-A440-B95342EEC009}" presName="Name18" presStyleLbl="sibTrans2D1" presStyleIdx="1" presStyleCnt="2"/>
      <dgm:spPr/>
    </dgm:pt>
    <dgm:pt modelId="{A8C0678A-2CC6-4272-90CE-5A63057762E5}" type="pres">
      <dgm:prSet presAssocID="{7E64E9CA-7ADE-4E0C-A167-2B1B1511947A}" presName="composite1" presStyleCnt="0"/>
      <dgm:spPr/>
    </dgm:pt>
    <dgm:pt modelId="{1D617935-CBE1-4BA7-B3ED-B1318BFC0FA9}" type="pres">
      <dgm:prSet presAssocID="{7E64E9CA-7ADE-4E0C-A167-2B1B1511947A}" presName="dummyNode1" presStyleLbl="node1" presStyleIdx="1" presStyleCnt="3"/>
      <dgm:spPr/>
    </dgm:pt>
    <dgm:pt modelId="{3F105601-A40F-46E5-8123-95F347CD1DB8}" type="pres">
      <dgm:prSet presAssocID="{7E64E9CA-7ADE-4E0C-A167-2B1B1511947A}" presName="childNode1" presStyleLbl="bgAcc1" presStyleIdx="2" presStyleCnt="3">
        <dgm:presLayoutVars>
          <dgm:bulletEnabled val="1"/>
        </dgm:presLayoutVars>
      </dgm:prSet>
      <dgm:spPr/>
    </dgm:pt>
    <dgm:pt modelId="{ADDCA517-0536-4E31-A5EA-61F79814CB84}" type="pres">
      <dgm:prSet presAssocID="{7E64E9CA-7ADE-4E0C-A167-2B1B1511947A}" presName="childNode1tx" presStyleLbl="bgAcc1" presStyleIdx="2" presStyleCnt="3">
        <dgm:presLayoutVars>
          <dgm:bulletEnabled val="1"/>
        </dgm:presLayoutVars>
      </dgm:prSet>
      <dgm:spPr/>
    </dgm:pt>
    <dgm:pt modelId="{987D84A1-5A19-4E15-9868-3C42D20DF43F}" type="pres">
      <dgm:prSet presAssocID="{7E64E9CA-7ADE-4E0C-A167-2B1B1511947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88CE705-A50B-4F5F-84E1-12823D7937EC}" type="pres">
      <dgm:prSet presAssocID="{7E64E9CA-7ADE-4E0C-A167-2B1B1511947A}" presName="connSite1" presStyleCnt="0"/>
      <dgm:spPr/>
    </dgm:pt>
  </dgm:ptLst>
  <dgm:cxnLst>
    <dgm:cxn modelId="{6E9F6C06-64D8-4466-B1CC-CB3F9AE57D55}" type="presOf" srcId="{95649D8F-FB3B-42F2-AE47-AE55890224F9}" destId="{ADDCA517-0536-4E31-A5EA-61F79814CB84}" srcOrd="1" destOrd="1" presId="urn:microsoft.com/office/officeart/2005/8/layout/hProcess4"/>
    <dgm:cxn modelId="{C4FA2212-C150-4D8A-8CC5-ED5AA3439039}" type="presOf" srcId="{6FE93320-9E19-4D72-A7EE-BA8B1F20BE62}" destId="{A2FB7B9C-6D50-4939-AD83-2A7C187078DD}" srcOrd="0" destOrd="0" presId="urn:microsoft.com/office/officeart/2005/8/layout/hProcess4"/>
    <dgm:cxn modelId="{C842B728-3C15-442A-84C6-E9D99D3DB796}" type="presOf" srcId="{B995261F-D7A7-4BB4-BFCC-BF4F7741D83D}" destId="{F47DDF4B-0801-489E-81D0-302EC328FAFC}" srcOrd="1" destOrd="0" presId="urn:microsoft.com/office/officeart/2005/8/layout/hProcess4"/>
    <dgm:cxn modelId="{F14A692F-B914-452D-92F6-79C9D892AF6E}" srcId="{7E64E9CA-7ADE-4E0C-A167-2B1B1511947A}" destId="{95649D8F-FB3B-42F2-AE47-AE55890224F9}" srcOrd="1" destOrd="0" parTransId="{009C6C71-E73A-43FA-BC31-BC6B6CA2E4DC}" sibTransId="{A49AC941-617B-4EE9-8BD7-928D5B1EF892}"/>
    <dgm:cxn modelId="{94673733-4649-4BB3-87D6-0BCDBC829970}" srcId="{6FE93320-9E19-4D72-A7EE-BA8B1F20BE62}" destId="{7C798F86-1C89-49B0-88C9-73D6CFB94102}" srcOrd="0" destOrd="0" parTransId="{2EBBE942-D775-4F63-A843-71A8258DB37F}" sibTransId="{3287A053-7045-4DEC-9A0F-BFA7233B815B}"/>
    <dgm:cxn modelId="{CD047161-D6E3-4048-9074-18087134D530}" type="presOf" srcId="{B995261F-D7A7-4BB4-BFCC-BF4F7741D83D}" destId="{64CBD9F9-A906-4A0E-A8F8-844B0BFD4BDF}" srcOrd="0" destOrd="0" presId="urn:microsoft.com/office/officeart/2005/8/layout/hProcess4"/>
    <dgm:cxn modelId="{B5074B45-25DC-4A3D-B3DF-80EC21DF0705}" type="presOf" srcId="{B93E273C-D776-491C-A440-B95342EEC009}" destId="{0AC6F227-7077-43E1-AC35-967D046CE16D}" srcOrd="0" destOrd="0" presId="urn:microsoft.com/office/officeart/2005/8/layout/hProcess4"/>
    <dgm:cxn modelId="{F36CBF47-0794-45E6-A1E3-7F6147228E60}" srcId="{CBC0D09C-F892-4C39-B8C1-34A1D7388CB5}" destId="{0019E7E0-F420-424D-A1E5-F36624819FE2}" srcOrd="1" destOrd="0" parTransId="{93E83B0C-A870-43AB-9A7D-5CDD6A9605BE}" sibTransId="{B93E273C-D776-491C-A440-B95342EEC009}"/>
    <dgm:cxn modelId="{9D93D367-DF0C-4530-AC66-D3DE99EAFE35}" type="presOf" srcId="{5ED90D4B-0DD5-41DB-8315-23D02BBA975E}" destId="{5E591507-EBFD-4D13-A8F8-2A8999933E5C}" srcOrd="0" destOrd="0" presId="urn:microsoft.com/office/officeart/2005/8/layout/hProcess4"/>
    <dgm:cxn modelId="{1065FF51-2573-469B-BB54-CB9D3AA20701}" type="presOf" srcId="{73297055-5696-4685-8733-23E357D71AB1}" destId="{3F105601-A40F-46E5-8123-95F347CD1DB8}" srcOrd="0" destOrd="0" presId="urn:microsoft.com/office/officeart/2005/8/layout/hProcess4"/>
    <dgm:cxn modelId="{973A2975-4063-4431-84D1-CD72228DD313}" type="presOf" srcId="{7E64E9CA-7ADE-4E0C-A167-2B1B1511947A}" destId="{987D84A1-5A19-4E15-9868-3C42D20DF43F}" srcOrd="0" destOrd="0" presId="urn:microsoft.com/office/officeart/2005/8/layout/hProcess4"/>
    <dgm:cxn modelId="{EFDE6855-FF71-4D6E-B74F-BB3E2D8856DD}" srcId="{CBC0D09C-F892-4C39-B8C1-34A1D7388CB5}" destId="{7E64E9CA-7ADE-4E0C-A167-2B1B1511947A}" srcOrd="2" destOrd="0" parTransId="{6C12A3A6-98A0-4C66-B9C5-3E6AAF31CFBD}" sibTransId="{12E2F12F-AE7E-4A35-AD27-0E499E2BE7B5}"/>
    <dgm:cxn modelId="{709DA358-BE68-4464-87B2-121EC5629662}" srcId="{0019E7E0-F420-424D-A1E5-F36624819FE2}" destId="{B995261F-D7A7-4BB4-BFCC-BF4F7741D83D}" srcOrd="0" destOrd="0" parTransId="{39D0715A-50AE-4028-AA7F-FE847AC8DDF7}" sibTransId="{473E90D3-EEFB-48F5-B9C5-1AF8ED3170F0}"/>
    <dgm:cxn modelId="{71D338BC-4D19-4F9D-BA09-816970ABFE31}" type="presOf" srcId="{0019E7E0-F420-424D-A1E5-F36624819FE2}" destId="{399E72F1-4EF4-4F8F-9BAE-4AE2A5479BA8}" srcOrd="0" destOrd="0" presId="urn:microsoft.com/office/officeart/2005/8/layout/hProcess4"/>
    <dgm:cxn modelId="{21CA8BC3-7A30-4081-A144-A7E16B02A569}" type="presOf" srcId="{7C798F86-1C89-49B0-88C9-73D6CFB94102}" destId="{A8246003-3B07-45AE-8A31-74E0D3E9A9D7}" srcOrd="0" destOrd="0" presId="urn:microsoft.com/office/officeart/2005/8/layout/hProcess4"/>
    <dgm:cxn modelId="{948A46CB-CDDE-446F-BA9D-A040E58DAD0A}" type="presOf" srcId="{95649D8F-FB3B-42F2-AE47-AE55890224F9}" destId="{3F105601-A40F-46E5-8123-95F347CD1DB8}" srcOrd="0" destOrd="1" presId="urn:microsoft.com/office/officeart/2005/8/layout/hProcess4"/>
    <dgm:cxn modelId="{5449A7DA-A70F-42C2-88DC-00AA33917559}" type="presOf" srcId="{7C798F86-1C89-49B0-88C9-73D6CFB94102}" destId="{DB7E07CC-C10B-4AC6-9141-E24DE1FCB566}" srcOrd="1" destOrd="0" presId="urn:microsoft.com/office/officeart/2005/8/layout/hProcess4"/>
    <dgm:cxn modelId="{C5EC43E2-6CA7-42B3-B5C5-9E50095FCC2E}" type="presOf" srcId="{73297055-5696-4685-8733-23E357D71AB1}" destId="{ADDCA517-0536-4E31-A5EA-61F79814CB84}" srcOrd="1" destOrd="0" presId="urn:microsoft.com/office/officeart/2005/8/layout/hProcess4"/>
    <dgm:cxn modelId="{7F689FE9-C59E-4406-B2F1-E562ED4E717F}" srcId="{CBC0D09C-F892-4C39-B8C1-34A1D7388CB5}" destId="{6FE93320-9E19-4D72-A7EE-BA8B1F20BE62}" srcOrd="0" destOrd="0" parTransId="{05D5988B-7F2B-4217-9078-94949D84F500}" sibTransId="{5ED90D4B-0DD5-41DB-8315-23D02BBA975E}"/>
    <dgm:cxn modelId="{7EB180FC-DA2D-44EC-BDA6-31CBEBEC7298}" srcId="{7E64E9CA-7ADE-4E0C-A167-2B1B1511947A}" destId="{73297055-5696-4685-8733-23E357D71AB1}" srcOrd="0" destOrd="0" parTransId="{AB07A1D9-14EC-41D8-AB05-5662FF008C3A}" sibTransId="{8A0392DE-BBE2-457B-894C-76EC9D8CB6C0}"/>
    <dgm:cxn modelId="{E5965BFE-DD41-469E-9E18-B86CC98E3550}" type="presOf" srcId="{CBC0D09C-F892-4C39-B8C1-34A1D7388CB5}" destId="{DEB84BEA-FBF2-41FC-8B15-29CD1338E992}" srcOrd="0" destOrd="0" presId="urn:microsoft.com/office/officeart/2005/8/layout/hProcess4"/>
    <dgm:cxn modelId="{5828857C-1EBF-4465-89F0-9A549680EB22}" type="presParOf" srcId="{DEB84BEA-FBF2-41FC-8B15-29CD1338E992}" destId="{DD637F0B-5D54-42E6-83B2-9A10F1126975}" srcOrd="0" destOrd="0" presId="urn:microsoft.com/office/officeart/2005/8/layout/hProcess4"/>
    <dgm:cxn modelId="{7BBCEDC1-9512-44C2-890C-C5CCB4FCEB41}" type="presParOf" srcId="{DEB84BEA-FBF2-41FC-8B15-29CD1338E992}" destId="{CF0FAC34-CA19-4B05-A8F9-18BA284380AF}" srcOrd="1" destOrd="0" presId="urn:microsoft.com/office/officeart/2005/8/layout/hProcess4"/>
    <dgm:cxn modelId="{2BD3B991-5440-4286-A606-0A7E26062089}" type="presParOf" srcId="{DEB84BEA-FBF2-41FC-8B15-29CD1338E992}" destId="{114CA0F8-FA63-490E-8DB5-7082B7462DD3}" srcOrd="2" destOrd="0" presId="urn:microsoft.com/office/officeart/2005/8/layout/hProcess4"/>
    <dgm:cxn modelId="{C6D37932-3F57-48A6-A242-9E5DD37E5EDC}" type="presParOf" srcId="{114CA0F8-FA63-490E-8DB5-7082B7462DD3}" destId="{2723E9A6-2CA6-4350-937D-5832BFFD5485}" srcOrd="0" destOrd="0" presId="urn:microsoft.com/office/officeart/2005/8/layout/hProcess4"/>
    <dgm:cxn modelId="{964762B9-A030-44A4-A3A9-F44758AC9328}" type="presParOf" srcId="{2723E9A6-2CA6-4350-937D-5832BFFD5485}" destId="{8FE674DA-D374-4F66-920E-0479D9ED8874}" srcOrd="0" destOrd="0" presId="urn:microsoft.com/office/officeart/2005/8/layout/hProcess4"/>
    <dgm:cxn modelId="{D67341EE-5328-429B-A640-17EC48719029}" type="presParOf" srcId="{2723E9A6-2CA6-4350-937D-5832BFFD5485}" destId="{A8246003-3B07-45AE-8A31-74E0D3E9A9D7}" srcOrd="1" destOrd="0" presId="urn:microsoft.com/office/officeart/2005/8/layout/hProcess4"/>
    <dgm:cxn modelId="{EF072B37-6B8E-4C35-9F9B-36B4DBFC631F}" type="presParOf" srcId="{2723E9A6-2CA6-4350-937D-5832BFFD5485}" destId="{DB7E07CC-C10B-4AC6-9141-E24DE1FCB566}" srcOrd="2" destOrd="0" presId="urn:microsoft.com/office/officeart/2005/8/layout/hProcess4"/>
    <dgm:cxn modelId="{49C12126-AE0F-47B7-BC64-B3D660B01FAF}" type="presParOf" srcId="{2723E9A6-2CA6-4350-937D-5832BFFD5485}" destId="{A2FB7B9C-6D50-4939-AD83-2A7C187078DD}" srcOrd="3" destOrd="0" presId="urn:microsoft.com/office/officeart/2005/8/layout/hProcess4"/>
    <dgm:cxn modelId="{ACD305F6-A8AB-4CC6-A115-5C501DEEE2F6}" type="presParOf" srcId="{2723E9A6-2CA6-4350-937D-5832BFFD5485}" destId="{75AC9B08-A0C3-4972-8E53-2B4439B80C98}" srcOrd="4" destOrd="0" presId="urn:microsoft.com/office/officeart/2005/8/layout/hProcess4"/>
    <dgm:cxn modelId="{8543F4DA-267E-4C8A-9EAF-74476C3E4673}" type="presParOf" srcId="{114CA0F8-FA63-490E-8DB5-7082B7462DD3}" destId="{5E591507-EBFD-4D13-A8F8-2A8999933E5C}" srcOrd="1" destOrd="0" presId="urn:microsoft.com/office/officeart/2005/8/layout/hProcess4"/>
    <dgm:cxn modelId="{ECA89AEC-BEAE-427C-9EEE-EA36C6C9EB72}" type="presParOf" srcId="{114CA0F8-FA63-490E-8DB5-7082B7462DD3}" destId="{CFC05594-DC38-4201-86C5-0BE68E6B59C6}" srcOrd="2" destOrd="0" presId="urn:microsoft.com/office/officeart/2005/8/layout/hProcess4"/>
    <dgm:cxn modelId="{1495374A-F74F-46C2-A3C0-3EEFBC3FADEC}" type="presParOf" srcId="{CFC05594-DC38-4201-86C5-0BE68E6B59C6}" destId="{C97BD894-469D-4151-A4EB-E0167EE3B00C}" srcOrd="0" destOrd="0" presId="urn:microsoft.com/office/officeart/2005/8/layout/hProcess4"/>
    <dgm:cxn modelId="{35F41FAC-954D-4000-9EC2-B510B352A35E}" type="presParOf" srcId="{CFC05594-DC38-4201-86C5-0BE68E6B59C6}" destId="{64CBD9F9-A906-4A0E-A8F8-844B0BFD4BDF}" srcOrd="1" destOrd="0" presId="urn:microsoft.com/office/officeart/2005/8/layout/hProcess4"/>
    <dgm:cxn modelId="{37F988B9-1CAA-48EE-B288-5356B22C1D4B}" type="presParOf" srcId="{CFC05594-DC38-4201-86C5-0BE68E6B59C6}" destId="{F47DDF4B-0801-489E-81D0-302EC328FAFC}" srcOrd="2" destOrd="0" presId="urn:microsoft.com/office/officeart/2005/8/layout/hProcess4"/>
    <dgm:cxn modelId="{123B01A1-7B2F-47B9-A17E-6C851230A3DF}" type="presParOf" srcId="{CFC05594-DC38-4201-86C5-0BE68E6B59C6}" destId="{399E72F1-4EF4-4F8F-9BAE-4AE2A5479BA8}" srcOrd="3" destOrd="0" presId="urn:microsoft.com/office/officeart/2005/8/layout/hProcess4"/>
    <dgm:cxn modelId="{04B0CB09-5890-4DAE-B078-0C35BC42FCB3}" type="presParOf" srcId="{CFC05594-DC38-4201-86C5-0BE68E6B59C6}" destId="{F53A760B-7149-47A5-8E6E-3041008DF372}" srcOrd="4" destOrd="0" presId="urn:microsoft.com/office/officeart/2005/8/layout/hProcess4"/>
    <dgm:cxn modelId="{AE4C417B-2899-4BBC-BE0F-6F1274398B12}" type="presParOf" srcId="{114CA0F8-FA63-490E-8DB5-7082B7462DD3}" destId="{0AC6F227-7077-43E1-AC35-967D046CE16D}" srcOrd="3" destOrd="0" presId="urn:microsoft.com/office/officeart/2005/8/layout/hProcess4"/>
    <dgm:cxn modelId="{F1156BFA-C8FB-43DB-8DC3-A33C29F66E6A}" type="presParOf" srcId="{114CA0F8-FA63-490E-8DB5-7082B7462DD3}" destId="{A8C0678A-2CC6-4272-90CE-5A63057762E5}" srcOrd="4" destOrd="0" presId="urn:microsoft.com/office/officeart/2005/8/layout/hProcess4"/>
    <dgm:cxn modelId="{9AB13FBD-81B6-4A52-8988-A8BD4175ED3A}" type="presParOf" srcId="{A8C0678A-2CC6-4272-90CE-5A63057762E5}" destId="{1D617935-CBE1-4BA7-B3ED-B1318BFC0FA9}" srcOrd="0" destOrd="0" presId="urn:microsoft.com/office/officeart/2005/8/layout/hProcess4"/>
    <dgm:cxn modelId="{2FFD3DD6-511A-4D25-8D10-7D3E3B637C7E}" type="presParOf" srcId="{A8C0678A-2CC6-4272-90CE-5A63057762E5}" destId="{3F105601-A40F-46E5-8123-95F347CD1DB8}" srcOrd="1" destOrd="0" presId="urn:microsoft.com/office/officeart/2005/8/layout/hProcess4"/>
    <dgm:cxn modelId="{D6D19440-13D3-436B-9B8D-120FBB29F123}" type="presParOf" srcId="{A8C0678A-2CC6-4272-90CE-5A63057762E5}" destId="{ADDCA517-0536-4E31-A5EA-61F79814CB84}" srcOrd="2" destOrd="0" presId="urn:microsoft.com/office/officeart/2005/8/layout/hProcess4"/>
    <dgm:cxn modelId="{5E13E310-1E45-41A3-93DD-00146EAD2731}" type="presParOf" srcId="{A8C0678A-2CC6-4272-90CE-5A63057762E5}" destId="{987D84A1-5A19-4E15-9868-3C42D20DF43F}" srcOrd="3" destOrd="0" presId="urn:microsoft.com/office/officeart/2005/8/layout/hProcess4"/>
    <dgm:cxn modelId="{8E0F7CE9-198B-44CE-A476-0074D523B209}" type="presParOf" srcId="{A8C0678A-2CC6-4272-90CE-5A63057762E5}" destId="{288CE705-A50B-4F5F-84E1-12823D7937E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3328F-F0A4-4647-BFA3-AD99A0BB6BE1}" type="doc">
      <dgm:prSet loTypeId="urn:microsoft.com/office/officeart/2005/8/layout/default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91EA6FCF-77BB-48BE-BEE5-9CD247AE3437}">
      <dgm:prSet phldrT="[Text]"/>
      <dgm:spPr/>
      <dgm:t>
        <a:bodyPr/>
        <a:lstStyle/>
        <a:p>
          <a:pPr rtl="0"/>
          <a:r>
            <a:rPr lang="en-US" b="0">
              <a:latin typeface="Georgia"/>
            </a:rPr>
            <a:t>NLP Model Devlopment</a:t>
          </a:r>
          <a:r>
            <a:rPr lang="en-US">
              <a:latin typeface="Georgia"/>
            </a:rPr>
            <a:t> </a:t>
          </a:r>
          <a:endParaRPr lang="en-GB"/>
        </a:p>
      </dgm:t>
    </dgm:pt>
    <dgm:pt modelId="{4315E09D-CDBA-4517-A9CC-5282E3A5793F}" type="parTrans" cxnId="{5AC3B61F-4D7A-4FC4-9950-E1A74F4C6B74}">
      <dgm:prSet/>
      <dgm:spPr/>
      <dgm:t>
        <a:bodyPr/>
        <a:lstStyle/>
        <a:p>
          <a:endParaRPr lang="en-GB"/>
        </a:p>
      </dgm:t>
    </dgm:pt>
    <dgm:pt modelId="{D4716A1C-C504-40A8-8812-9E66FDDC112C}" type="sibTrans" cxnId="{5AC3B61F-4D7A-4FC4-9950-E1A74F4C6B74}">
      <dgm:prSet/>
      <dgm:spPr/>
      <dgm:t>
        <a:bodyPr/>
        <a:lstStyle/>
        <a:p>
          <a:endParaRPr lang="en-GB"/>
        </a:p>
      </dgm:t>
    </dgm:pt>
    <dgm:pt modelId="{B77F5E5A-5505-4C0B-B1BB-6B8067744260}">
      <dgm:prSet phldrT="[Text]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Integration with Healthcare Systems</a:t>
          </a:r>
        </a:p>
      </dgm:t>
    </dgm:pt>
    <dgm:pt modelId="{D252F485-D070-466C-BFD4-07219141A0C9}" type="parTrans" cxnId="{8BDC3D68-5335-425D-BD0E-E0DE4B3202EE}">
      <dgm:prSet/>
      <dgm:spPr/>
      <dgm:t>
        <a:bodyPr/>
        <a:lstStyle/>
        <a:p>
          <a:endParaRPr lang="en-GB"/>
        </a:p>
      </dgm:t>
    </dgm:pt>
    <dgm:pt modelId="{D43AEF65-5A7D-4016-94A2-EA759EFB3E49}" type="sibTrans" cxnId="{8BDC3D68-5335-425D-BD0E-E0DE4B3202EE}">
      <dgm:prSet/>
      <dgm:spPr/>
      <dgm:t>
        <a:bodyPr/>
        <a:lstStyle/>
        <a:p>
          <a:endParaRPr lang="en-GB"/>
        </a:p>
      </dgm:t>
    </dgm:pt>
    <dgm:pt modelId="{B4EA3A4B-E058-40EA-AC3A-8C3F91B9E6AE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Facilitate Highlight Retrieval for Doctors</a:t>
          </a:r>
        </a:p>
      </dgm:t>
    </dgm:pt>
    <dgm:pt modelId="{8575709B-3B6D-4DD1-82AC-9D4EAB72A299}" type="parTrans" cxnId="{973CBFCB-C512-4E0E-8300-37002B143B3E}">
      <dgm:prSet/>
      <dgm:spPr/>
      <dgm:t>
        <a:bodyPr/>
        <a:lstStyle/>
        <a:p>
          <a:endParaRPr lang="en-GB"/>
        </a:p>
      </dgm:t>
    </dgm:pt>
    <dgm:pt modelId="{FD043BBD-92C5-43B6-8384-A787FA8BE318}" type="sibTrans" cxnId="{973CBFCB-C512-4E0E-8300-37002B143B3E}">
      <dgm:prSet/>
      <dgm:spPr/>
      <dgm:t>
        <a:bodyPr/>
        <a:lstStyle/>
        <a:p>
          <a:endParaRPr lang="en-GB"/>
        </a:p>
      </dgm:t>
    </dgm:pt>
    <dgm:pt modelId="{B8192694-9BBA-4314-8A91-3BD1062AD96C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Remote Patient Tracking</a:t>
          </a:r>
        </a:p>
      </dgm:t>
    </dgm:pt>
    <dgm:pt modelId="{998D0695-FAFF-4FF7-8BB0-FFC1293C7D75}" type="parTrans" cxnId="{8765E12E-738E-4B15-903C-1F627F7C1B5D}">
      <dgm:prSet/>
      <dgm:spPr/>
      <dgm:t>
        <a:bodyPr/>
        <a:lstStyle/>
        <a:p>
          <a:endParaRPr lang="en-GB"/>
        </a:p>
      </dgm:t>
    </dgm:pt>
    <dgm:pt modelId="{B819B2B2-CE56-4777-9066-ACB4163131F9}" type="sibTrans" cxnId="{8765E12E-738E-4B15-903C-1F627F7C1B5D}">
      <dgm:prSet/>
      <dgm:spPr/>
      <dgm:t>
        <a:bodyPr/>
        <a:lstStyle/>
        <a:p>
          <a:endParaRPr lang="en-GB"/>
        </a:p>
      </dgm:t>
    </dgm:pt>
    <dgm:pt modelId="{F286E6D1-4ACB-4118-B1BD-74FA91BC13B5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User Friendly Interface Design</a:t>
          </a:r>
          <a:r>
            <a:rPr lang="en-GB" b="0">
              <a:latin typeface="Arial"/>
              <a:cs typeface="Arial"/>
            </a:rPr>
            <a:t> </a:t>
          </a:r>
        </a:p>
      </dgm:t>
    </dgm:pt>
    <dgm:pt modelId="{6463E8CE-E872-4721-8039-1349890ED36A}" type="parTrans" cxnId="{21F34A29-569A-4F02-B8E7-C8C05C0D9155}">
      <dgm:prSet/>
      <dgm:spPr/>
      <dgm:t>
        <a:bodyPr/>
        <a:lstStyle/>
        <a:p>
          <a:endParaRPr lang="en-GB"/>
        </a:p>
      </dgm:t>
    </dgm:pt>
    <dgm:pt modelId="{011253C7-7D3E-4674-8C32-192DF7D90CCF}" type="sibTrans" cxnId="{21F34A29-569A-4F02-B8E7-C8C05C0D9155}">
      <dgm:prSet/>
      <dgm:spPr/>
      <dgm:t>
        <a:bodyPr/>
        <a:lstStyle/>
        <a:p>
          <a:endParaRPr lang="en-GB"/>
        </a:p>
      </dgm:t>
    </dgm:pt>
    <dgm:pt modelId="{B7D72049-AC85-407A-A7FA-7A9A72282AFC}" type="pres">
      <dgm:prSet presAssocID="{9D93328F-F0A4-4647-BFA3-AD99A0BB6BE1}" presName="diagram" presStyleCnt="0">
        <dgm:presLayoutVars>
          <dgm:dir/>
          <dgm:resizeHandles val="exact"/>
        </dgm:presLayoutVars>
      </dgm:prSet>
      <dgm:spPr/>
    </dgm:pt>
    <dgm:pt modelId="{2FAC474B-06B7-4FBF-9054-3E3EE61D8F05}" type="pres">
      <dgm:prSet presAssocID="{91EA6FCF-77BB-48BE-BEE5-9CD247AE3437}" presName="node" presStyleLbl="node1" presStyleIdx="0" presStyleCnt="5">
        <dgm:presLayoutVars>
          <dgm:bulletEnabled val="1"/>
        </dgm:presLayoutVars>
      </dgm:prSet>
      <dgm:spPr/>
    </dgm:pt>
    <dgm:pt modelId="{F8E88807-8A46-4EE8-A5CD-424EB0D62E34}" type="pres">
      <dgm:prSet presAssocID="{D4716A1C-C504-40A8-8812-9E66FDDC112C}" presName="sibTrans" presStyleCnt="0"/>
      <dgm:spPr/>
    </dgm:pt>
    <dgm:pt modelId="{E3BDB36D-5D7B-482C-B8A8-E1544F2B6937}" type="pres">
      <dgm:prSet presAssocID="{B77F5E5A-5505-4C0B-B1BB-6B8067744260}" presName="node" presStyleLbl="node1" presStyleIdx="1" presStyleCnt="5">
        <dgm:presLayoutVars>
          <dgm:bulletEnabled val="1"/>
        </dgm:presLayoutVars>
      </dgm:prSet>
      <dgm:spPr/>
    </dgm:pt>
    <dgm:pt modelId="{FF23669C-AE0C-426A-9360-CCF26D027409}" type="pres">
      <dgm:prSet presAssocID="{D43AEF65-5A7D-4016-94A2-EA759EFB3E49}" presName="sibTrans" presStyleCnt="0"/>
      <dgm:spPr/>
    </dgm:pt>
    <dgm:pt modelId="{607ACD46-52F1-4D80-A109-4693AC0F63D4}" type="pres">
      <dgm:prSet presAssocID="{B4EA3A4B-E058-40EA-AC3A-8C3F91B9E6AE}" presName="node" presStyleLbl="node1" presStyleIdx="2" presStyleCnt="5">
        <dgm:presLayoutVars>
          <dgm:bulletEnabled val="1"/>
        </dgm:presLayoutVars>
      </dgm:prSet>
      <dgm:spPr/>
    </dgm:pt>
    <dgm:pt modelId="{8FECF050-58A3-4E0D-90BF-342F0C396E03}" type="pres">
      <dgm:prSet presAssocID="{FD043BBD-92C5-43B6-8384-A787FA8BE318}" presName="sibTrans" presStyleCnt="0"/>
      <dgm:spPr/>
    </dgm:pt>
    <dgm:pt modelId="{4B4211F3-A7BA-4733-A58F-05A6BBC821C0}" type="pres">
      <dgm:prSet presAssocID="{B8192694-9BBA-4314-8A91-3BD1062AD96C}" presName="node" presStyleLbl="node1" presStyleIdx="3" presStyleCnt="5">
        <dgm:presLayoutVars>
          <dgm:bulletEnabled val="1"/>
        </dgm:presLayoutVars>
      </dgm:prSet>
      <dgm:spPr/>
    </dgm:pt>
    <dgm:pt modelId="{88FF65A8-1434-406D-A9C6-99FB38258136}" type="pres">
      <dgm:prSet presAssocID="{B819B2B2-CE56-4777-9066-ACB4163131F9}" presName="sibTrans" presStyleCnt="0"/>
      <dgm:spPr/>
    </dgm:pt>
    <dgm:pt modelId="{9448609F-4C12-4C60-9768-E6B767D14546}" type="pres">
      <dgm:prSet presAssocID="{F286E6D1-4ACB-4118-B1BD-74FA91BC1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DA310406-4CA3-44C1-8C19-EF4A0D1DE7ED}" type="presOf" srcId="{9D93328F-F0A4-4647-BFA3-AD99A0BB6BE1}" destId="{B7D72049-AC85-407A-A7FA-7A9A72282AFC}" srcOrd="0" destOrd="0" presId="urn:microsoft.com/office/officeart/2005/8/layout/default"/>
    <dgm:cxn modelId="{5AC3B61F-4D7A-4FC4-9950-E1A74F4C6B74}" srcId="{9D93328F-F0A4-4647-BFA3-AD99A0BB6BE1}" destId="{91EA6FCF-77BB-48BE-BEE5-9CD247AE3437}" srcOrd="0" destOrd="0" parTransId="{4315E09D-CDBA-4517-A9CC-5282E3A5793F}" sibTransId="{D4716A1C-C504-40A8-8812-9E66FDDC112C}"/>
    <dgm:cxn modelId="{DC360028-9653-418D-82DE-2072AFA33FEE}" type="presOf" srcId="{F286E6D1-4ACB-4118-B1BD-74FA91BC13B5}" destId="{9448609F-4C12-4C60-9768-E6B767D14546}" srcOrd="0" destOrd="0" presId="urn:microsoft.com/office/officeart/2005/8/layout/default"/>
    <dgm:cxn modelId="{21F34A29-569A-4F02-B8E7-C8C05C0D9155}" srcId="{9D93328F-F0A4-4647-BFA3-AD99A0BB6BE1}" destId="{F286E6D1-4ACB-4118-B1BD-74FA91BC13B5}" srcOrd="4" destOrd="0" parTransId="{6463E8CE-E872-4721-8039-1349890ED36A}" sibTransId="{011253C7-7D3E-4674-8C32-192DF7D90CCF}"/>
    <dgm:cxn modelId="{8765E12E-738E-4B15-903C-1F627F7C1B5D}" srcId="{9D93328F-F0A4-4647-BFA3-AD99A0BB6BE1}" destId="{B8192694-9BBA-4314-8A91-3BD1062AD96C}" srcOrd="3" destOrd="0" parTransId="{998D0695-FAFF-4FF7-8BB0-FFC1293C7D75}" sibTransId="{B819B2B2-CE56-4777-9066-ACB4163131F9}"/>
    <dgm:cxn modelId="{F6691B33-F69E-4ADC-A735-D640157331C0}" type="presOf" srcId="{91EA6FCF-77BB-48BE-BEE5-9CD247AE3437}" destId="{2FAC474B-06B7-4FBF-9054-3E3EE61D8F05}" srcOrd="0" destOrd="0" presId="urn:microsoft.com/office/officeart/2005/8/layout/default"/>
    <dgm:cxn modelId="{8BDC3D68-5335-425D-BD0E-E0DE4B3202EE}" srcId="{9D93328F-F0A4-4647-BFA3-AD99A0BB6BE1}" destId="{B77F5E5A-5505-4C0B-B1BB-6B8067744260}" srcOrd="1" destOrd="0" parTransId="{D252F485-D070-466C-BFD4-07219141A0C9}" sibTransId="{D43AEF65-5A7D-4016-94A2-EA759EFB3E49}"/>
    <dgm:cxn modelId="{519BAC6F-C8F1-49B9-861C-6D527BE1D253}" type="presOf" srcId="{B4EA3A4B-E058-40EA-AC3A-8C3F91B9E6AE}" destId="{607ACD46-52F1-4D80-A109-4693AC0F63D4}" srcOrd="0" destOrd="0" presId="urn:microsoft.com/office/officeart/2005/8/layout/default"/>
    <dgm:cxn modelId="{973CBFCB-C512-4E0E-8300-37002B143B3E}" srcId="{9D93328F-F0A4-4647-BFA3-AD99A0BB6BE1}" destId="{B4EA3A4B-E058-40EA-AC3A-8C3F91B9E6AE}" srcOrd="2" destOrd="0" parTransId="{8575709B-3B6D-4DD1-82AC-9D4EAB72A299}" sibTransId="{FD043BBD-92C5-43B6-8384-A787FA8BE318}"/>
    <dgm:cxn modelId="{9144F3D4-94F3-4016-991C-42991639AA0F}" type="presOf" srcId="{B8192694-9BBA-4314-8A91-3BD1062AD96C}" destId="{4B4211F3-A7BA-4733-A58F-05A6BBC821C0}" srcOrd="0" destOrd="0" presId="urn:microsoft.com/office/officeart/2005/8/layout/default"/>
    <dgm:cxn modelId="{FFEFCBF9-DF0F-4093-987B-D930C26AD773}" type="presOf" srcId="{B77F5E5A-5505-4C0B-B1BB-6B8067744260}" destId="{E3BDB36D-5D7B-482C-B8A8-E1544F2B6937}" srcOrd="0" destOrd="0" presId="urn:microsoft.com/office/officeart/2005/8/layout/default"/>
    <dgm:cxn modelId="{24BB05D9-492F-4E01-B065-A9FA10EF0590}" type="presParOf" srcId="{B7D72049-AC85-407A-A7FA-7A9A72282AFC}" destId="{2FAC474B-06B7-4FBF-9054-3E3EE61D8F05}" srcOrd="0" destOrd="0" presId="urn:microsoft.com/office/officeart/2005/8/layout/default"/>
    <dgm:cxn modelId="{A53A10E9-3F06-421C-851E-9CEF128F7606}" type="presParOf" srcId="{B7D72049-AC85-407A-A7FA-7A9A72282AFC}" destId="{F8E88807-8A46-4EE8-A5CD-424EB0D62E34}" srcOrd="1" destOrd="0" presId="urn:microsoft.com/office/officeart/2005/8/layout/default"/>
    <dgm:cxn modelId="{926FDC01-AC6A-4A2D-9541-C730D1B46933}" type="presParOf" srcId="{B7D72049-AC85-407A-A7FA-7A9A72282AFC}" destId="{E3BDB36D-5D7B-482C-B8A8-E1544F2B6937}" srcOrd="2" destOrd="0" presId="urn:microsoft.com/office/officeart/2005/8/layout/default"/>
    <dgm:cxn modelId="{253037BC-3D98-4898-BB8E-6F9879131908}" type="presParOf" srcId="{B7D72049-AC85-407A-A7FA-7A9A72282AFC}" destId="{FF23669C-AE0C-426A-9360-CCF26D027409}" srcOrd="3" destOrd="0" presId="urn:microsoft.com/office/officeart/2005/8/layout/default"/>
    <dgm:cxn modelId="{39E65997-454A-4919-94D8-68E93DB7B774}" type="presParOf" srcId="{B7D72049-AC85-407A-A7FA-7A9A72282AFC}" destId="{607ACD46-52F1-4D80-A109-4693AC0F63D4}" srcOrd="4" destOrd="0" presId="urn:microsoft.com/office/officeart/2005/8/layout/default"/>
    <dgm:cxn modelId="{C8976423-5A87-41A0-98DF-B5F5EC856797}" type="presParOf" srcId="{B7D72049-AC85-407A-A7FA-7A9A72282AFC}" destId="{8FECF050-58A3-4E0D-90BF-342F0C396E03}" srcOrd="5" destOrd="0" presId="urn:microsoft.com/office/officeart/2005/8/layout/default"/>
    <dgm:cxn modelId="{5D0E5ED2-ABBF-4338-8438-C67686085F47}" type="presParOf" srcId="{B7D72049-AC85-407A-A7FA-7A9A72282AFC}" destId="{4B4211F3-A7BA-4733-A58F-05A6BBC821C0}" srcOrd="6" destOrd="0" presId="urn:microsoft.com/office/officeart/2005/8/layout/default"/>
    <dgm:cxn modelId="{4220F5EA-C8DA-4421-8447-0C969E111BAD}" type="presParOf" srcId="{B7D72049-AC85-407A-A7FA-7A9A72282AFC}" destId="{88FF65A8-1434-406D-A9C6-99FB38258136}" srcOrd="7" destOrd="0" presId="urn:microsoft.com/office/officeart/2005/8/layout/default"/>
    <dgm:cxn modelId="{01B1BA28-51E0-4926-80E0-BE89F67F6A34}" type="presParOf" srcId="{B7D72049-AC85-407A-A7FA-7A9A72282AFC}" destId="{9448609F-4C12-4C60-9768-E6B767D145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46003-3B07-45AE-8A31-74E0D3E9A9D7}">
      <dsp:nvSpPr>
        <dsp:cNvPr id="0" name=""/>
        <dsp:cNvSpPr/>
      </dsp:nvSpPr>
      <dsp:spPr>
        <a:xfrm>
          <a:off x="3842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Delayed treatment</a:t>
          </a:r>
          <a:endParaRPr lang="en-US" sz="1400" kern="1200"/>
        </a:p>
      </dsp:txBody>
      <dsp:txXfrm>
        <a:off x="30400" y="1543064"/>
        <a:ext cx="1346103" cy="853647"/>
      </dsp:txXfrm>
    </dsp:sp>
    <dsp:sp modelId="{5E591507-EBFD-4D13-A8F8-2A8999933E5C}">
      <dsp:nvSpPr>
        <dsp:cNvPr id="0" name=""/>
        <dsp:cNvSpPr/>
      </dsp:nvSpPr>
      <dsp:spPr>
        <a:xfrm>
          <a:off x="818166" y="1891927"/>
          <a:ext cx="1394523" cy="1394523"/>
        </a:xfrm>
        <a:prstGeom prst="leftCircularArrow">
          <a:avLst>
            <a:gd name="adj1" fmla="val 2097"/>
            <a:gd name="adj2" fmla="val 251738"/>
            <a:gd name="adj3" fmla="val 2027249"/>
            <a:gd name="adj4" fmla="val 9024489"/>
            <a:gd name="adj5" fmla="val 24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7B9C-6D50-4939-AD83-2A7C187078DD}">
      <dsp:nvSpPr>
        <dsp:cNvPr id="0" name=""/>
        <dsp:cNvSpPr/>
      </dsp:nvSpPr>
      <dsp:spPr>
        <a:xfrm>
          <a:off x="314780" y="2423270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/>
            </a:rPr>
            <a:t> </a:t>
          </a:r>
          <a:r>
            <a:rPr lang="en-US" sz="2500" b="0" kern="1200">
              <a:solidFill>
                <a:schemeClr val="bg1"/>
              </a:solidFill>
              <a:latin typeface="Times New Roman"/>
              <a:cs typeface="Arial"/>
            </a:rPr>
            <a:t>Effect</a:t>
          </a:r>
          <a:endParaRPr lang="en-GB" sz="2500" b="1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329266" y="2437756"/>
        <a:ext cx="1214778" cy="465626"/>
      </dsp:txXfrm>
    </dsp:sp>
    <dsp:sp modelId="{64CBD9F9-A906-4A0E-A8F8-844B0BFD4BDF}">
      <dsp:nvSpPr>
        <dsp:cNvPr id="0" name=""/>
        <dsp:cNvSpPr/>
      </dsp:nvSpPr>
      <dsp:spPr>
        <a:xfrm>
          <a:off x="1697755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Disease Progression</a:t>
          </a:r>
          <a:endParaRPr lang="en-US" sz="1400" kern="1200"/>
        </a:p>
      </dsp:txBody>
      <dsp:txXfrm>
        <a:off x="1724313" y="1790364"/>
        <a:ext cx="1346103" cy="853647"/>
      </dsp:txXfrm>
    </dsp:sp>
    <dsp:sp modelId="{0AC6F227-7077-43E1-AC35-967D046CE16D}">
      <dsp:nvSpPr>
        <dsp:cNvPr id="0" name=""/>
        <dsp:cNvSpPr/>
      </dsp:nvSpPr>
      <dsp:spPr>
        <a:xfrm>
          <a:off x="2500418" y="855375"/>
          <a:ext cx="1573312" cy="1573312"/>
        </a:xfrm>
        <a:prstGeom prst="circularArrow">
          <a:avLst>
            <a:gd name="adj1" fmla="val 1858"/>
            <a:gd name="adj2" fmla="val 221919"/>
            <a:gd name="adj3" fmla="val 19602570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E72F1-4EF4-4F8F-9BAE-4AE2A5479BA8}">
      <dsp:nvSpPr>
        <dsp:cNvPr id="0" name=""/>
        <dsp:cNvSpPr/>
      </dsp:nvSpPr>
      <dsp:spPr>
        <a:xfrm>
          <a:off x="2008692" y="1269207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Cause</a:t>
          </a:r>
        </a:p>
      </dsp:txBody>
      <dsp:txXfrm>
        <a:off x="2023178" y="1283693"/>
        <a:ext cx="1214778" cy="465626"/>
      </dsp:txXfrm>
    </dsp:sp>
    <dsp:sp modelId="{3F105601-A40F-46E5-8123-95F347CD1DB8}">
      <dsp:nvSpPr>
        <dsp:cNvPr id="0" name=""/>
        <dsp:cNvSpPr/>
      </dsp:nvSpPr>
      <dsp:spPr>
        <a:xfrm>
          <a:off x="3391667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Resource Allocations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Patient Empowerment</a:t>
          </a:r>
          <a:endParaRPr lang="en-US" sz="1400" kern="1200"/>
        </a:p>
      </dsp:txBody>
      <dsp:txXfrm>
        <a:off x="3418225" y="1543064"/>
        <a:ext cx="1346103" cy="853647"/>
      </dsp:txXfrm>
    </dsp:sp>
    <dsp:sp modelId="{987D84A1-5A19-4E15-9868-3C42D20DF43F}">
      <dsp:nvSpPr>
        <dsp:cNvPr id="0" name=""/>
        <dsp:cNvSpPr/>
      </dsp:nvSpPr>
      <dsp:spPr>
        <a:xfrm>
          <a:off x="3702604" y="2423270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Solution</a:t>
          </a:r>
        </a:p>
      </dsp:txBody>
      <dsp:txXfrm>
        <a:off x="3717090" y="2437756"/>
        <a:ext cx="1214778" cy="465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474B-06B7-4FBF-9054-3E3EE61D8F05}">
      <dsp:nvSpPr>
        <dsp:cNvPr id="0" name=""/>
        <dsp:cNvSpPr/>
      </dsp:nvSpPr>
      <dsp:spPr>
        <a:xfrm>
          <a:off x="0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Georgia"/>
            </a:rPr>
            <a:t>NLP Model Devlopment</a:t>
          </a:r>
          <a:r>
            <a:rPr lang="en-US" sz="2500" kern="1200">
              <a:latin typeface="Georgia"/>
            </a:rPr>
            <a:t> </a:t>
          </a:r>
          <a:endParaRPr lang="en-GB" sz="2500" kern="1200"/>
        </a:p>
      </dsp:txBody>
      <dsp:txXfrm>
        <a:off x="0" y="494847"/>
        <a:ext cx="2579796" cy="1547878"/>
      </dsp:txXfrm>
    </dsp:sp>
    <dsp:sp modelId="{E3BDB36D-5D7B-482C-B8A8-E1544F2B6937}">
      <dsp:nvSpPr>
        <dsp:cNvPr id="0" name=""/>
        <dsp:cNvSpPr/>
      </dsp:nvSpPr>
      <dsp:spPr>
        <a:xfrm>
          <a:off x="2837776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>
              <a:latin typeface="Times New Roman"/>
              <a:cs typeface="Arial"/>
            </a:rPr>
            <a:t>Integration with Healthcare Systems</a:t>
          </a:r>
        </a:p>
      </dsp:txBody>
      <dsp:txXfrm>
        <a:off x="2837776" y="494847"/>
        <a:ext cx="2579796" cy="1547878"/>
      </dsp:txXfrm>
    </dsp:sp>
    <dsp:sp modelId="{607ACD46-52F1-4D80-A109-4693AC0F63D4}">
      <dsp:nvSpPr>
        <dsp:cNvPr id="0" name=""/>
        <dsp:cNvSpPr/>
      </dsp:nvSpPr>
      <dsp:spPr>
        <a:xfrm>
          <a:off x="5675553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>
              <a:latin typeface="Times New Roman"/>
              <a:cs typeface="Arial"/>
            </a:rPr>
            <a:t>Facilitate Highlight Retrieval for Doctors</a:t>
          </a:r>
        </a:p>
      </dsp:txBody>
      <dsp:txXfrm>
        <a:off x="5675553" y="494847"/>
        <a:ext cx="2579796" cy="1547878"/>
      </dsp:txXfrm>
    </dsp:sp>
    <dsp:sp modelId="{4B4211F3-A7BA-4733-A58F-05A6BBC821C0}">
      <dsp:nvSpPr>
        <dsp:cNvPr id="0" name=""/>
        <dsp:cNvSpPr/>
      </dsp:nvSpPr>
      <dsp:spPr>
        <a:xfrm>
          <a:off x="1418888" y="2300704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>
              <a:latin typeface="Times New Roman"/>
              <a:cs typeface="Arial"/>
            </a:rPr>
            <a:t>Remote Patient Tracking</a:t>
          </a:r>
        </a:p>
      </dsp:txBody>
      <dsp:txXfrm>
        <a:off x="1418888" y="2300704"/>
        <a:ext cx="2579796" cy="1547878"/>
      </dsp:txXfrm>
    </dsp:sp>
    <dsp:sp modelId="{9448609F-4C12-4C60-9768-E6B767D14546}">
      <dsp:nvSpPr>
        <dsp:cNvPr id="0" name=""/>
        <dsp:cNvSpPr/>
      </dsp:nvSpPr>
      <dsp:spPr>
        <a:xfrm>
          <a:off x="4256664" y="2300704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>
              <a:latin typeface="Times New Roman"/>
              <a:cs typeface="Arial"/>
            </a:rPr>
            <a:t>User Friendly Interface Design</a:t>
          </a:r>
          <a:r>
            <a:rPr lang="en-GB" sz="2500" b="0" kern="1200">
              <a:latin typeface="Arial"/>
              <a:cs typeface="Arial"/>
            </a:rPr>
            <a:t> </a:t>
          </a:r>
        </a:p>
      </dsp:txBody>
      <dsp:txXfrm>
        <a:off x="4256664" y="2300704"/>
        <a:ext cx="2579796" cy="154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8T11:37:0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3471 6186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8T11:37:04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8784 6863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29d63d9f9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929d63d9f9_1_102:notes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929d63d9f9_1_102:notes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51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29d63d9f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29d63d9f9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929d63d9f9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2b2c7e0c7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2b2c7e0c7_0_4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92b2c7e0c7_0_4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29d63d9f9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29d63d9f9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9d63d9f9_3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Titillium Web"/>
              <a:buNone/>
              <a:defRPr sz="54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 cap="flat" cmpd="sng">
            <a:solidFill>
              <a:schemeClr val="accent1">
                <a:alpha val="9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 cap="flat" cmpd="sng">
            <a:solidFill>
              <a:schemeClr val="accent2">
                <a:alpha val="8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s, and Text">
  <p:cSld name="Title, Images,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" name="Google Shape;113;p1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">
  <p:cSld name="Title and Imag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>
            <a:spLocks noGrp="1"/>
          </p:cNvSpPr>
          <p:nvPr>
            <p:ph type="pic" idx="2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2"/>
          <p:cNvSpPr>
            <a:spLocks noGrp="1"/>
          </p:cNvSpPr>
          <p:nvPr>
            <p:ph type="pic" idx="3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2"/>
          <p:cNvSpPr>
            <a:spLocks noGrp="1"/>
          </p:cNvSpPr>
          <p:nvPr>
            <p:ph type="pic" idx="4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2"/>
          <p:cNvSpPr>
            <a:spLocks noGrp="1"/>
          </p:cNvSpPr>
          <p:nvPr>
            <p:ph type="pic" idx="5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b="0"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200"/>
              <a:buFont typeface="Titillium Web"/>
              <a:buNone/>
              <a:defRPr sz="5200" b="0" i="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8735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500"/>
              <a:buFont typeface="Arial"/>
              <a:buChar char="•"/>
              <a:defRPr sz="20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urier New"/>
              <a:buChar char="o"/>
              <a:defRPr sz="18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Char char="o"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urier New"/>
              <a:buChar char="o"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ourier New"/>
              <a:buChar char="o"/>
              <a:defRPr sz="12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3038324" cy="94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tillium Web"/>
              <a:buNone/>
              <a:defRPr sz="30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Titillium Web"/>
              <a:buNone/>
              <a:defRPr sz="5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  <a:noFill/>
          <a:ln>
            <a:noFill/>
          </a:ln>
        </p:spPr>
      </p:sp>
      <p:sp>
        <p:nvSpPr>
          <p:cNvPr id="95" name="Google Shape;95;p10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CECE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 u="none" strike="noStrike" cap="non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data/glove.6B.zi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322976/" TargetMode="External"/><Relationship Id="rId7" Type="http://schemas.openxmlformats.org/officeDocument/2006/relationships/hyperlink" Target="https://www.kaggle.com/datasets/paultimothymooney/medical-speech-transcription-and-int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aggle.com" TargetMode="External"/><Relationship Id="rId5" Type="http://schemas.openxmlformats.org/officeDocument/2006/relationships/hyperlink" Target="https://pubmed.ncbi.nlm.nih.gov/33635801/" TargetMode="External"/><Relationship Id="rId4" Type="http://schemas.openxmlformats.org/officeDocument/2006/relationships/hyperlink" Target="https://www.ncbi.nlm.nih.gov/pmc/articles/PMC9109773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particular" TargetMode="External"/><Relationship Id="rId3" Type="http://schemas.openxmlformats.org/officeDocument/2006/relationships/hyperlink" Target="https://dictionary.cambridge.org/dictionary/english/feeling" TargetMode="External"/><Relationship Id="rId7" Type="http://schemas.openxmlformats.org/officeDocument/2006/relationships/hyperlink" Target="https://dictionary.cambridge.org/dictionary/english/caus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mental" TargetMode="External"/><Relationship Id="rId5" Type="http://schemas.openxmlformats.org/officeDocument/2006/relationships/hyperlink" Target="https://dictionary.cambridge.org/dictionary/english/physical" TargetMode="External"/><Relationship Id="rId4" Type="http://schemas.openxmlformats.org/officeDocument/2006/relationships/hyperlink" Target="https://dictionary.cambridge.org/dictionary/english/illness" TargetMode="External"/><Relationship Id="rId9" Type="http://schemas.openxmlformats.org/officeDocument/2006/relationships/hyperlink" Target="https://dictionary.cambridge.org/dictionary/english/disea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customXml" Target="../ink/ink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599024" y="92494"/>
            <a:ext cx="5945951" cy="135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Shri </a:t>
            </a:r>
            <a:r>
              <a:rPr lang="en-US" sz="1600" b="1" i="1" u="none" strike="noStrike" cap="none" err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Ramdeobaba</a:t>
            </a: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College of Engineering &amp; Management, Nagpur </a:t>
            </a:r>
            <a:b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</a:br>
            <a:endParaRPr lang="en-US" sz="1600" b="0" i="0" u="none" strike="noStrike" cap="none">
              <a:solidFill>
                <a:srgbClr val="002060"/>
              </a:solidFill>
              <a:latin typeface="Titillium Web"/>
              <a:ea typeface="Titillium Web"/>
              <a:cs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Department of Computer Science &amp; Engineering(AIML)</a:t>
            </a:r>
            <a:b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</a:br>
            <a:endParaRPr sz="1600" b="0" i="0" u="none" strike="noStrike" cap="none">
              <a:solidFill>
                <a:srgbClr val="002060"/>
              </a:solidFill>
              <a:latin typeface="Titillium Web"/>
              <a:ea typeface="Titillium Web"/>
              <a:cs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 202</a:t>
            </a:r>
            <a:r>
              <a:rPr lang="en-US" sz="1600" b="1" i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-202</a:t>
            </a:r>
            <a:r>
              <a:rPr lang="en-US" b="1" i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728741" y="1611247"/>
            <a:ext cx="1700277" cy="100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 i="1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SEMINAR</a:t>
            </a:r>
            <a:r>
              <a:rPr lang="en-US" sz="1800" b="1" i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 </a:t>
            </a:r>
            <a:endParaRPr lang="en-US"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</a:t>
            </a:r>
            <a:br>
              <a:rPr lang="en-US" sz="1800" b="0" i="0" u="none" strike="noStrike" cap="none">
                <a:latin typeface="Titillium Web"/>
                <a:ea typeface="Titillium Web"/>
                <a:cs typeface="Titillium Web"/>
              </a:rPr>
            </a:br>
            <a:endParaRPr sz="18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698048" y="2513466"/>
            <a:ext cx="57450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algn="ctr"/>
            <a:r>
              <a:rPr lang="en-US" sz="2400" i="1" err="1">
                <a:solidFill>
                  <a:srgbClr val="C61B4A"/>
                </a:solidFill>
                <a:latin typeface="Playfair Display SemiBold"/>
                <a:ea typeface="Playfair Display SemiBold"/>
                <a:cs typeface="Calibri"/>
                <a:sym typeface="Playfair Display SemiBold"/>
              </a:rPr>
              <a:t>SymptoSense</a:t>
            </a:r>
            <a:r>
              <a:rPr lang="en-US" sz="2400" i="1">
                <a:solidFill>
                  <a:srgbClr val="C61B4A"/>
                </a:solidFill>
                <a:latin typeface="Playfair Display SemiBold"/>
                <a:ea typeface="Playfair Display SemiBold"/>
                <a:cs typeface="Calibri"/>
                <a:sym typeface="Playfair Display SemiBold"/>
              </a:rPr>
              <a:t> –  Symptom Classifier</a:t>
            </a:r>
            <a:endParaRPr lang="en-US" sz="2400" i="1">
              <a:solidFill>
                <a:srgbClr val="C61B4A"/>
              </a:solidFill>
              <a:latin typeface="Playfair Display SemiBold"/>
              <a:ea typeface="Playfair Display SemiBold"/>
              <a:cs typeface="Calibri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12169" y="3454702"/>
            <a:ext cx="3254020" cy="5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Guided By</a:t>
            </a:r>
            <a:r>
              <a:rPr lang="en-US" b="1" i="1">
                <a:solidFill>
                  <a:schemeClr val="dk1"/>
                </a:solidFill>
                <a:ea typeface="Titillium Web"/>
                <a:sym typeface="Titillium Web"/>
              </a:rPr>
              <a:t> </a:t>
            </a:r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 :</a:t>
            </a:r>
            <a:r>
              <a:rPr lang="en-US"/>
              <a:t> </a:t>
            </a:r>
            <a:r>
              <a:rPr lang="en-US">
                <a:latin typeface="Georgia"/>
                <a:sym typeface="Georgia"/>
              </a:rPr>
              <a:t>Dr. Amit </a:t>
            </a:r>
            <a:r>
              <a:rPr lang="en-US" err="1">
                <a:latin typeface="Georgia"/>
                <a:sym typeface="Georgia"/>
              </a:rPr>
              <a:t>Pimpalkar</a:t>
            </a:r>
            <a:r>
              <a:rPr lang="en-US">
                <a:latin typeface="Georgia"/>
                <a:sym typeface="Georgia"/>
              </a:rPr>
              <a:t> </a:t>
            </a:r>
            <a:endParaRPr lang="en-US">
              <a:sym typeface="Georgia"/>
            </a:endParaRPr>
          </a:p>
          <a:p>
            <a:r>
              <a:rPr lang="en-US">
                <a:latin typeface="Georgia"/>
              </a:rPr>
              <a:t>       </a:t>
            </a:r>
            <a:endParaRPr lang="en-US">
              <a:ea typeface="Georgi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638888" y="3453521"/>
            <a:ext cx="2020126" cy="152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Presented By</a:t>
            </a:r>
            <a:r>
              <a:rPr lang="en-US" b="1" i="1">
                <a:solidFill>
                  <a:schemeClr val="dk1"/>
                </a:solidFill>
                <a:ea typeface="Titillium Web"/>
                <a:sym typeface="Titillium Web"/>
              </a:rPr>
              <a:t> </a:t>
            </a:r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 :</a:t>
            </a:r>
            <a:r>
              <a:rPr lang="en-US"/>
              <a:t> </a:t>
            </a:r>
          </a:p>
          <a:p>
            <a:r>
              <a:rPr lang="en-US">
                <a:latin typeface="Georgia"/>
                <a:sym typeface="Georgia"/>
              </a:rPr>
              <a:t>Shreyas Raut </a:t>
            </a:r>
            <a:endParaRPr/>
          </a:p>
          <a:p>
            <a:r>
              <a:rPr lang="en-US">
                <a:latin typeface="Georgia"/>
                <a:ea typeface="Georgia"/>
                <a:cs typeface="Georgia"/>
                <a:sym typeface="Georgia"/>
              </a:rPr>
              <a:t>Samiran Gupta </a:t>
            </a:r>
            <a:endParaRPr lang="en-US">
              <a:sym typeface="Georgia"/>
            </a:endParaRPr>
          </a:p>
          <a:p>
            <a:r>
              <a:rPr lang="en-US">
                <a:latin typeface="Georgia"/>
                <a:ea typeface="Georgia"/>
                <a:cs typeface="Georgia"/>
                <a:sym typeface="Georgia"/>
              </a:rPr>
              <a:t>Shubham </a:t>
            </a:r>
            <a:r>
              <a:rPr lang="en-US" err="1">
                <a:latin typeface="Georgia"/>
                <a:ea typeface="Georgia"/>
                <a:cs typeface="Georgia"/>
                <a:sym typeface="Georgia"/>
              </a:rPr>
              <a:t>Shivhare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 </a:t>
            </a:r>
            <a:endParaRPr lang="en-US">
              <a:ea typeface="Georgia"/>
              <a:sym typeface="Georgia"/>
            </a:endParaRPr>
          </a:p>
          <a:p>
            <a:r>
              <a:rPr lang="en-US">
                <a:latin typeface="Georgia"/>
                <a:sym typeface="Georgia"/>
              </a:rPr>
              <a:t>Vedant </a:t>
            </a:r>
            <a:r>
              <a:rPr lang="en-US" err="1">
                <a:latin typeface="Georgia"/>
                <a:sym typeface="Georgia"/>
              </a:rPr>
              <a:t>Waghale</a:t>
            </a:r>
            <a:r>
              <a:rPr lang="en-US">
                <a:latin typeface="Georgia"/>
                <a:sym typeface="Georgia"/>
              </a:rPr>
              <a:t> </a:t>
            </a:r>
            <a:endParaRPr/>
          </a:p>
          <a:p>
            <a:endParaRPr lang="en-US">
              <a:ea typeface="Georgia"/>
            </a:endParaRPr>
          </a:p>
        </p:txBody>
      </p:sp>
      <p:pic>
        <p:nvPicPr>
          <p:cNvPr id="139" name="Google Shape;139;p13" descr="C:\Users\pc\Desktop\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5" y="0"/>
            <a:ext cx="11777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 descr="See the source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8" y="971550"/>
            <a:ext cx="12617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4A44AB-5AF2-4216-C546-C67FD6B2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24" y="-2239"/>
            <a:ext cx="3465965" cy="534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Class Distribution</a:t>
            </a:r>
          </a:p>
        </p:txBody>
      </p:sp>
      <p:pic>
        <p:nvPicPr>
          <p:cNvPr id="3" name="Picture 2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A7774629-2F7F-9AFF-8EDB-0EFF6C2E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" y="528679"/>
            <a:ext cx="9026567" cy="4551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8532589F-DF08-C3C1-CED6-5D7CBDF3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" y="1450168"/>
            <a:ext cx="9081368" cy="2423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7B2500-D839-464F-EDF7-F0394E4892A5}"/>
              </a:ext>
            </a:extLst>
          </p:cNvPr>
          <p:cNvCxnSpPr/>
          <p:nvPr/>
        </p:nvCxnSpPr>
        <p:spPr>
          <a:xfrm flipH="1">
            <a:off x="13679988" y="1417789"/>
            <a:ext cx="9393" cy="22844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3F091-6E7B-43BD-AFB5-9C1D9E26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" y="138679"/>
            <a:ext cx="3465965" cy="605310"/>
          </a:xfrm>
        </p:spPr>
        <p:txBody>
          <a:bodyPr>
            <a:noAutofit/>
          </a:bodyPr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Model Overview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FB3A04-7358-4603-3088-42C7A585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9" y="2258219"/>
            <a:ext cx="8877821" cy="2608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4E261-711A-F484-1F2D-90F4A90F9256}"/>
              </a:ext>
            </a:extLst>
          </p:cNvPr>
          <p:cNvSpPr txBox="1"/>
          <p:nvPr/>
        </p:nvSpPr>
        <p:spPr>
          <a:xfrm>
            <a:off x="133089" y="892479"/>
            <a:ext cx="870558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We have initially experimented on the preprocessed phrases by implementing:</a:t>
            </a:r>
          </a:p>
          <a:p>
            <a:pPr marL="285750" indent="-285750">
              <a:buChar char="•"/>
            </a:pPr>
            <a:r>
              <a:rPr lang="en-US" sz="1500">
                <a:solidFill>
                  <a:srgbClr val="FF0000"/>
                </a:solidFill>
              </a:rPr>
              <a:t>LSTM (Long short-term memory)</a:t>
            </a:r>
            <a:r>
              <a:rPr lang="en-US" sz="1500"/>
              <a:t> network based RNN.</a:t>
            </a:r>
          </a:p>
          <a:p>
            <a:pPr marL="285750" indent="-285750">
              <a:buChar char="•"/>
            </a:pPr>
            <a:r>
              <a:rPr lang="en-US" sz="1500" err="1">
                <a:solidFill>
                  <a:srgbClr val="FF0000"/>
                </a:solidFill>
              </a:rPr>
              <a:t>GloVe</a:t>
            </a:r>
            <a:r>
              <a:rPr lang="en-US" sz="1500">
                <a:solidFill>
                  <a:srgbClr val="FF0000"/>
                </a:solidFill>
              </a:rPr>
              <a:t> (Global Vectors for Word Representation)</a:t>
            </a:r>
            <a:r>
              <a:rPr lang="en-US" sz="1500"/>
              <a:t> embedding based preprocessing.</a:t>
            </a:r>
          </a:p>
          <a:p>
            <a:pPr marL="285750" indent="-285750">
              <a:buChar char="•"/>
            </a:pPr>
            <a:r>
              <a:rPr lang="en-US" sz="1500">
                <a:solidFill>
                  <a:srgbClr val="FF0000"/>
                </a:solidFill>
              </a:rPr>
              <a:t>LSTM </a:t>
            </a:r>
            <a:r>
              <a:rPr lang="en-US" sz="1500"/>
              <a:t>model on </a:t>
            </a:r>
            <a:r>
              <a:rPr lang="en-US" sz="1500" err="1">
                <a:solidFill>
                  <a:srgbClr val="FF0000"/>
                </a:solidFill>
              </a:rPr>
              <a:t>GloVe</a:t>
            </a:r>
            <a:r>
              <a:rPr lang="en-US" sz="1500">
                <a:solidFill>
                  <a:srgbClr val="FF0000"/>
                </a:solidFill>
              </a:rPr>
              <a:t> </a:t>
            </a:r>
            <a:r>
              <a:rPr lang="en-US" sz="1500"/>
              <a:t>embedded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B5AC4-E2AC-677D-6221-8D15DF9244B5}"/>
              </a:ext>
            </a:extLst>
          </p:cNvPr>
          <p:cNvSpPr txBox="1"/>
          <p:nvPr/>
        </p:nvSpPr>
        <p:spPr>
          <a:xfrm>
            <a:off x="5347156" y="4390851"/>
            <a:ext cx="3609062" cy="4308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err="1"/>
              <a:t>GloVe</a:t>
            </a:r>
            <a:r>
              <a:rPr lang="en-US" sz="1100"/>
              <a:t> source : 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http://nlp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stanford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edu/data/glove</a:t>
            </a:r>
            <a:r>
              <a:rPr lang="en-US" sz="1100">
                <a:solidFill>
                  <a:srgbClr val="B5CEA8"/>
                </a:solidFill>
                <a:hlinkClick r:id="rId3"/>
              </a:rPr>
              <a:t>.6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B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zip</a:t>
            </a:r>
          </a:p>
          <a:p>
            <a:r>
              <a:rPr lang="en-US" sz="1100" err="1"/>
              <a:t>GloVe</a:t>
            </a:r>
            <a:r>
              <a:rPr lang="en-US" sz="1100"/>
              <a:t> used    : 300d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FEA38E-1791-E3E2-B26F-71C554647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55495"/>
              </p:ext>
            </p:extLst>
          </p:nvPr>
        </p:nvGraphicFramePr>
        <p:xfrm>
          <a:off x="304741" y="1610136"/>
          <a:ext cx="8274074" cy="1346200"/>
        </p:xfrm>
        <a:graphic>
          <a:graphicData uri="http://schemas.openxmlformats.org/drawingml/2006/table">
            <a:tbl>
              <a:tblPr bandRow="1">
                <a:tableStyleId>{73F4C2AF-FFF2-4736-9088-FCA351921DD3}</a:tableStyleId>
              </a:tblPr>
              <a:tblGrid>
                <a:gridCol w="676443">
                  <a:extLst>
                    <a:ext uri="{9D8B030D-6E8A-4147-A177-3AD203B41FA5}">
                      <a16:colId xmlns:a16="http://schemas.microsoft.com/office/drawing/2014/main" val="4023359358"/>
                    </a:ext>
                  </a:extLst>
                </a:gridCol>
                <a:gridCol w="1150827">
                  <a:extLst>
                    <a:ext uri="{9D8B030D-6E8A-4147-A177-3AD203B41FA5}">
                      <a16:colId xmlns:a16="http://schemas.microsoft.com/office/drawing/2014/main" val="1588835860"/>
                    </a:ext>
                  </a:extLst>
                </a:gridCol>
                <a:gridCol w="2426914">
                  <a:extLst>
                    <a:ext uri="{9D8B030D-6E8A-4147-A177-3AD203B41FA5}">
                      <a16:colId xmlns:a16="http://schemas.microsoft.com/office/drawing/2014/main" val="258321632"/>
                    </a:ext>
                  </a:extLst>
                </a:gridCol>
                <a:gridCol w="1267794">
                  <a:extLst>
                    <a:ext uri="{9D8B030D-6E8A-4147-A177-3AD203B41FA5}">
                      <a16:colId xmlns:a16="http://schemas.microsoft.com/office/drawing/2014/main" val="1892948156"/>
                    </a:ext>
                  </a:extLst>
                </a:gridCol>
                <a:gridCol w="1380496">
                  <a:extLst>
                    <a:ext uri="{9D8B030D-6E8A-4147-A177-3AD203B41FA5}">
                      <a16:colId xmlns:a16="http://schemas.microsoft.com/office/drawing/2014/main" val="1061900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9142090"/>
                    </a:ext>
                  </a:extLst>
                </a:gridCol>
              </a:tblGrid>
              <a:tr h="175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Optimizer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Loss Function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Encoding 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Test Loss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Accuracy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39021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One-hot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0.030144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99.474871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346167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Two-hot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0.077535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98.724681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250462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RMSProp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One-hot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0.123513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97.974491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7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8CDD3A-8C5B-5C18-6317-F27350900456}"/>
              </a:ext>
            </a:extLst>
          </p:cNvPr>
          <p:cNvSpPr txBox="1"/>
          <p:nvPr/>
        </p:nvSpPr>
        <p:spPr>
          <a:xfrm>
            <a:off x="291359" y="1211422"/>
            <a:ext cx="34947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/>
              <a:t>Model 1 using wordnet and LSTM</a:t>
            </a:r>
            <a:r>
              <a:rPr lang="en-GB" sz="160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A89FC-3A9D-C2FD-60B6-17466B02D4A3}"/>
              </a:ext>
            </a:extLst>
          </p:cNvPr>
          <p:cNvSpPr txBox="1"/>
          <p:nvPr/>
        </p:nvSpPr>
        <p:spPr>
          <a:xfrm>
            <a:off x="305322" y="289665"/>
            <a:ext cx="5942035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/>
              <a:t>Observations:</a:t>
            </a:r>
          </a:p>
          <a:p>
            <a:pPr marL="285750" indent="-285750">
              <a:buFont typeface="Arial,Sans-Serif"/>
              <a:buChar char="•"/>
            </a:pPr>
            <a:r>
              <a:rPr lang="en-GB" sz="1250"/>
              <a:t>Loss function - </a:t>
            </a:r>
            <a:r>
              <a:rPr lang="en-GB" sz="1250" u="sng" err="1">
                <a:solidFill>
                  <a:srgbClr val="FF0000"/>
                </a:solidFill>
              </a:rPr>
              <a:t>categorical_crossentropy</a:t>
            </a:r>
            <a:r>
              <a:rPr lang="en-GB" sz="1250">
                <a:solidFill>
                  <a:srgbClr val="FF0000"/>
                </a:solidFill>
              </a:rPr>
              <a:t> </a:t>
            </a:r>
            <a:r>
              <a:rPr lang="en-GB" sz="1250">
                <a:solidFill>
                  <a:schemeClr val="tx1"/>
                </a:solidFill>
              </a:rPr>
              <a:t>or</a:t>
            </a:r>
            <a:r>
              <a:rPr lang="en-GB" sz="1250">
                <a:solidFill>
                  <a:srgbClr val="FF0000"/>
                </a:solidFill>
              </a:rPr>
              <a:t> </a:t>
            </a:r>
            <a:r>
              <a:rPr lang="en-GB" sz="1250" u="sng" err="1">
                <a:solidFill>
                  <a:srgbClr val="FF0000"/>
                </a:solidFill>
              </a:rPr>
              <a:t>sparse_categorical_crossentropy</a:t>
            </a:r>
            <a:endParaRPr lang="en-GB" sz="1250" err="1">
              <a:solidFill>
                <a:srgbClr val="FF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250"/>
              <a:t>Output layer Activation - </a:t>
            </a:r>
            <a:r>
              <a:rPr lang="en-GB" sz="1250" u="sng" err="1">
                <a:solidFill>
                  <a:srgbClr val="FF0000"/>
                </a:solidFill>
              </a:rPr>
              <a:t>softmax</a:t>
            </a:r>
            <a:endParaRPr lang="en-GB" sz="1250" err="1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666AE5-0281-45F8-3CD0-3D3C858F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948"/>
              </p:ext>
            </p:extLst>
          </p:nvPr>
        </p:nvGraphicFramePr>
        <p:xfrm>
          <a:off x="289748" y="3426325"/>
          <a:ext cx="8274084" cy="1346200"/>
        </p:xfrm>
        <a:graphic>
          <a:graphicData uri="http://schemas.openxmlformats.org/drawingml/2006/table">
            <a:tbl>
              <a:tblPr bandRow="1">
                <a:tableStyleId>{73F4C2AF-FFF2-4736-9088-FCA351921DD3}</a:tableStyleId>
              </a:tblPr>
              <a:tblGrid>
                <a:gridCol w="676443">
                  <a:extLst>
                    <a:ext uri="{9D8B030D-6E8A-4147-A177-3AD203B41FA5}">
                      <a16:colId xmlns:a16="http://schemas.microsoft.com/office/drawing/2014/main" val="4023359358"/>
                    </a:ext>
                  </a:extLst>
                </a:gridCol>
                <a:gridCol w="1197801">
                  <a:extLst>
                    <a:ext uri="{9D8B030D-6E8A-4147-A177-3AD203B41FA5}">
                      <a16:colId xmlns:a16="http://schemas.microsoft.com/office/drawing/2014/main" val="1588835860"/>
                    </a:ext>
                  </a:extLst>
                </a:gridCol>
                <a:gridCol w="2396384">
                  <a:extLst>
                    <a:ext uri="{9D8B030D-6E8A-4147-A177-3AD203B41FA5}">
                      <a16:colId xmlns:a16="http://schemas.microsoft.com/office/drawing/2014/main" val="258321632"/>
                    </a:ext>
                  </a:extLst>
                </a:gridCol>
                <a:gridCol w="1251360">
                  <a:extLst>
                    <a:ext uri="{9D8B030D-6E8A-4147-A177-3AD203B41FA5}">
                      <a16:colId xmlns:a16="http://schemas.microsoft.com/office/drawing/2014/main" val="1892948156"/>
                    </a:ext>
                  </a:extLst>
                </a:gridCol>
                <a:gridCol w="1380496">
                  <a:extLst>
                    <a:ext uri="{9D8B030D-6E8A-4147-A177-3AD203B41FA5}">
                      <a16:colId xmlns:a16="http://schemas.microsoft.com/office/drawing/2014/main" val="1061900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91420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Optimizer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Loss Function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Encoding 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Test Loss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Accuracy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3902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sparse_categorical_crossentropy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Label Encoder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0.024434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99.70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3461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Adagrad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sparse_</a:t>
                      </a: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Label Encoder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0.159308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99.249809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2504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RMSProp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sparse_</a:t>
                      </a: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Label Encoder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0.026784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99.699926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7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688FAA-E337-7162-2A6F-884208272643}"/>
              </a:ext>
            </a:extLst>
          </p:cNvPr>
          <p:cNvSpPr txBox="1"/>
          <p:nvPr/>
        </p:nvSpPr>
        <p:spPr>
          <a:xfrm>
            <a:off x="303169" y="3055660"/>
            <a:ext cx="29392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/>
              <a:t>Model 2 using </a:t>
            </a:r>
            <a:r>
              <a:rPr lang="en-GB" sz="1600" b="1" u="sng" err="1"/>
              <a:t>GloVe</a:t>
            </a:r>
            <a:r>
              <a:rPr lang="en-GB" sz="1600" b="1" u="sng"/>
              <a:t> (ANN)</a:t>
            </a:r>
            <a:r>
              <a:rPr lang="en-GB" sz="1600"/>
              <a:t>:</a:t>
            </a:r>
            <a:endParaRPr lang="en-GB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BFF3F8-7896-98A3-9C41-131E4BB9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" y="36951"/>
            <a:ext cx="9050940" cy="5062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7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9AA5DCD-AAB4-0398-7E62-67EDF4E7F59E}"/>
              </a:ext>
            </a:extLst>
          </p:cNvPr>
          <p:cNvSpPr/>
          <p:nvPr/>
        </p:nvSpPr>
        <p:spPr>
          <a:xfrm>
            <a:off x="2614806" y="1111683"/>
            <a:ext cx="3898725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F5E2E56D-3D27-2DFA-A78D-89B96118588C}"/>
              </a:ext>
            </a:extLst>
          </p:cNvPr>
          <p:cNvSpPr/>
          <p:nvPr/>
        </p:nvSpPr>
        <p:spPr>
          <a:xfrm>
            <a:off x="391437" y="1111685"/>
            <a:ext cx="1831931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4;p22">
            <a:extLst>
              <a:ext uri="{FF2B5EF4-FFF2-40B4-BE49-F238E27FC236}">
                <a16:creationId xmlns:a16="http://schemas.microsoft.com/office/drawing/2014/main" id="{7A58F320-83D7-44F9-4C24-ABBAFE71829E}"/>
              </a:ext>
            </a:extLst>
          </p:cNvPr>
          <p:cNvSpPr txBox="1"/>
          <p:nvPr/>
        </p:nvSpPr>
        <p:spPr>
          <a:xfrm>
            <a:off x="2801207" y="100348"/>
            <a:ext cx="35472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400">
                <a:solidFill>
                  <a:schemeClr val="dk1"/>
                </a:solidFill>
                <a:latin typeface="Titillium Web"/>
                <a:sym typeface="Playfair Display SemiBold"/>
              </a:rPr>
              <a:t>TECHNOLOGY</a:t>
            </a:r>
            <a:r>
              <a:rPr lang="en-US" sz="2800">
                <a:solidFill>
                  <a:schemeClr val="dk1"/>
                </a:solidFill>
              </a:rPr>
              <a:t> 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8CD95096-2C64-4829-0457-AF25716E230D}"/>
              </a:ext>
            </a:extLst>
          </p:cNvPr>
          <p:cNvSpPr/>
          <p:nvPr/>
        </p:nvSpPr>
        <p:spPr>
          <a:xfrm>
            <a:off x="501041" y="1291746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Programming </a:t>
            </a:r>
          </a:p>
          <a:p>
            <a:pPr algn="ctr"/>
            <a:r>
              <a:rPr lang="en-US">
                <a:ea typeface="+mn-lt"/>
                <a:cs typeface="+mn-lt"/>
              </a:rPr>
              <a:t>Language</a:t>
            </a:r>
            <a:endParaRPr lang="en-US">
              <a:cs typeface="Arial"/>
            </a:endParaRP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A19D246C-EACC-BB7D-4726-53DFCFEEED33}"/>
              </a:ext>
            </a:extLst>
          </p:cNvPr>
          <p:cNvSpPr/>
          <p:nvPr/>
        </p:nvSpPr>
        <p:spPr>
          <a:xfrm>
            <a:off x="501041" y="1745814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Python</a:t>
            </a:r>
          </a:p>
        </p:txBody>
      </p: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C6F18447-7635-B203-C4BC-BCE33B9B7856}"/>
              </a:ext>
            </a:extLst>
          </p:cNvPr>
          <p:cNvSpPr/>
          <p:nvPr/>
        </p:nvSpPr>
        <p:spPr>
          <a:xfrm>
            <a:off x="501040" y="2395601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IDE</a:t>
            </a:r>
            <a:endParaRPr lang="en-US"/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7D87D439-130E-9816-C02F-ED7C13CAF0D8}"/>
              </a:ext>
            </a:extLst>
          </p:cNvPr>
          <p:cNvSpPr/>
          <p:nvPr/>
        </p:nvSpPr>
        <p:spPr>
          <a:xfrm>
            <a:off x="501040" y="2849669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Google </a:t>
            </a:r>
            <a:r>
              <a:rPr lang="en-US" err="1">
                <a:solidFill>
                  <a:schemeClr val="tx1"/>
                </a:solidFill>
                <a:cs typeface="Arial"/>
              </a:rPr>
              <a:t>Colab</a:t>
            </a: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86F62CD8-14E6-422E-3EAA-EB8AA694741D}"/>
              </a:ext>
            </a:extLst>
          </p:cNvPr>
          <p:cNvSpPr/>
          <p:nvPr/>
        </p:nvSpPr>
        <p:spPr>
          <a:xfrm>
            <a:off x="493212" y="3499458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Collaboration</a:t>
            </a:r>
            <a:endParaRPr lang="en-US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AB9BBAA7-0BF6-6F70-64AA-873EC14271A9}"/>
              </a:ext>
            </a:extLst>
          </p:cNvPr>
          <p:cNvSpPr/>
          <p:nvPr/>
        </p:nvSpPr>
        <p:spPr>
          <a:xfrm>
            <a:off x="493212" y="3953526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GitHub</a:t>
            </a: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C352D5D9-944B-0490-E898-E3108A50B213}"/>
              </a:ext>
            </a:extLst>
          </p:cNvPr>
          <p:cNvSpPr/>
          <p:nvPr/>
        </p:nvSpPr>
        <p:spPr>
          <a:xfrm>
            <a:off x="2802524" y="1245144"/>
            <a:ext cx="3522663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Libraries and Frameworks</a:t>
            </a:r>
            <a:endParaRPr lang="en-US"/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57960423-C9D7-A973-5F95-C171C6B9DF94}"/>
              </a:ext>
            </a:extLst>
          </p:cNvPr>
          <p:cNvSpPr/>
          <p:nvPr/>
        </p:nvSpPr>
        <p:spPr>
          <a:xfrm>
            <a:off x="2813637" y="1891256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Data Manipulation and Analysis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5CB00721-0D1E-C4DC-105B-2B0DAFE85296}"/>
              </a:ext>
            </a:extLst>
          </p:cNvPr>
          <p:cNvSpPr/>
          <p:nvPr/>
        </p:nvSpPr>
        <p:spPr>
          <a:xfrm>
            <a:off x="4693237" y="1891256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Pandas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NumPy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7CD841FA-86AD-C7D5-04B8-69B3BB792CCD}"/>
              </a:ext>
            </a:extLst>
          </p:cNvPr>
          <p:cNvSpPr/>
          <p:nvPr/>
        </p:nvSpPr>
        <p:spPr>
          <a:xfrm>
            <a:off x="2813637" y="2537369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Visualization</a:t>
            </a: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0E6DB963-8334-0E8E-6E8C-8B9656F8FD29}"/>
              </a:ext>
            </a:extLst>
          </p:cNvPr>
          <p:cNvSpPr/>
          <p:nvPr/>
        </p:nvSpPr>
        <p:spPr>
          <a:xfrm>
            <a:off x="4693237" y="2537369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Matplotlib Seaborn</a:t>
            </a: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C8A72BFB-88B6-10ED-978B-ED395366EC27}"/>
              </a:ext>
            </a:extLst>
          </p:cNvPr>
          <p:cNvSpPr/>
          <p:nvPr/>
        </p:nvSpPr>
        <p:spPr>
          <a:xfrm>
            <a:off x="2813637" y="3183481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NLP Libraries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8D14D214-3C25-8D10-5BDE-FF4C27222539}"/>
              </a:ext>
            </a:extLst>
          </p:cNvPr>
          <p:cNvSpPr/>
          <p:nvPr/>
        </p:nvSpPr>
        <p:spPr>
          <a:xfrm>
            <a:off x="4693237" y="3183481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NLTK</a:t>
            </a:r>
            <a:endParaRPr lang="en-US" err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Gensim</a:t>
            </a:r>
            <a:endParaRPr lang="en-US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0B108A71-806A-B952-8BF2-E212DD7B10E7}"/>
              </a:ext>
            </a:extLst>
          </p:cNvPr>
          <p:cNvSpPr/>
          <p:nvPr/>
        </p:nvSpPr>
        <p:spPr>
          <a:xfrm>
            <a:off x="2813637" y="3829594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Deep Learning Framework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976B04E5-A43A-7146-B08C-E31B0D4160BA}"/>
              </a:ext>
            </a:extLst>
          </p:cNvPr>
          <p:cNvSpPr/>
          <p:nvPr/>
        </p:nvSpPr>
        <p:spPr>
          <a:xfrm>
            <a:off x="4693237" y="3829594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Keras</a:t>
            </a:r>
            <a:endParaRPr lang="en-US" err="1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Tensorflow</a:t>
            </a:r>
          </a:p>
        </p:txBody>
      </p: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CDCB5CB4-7F68-6662-251E-17DB1C7A8FA9}"/>
              </a:ext>
            </a:extLst>
          </p:cNvPr>
          <p:cNvCxnSpPr/>
          <p:nvPr/>
        </p:nvCxnSpPr>
        <p:spPr>
          <a:xfrm>
            <a:off x="4445587" y="2159544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Straight Arrow Connector 1206">
            <a:extLst>
              <a:ext uri="{FF2B5EF4-FFF2-40B4-BE49-F238E27FC236}">
                <a16:creationId xmlns:a16="http://schemas.microsoft.com/office/drawing/2014/main" id="{9EB4BFD3-2FA3-5021-F543-13C999EF2B7B}"/>
              </a:ext>
            </a:extLst>
          </p:cNvPr>
          <p:cNvCxnSpPr>
            <a:cxnSpLocks/>
          </p:cNvCxnSpPr>
          <p:nvPr/>
        </p:nvCxnSpPr>
        <p:spPr>
          <a:xfrm>
            <a:off x="4445587" y="2805656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5C102212-F378-51BA-1FF8-407D49758969}"/>
              </a:ext>
            </a:extLst>
          </p:cNvPr>
          <p:cNvCxnSpPr>
            <a:cxnSpLocks/>
          </p:cNvCxnSpPr>
          <p:nvPr/>
        </p:nvCxnSpPr>
        <p:spPr>
          <a:xfrm>
            <a:off x="4445587" y="3451769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A59C9851-F008-7D06-F050-913F2F121F51}"/>
              </a:ext>
            </a:extLst>
          </p:cNvPr>
          <p:cNvCxnSpPr>
            <a:cxnSpLocks/>
          </p:cNvCxnSpPr>
          <p:nvPr/>
        </p:nvCxnSpPr>
        <p:spPr>
          <a:xfrm>
            <a:off x="4445587" y="4097881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61610873-6209-4739-60D4-01EEC4CE46D7}"/>
              </a:ext>
            </a:extLst>
          </p:cNvPr>
          <p:cNvSpPr/>
          <p:nvPr/>
        </p:nvSpPr>
        <p:spPr>
          <a:xfrm>
            <a:off x="6881484" y="1111684"/>
            <a:ext cx="1831931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8DD9EE64-4050-54FD-8053-FE9EDE163C8C}"/>
              </a:ext>
            </a:extLst>
          </p:cNvPr>
          <p:cNvSpPr/>
          <p:nvPr/>
        </p:nvSpPr>
        <p:spPr>
          <a:xfrm>
            <a:off x="6991088" y="1291745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GPU</a:t>
            </a:r>
            <a:endParaRPr lang="en-US"/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D7BB13B3-8844-C406-D700-783D81D53756}"/>
              </a:ext>
            </a:extLst>
          </p:cNvPr>
          <p:cNvSpPr/>
          <p:nvPr/>
        </p:nvSpPr>
        <p:spPr>
          <a:xfrm>
            <a:off x="6991088" y="1745813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NVidea</a:t>
            </a:r>
            <a:r>
              <a:rPr lang="en-US">
                <a:solidFill>
                  <a:schemeClr val="tx1"/>
                </a:solidFill>
                <a:cs typeface="Arial"/>
              </a:rPr>
              <a:t> Tesla T4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(Google </a:t>
            </a:r>
            <a:r>
              <a:rPr lang="en-US" err="1">
                <a:solidFill>
                  <a:schemeClr val="tx1"/>
                </a:solidFill>
                <a:cs typeface="Arial"/>
              </a:rPr>
              <a:t>Colab</a:t>
            </a:r>
            <a:r>
              <a:rPr lang="en-US">
                <a:solidFill>
                  <a:schemeClr val="tx1"/>
                </a:solidFill>
                <a:cs typeface="Arial"/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879F399D-67F1-3334-A9E6-15B7897D8010}"/>
              </a:ext>
            </a:extLst>
          </p:cNvPr>
          <p:cNvSpPr/>
          <p:nvPr/>
        </p:nvSpPr>
        <p:spPr>
          <a:xfrm>
            <a:off x="7006745" y="2364285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NLP tools like</a:t>
            </a:r>
            <a:endParaRPr lang="en-US"/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455606D6-0F9D-3098-933A-9DA7F855402A}"/>
              </a:ext>
            </a:extLst>
          </p:cNvPr>
          <p:cNvSpPr/>
          <p:nvPr/>
        </p:nvSpPr>
        <p:spPr>
          <a:xfrm>
            <a:off x="7006745" y="2818353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cs typeface="Arial"/>
              </a:rPr>
              <a:t>LSTM</a:t>
            </a:r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id="{923C3ECF-EA82-A47A-2359-34FC3966F1E9}"/>
              </a:ext>
            </a:extLst>
          </p:cNvPr>
          <p:cNvSpPr/>
          <p:nvPr/>
        </p:nvSpPr>
        <p:spPr>
          <a:xfrm>
            <a:off x="7006746" y="3272423"/>
            <a:ext cx="1573582" cy="45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GloVe</a:t>
            </a:r>
            <a:endParaRPr lang="en-US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id="{1D32C0C2-2704-03A3-4378-FAE21D3DB024}"/>
              </a:ext>
            </a:extLst>
          </p:cNvPr>
          <p:cNvSpPr/>
          <p:nvPr/>
        </p:nvSpPr>
        <p:spPr>
          <a:xfrm>
            <a:off x="7006747" y="3726492"/>
            <a:ext cx="1573581" cy="751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Further Experimentation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(</a:t>
            </a:r>
            <a:r>
              <a:rPr lang="en-US" err="1">
                <a:solidFill>
                  <a:schemeClr val="tx1"/>
                </a:solidFill>
                <a:cs typeface="Arial"/>
              </a:rPr>
              <a:t>BERT,FastText</a:t>
            </a:r>
            <a:r>
              <a:rPr lang="en-US">
                <a:solidFill>
                  <a:schemeClr val="tx1"/>
                </a:solidFill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472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2905042" y="801332"/>
            <a:ext cx="3047343" cy="4342175"/>
            <a:chOff x="3191506" y="1243225"/>
            <a:chExt cx="2761025" cy="3900274"/>
          </a:xfrm>
        </p:grpSpPr>
        <p:sp>
          <p:nvSpPr>
            <p:cNvPr id="307" name="Google Shape;307;p23"/>
            <p:cNvSpPr/>
            <p:nvPr/>
          </p:nvSpPr>
          <p:spPr>
            <a:xfrm>
              <a:off x="3191506" y="1243225"/>
              <a:ext cx="2761025" cy="3900230"/>
            </a:xfrm>
            <a:custGeom>
              <a:avLst/>
              <a:gdLst/>
              <a:ahLst/>
              <a:cxnLst/>
              <a:rect l="l" t="t" r="r" b="b"/>
              <a:pathLst>
                <a:path w="103681" h="146460" extrusionOk="0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35621" y="2350114"/>
              <a:ext cx="74857" cy="31104"/>
            </a:xfrm>
            <a:custGeom>
              <a:avLst/>
              <a:gdLst/>
              <a:ahLst/>
              <a:cxnLst/>
              <a:rect l="l" t="t" r="r" b="b"/>
              <a:pathLst>
                <a:path w="2811" h="1168" extrusionOk="0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358013" y="234915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005430" y="308252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481017" y="234915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4133840" y="2379913"/>
              <a:ext cx="68519" cy="66309"/>
            </a:xfrm>
            <a:custGeom>
              <a:avLst/>
              <a:gdLst/>
              <a:ahLst/>
              <a:cxnLst/>
              <a:rect l="l" t="t" r="r" b="b"/>
              <a:pathLst>
                <a:path w="2573" h="2490" extrusionOk="0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96425" y="2477886"/>
              <a:ext cx="35205" cy="75496"/>
            </a:xfrm>
            <a:custGeom>
              <a:avLst/>
              <a:gdLst/>
              <a:ahLst/>
              <a:cxnLst/>
              <a:rect l="l" t="t" r="r" b="b"/>
              <a:pathLst>
                <a:path w="1322" h="2835" extrusionOk="0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710889" y="2282579"/>
              <a:ext cx="70090" cy="65670"/>
            </a:xfrm>
            <a:custGeom>
              <a:avLst/>
              <a:gdLst/>
              <a:ahLst/>
              <a:cxnLst/>
              <a:rect l="l" t="t" r="r" b="b"/>
              <a:pathLst>
                <a:path w="2632" h="2466" extrusionOk="0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798076" y="193697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798076" y="1814259"/>
              <a:ext cx="23807" cy="75176"/>
            </a:xfrm>
            <a:custGeom>
              <a:avLst/>
              <a:gdLst/>
              <a:ahLst/>
              <a:cxnLst/>
              <a:rect l="l" t="t" r="r" b="b"/>
              <a:pathLst>
                <a:path w="894" h="2823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798076" y="2055875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886526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599601" y="2343776"/>
              <a:ext cx="75496" cy="31104"/>
            </a:xfrm>
            <a:custGeom>
              <a:avLst/>
              <a:gdLst/>
              <a:ahLst/>
              <a:cxnLst/>
              <a:rect l="l" t="t" r="r" b="b"/>
              <a:pathLst>
                <a:path w="2835" h="1168" extrusionOk="0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784761" y="2178588"/>
              <a:ext cx="37122" cy="74218"/>
            </a:xfrm>
            <a:custGeom>
              <a:avLst/>
              <a:gdLst/>
              <a:ahLst/>
              <a:cxnLst/>
              <a:rect l="l" t="t" r="r" b="b"/>
              <a:pathLst>
                <a:path w="1394" h="2787" extrusionOk="0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818992" y="3834301"/>
              <a:ext cx="72620" cy="61542"/>
            </a:xfrm>
            <a:custGeom>
              <a:avLst/>
              <a:gdLst/>
              <a:ahLst/>
              <a:cxnLst/>
              <a:rect l="l" t="t" r="r" b="b"/>
              <a:pathLst>
                <a:path w="2727" h="2311" extrusionOk="0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712152" y="345095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0217" y="3444619"/>
              <a:ext cx="75176" cy="31104"/>
            </a:xfrm>
            <a:custGeom>
              <a:avLst/>
              <a:gdLst/>
              <a:ahLst/>
              <a:cxnLst/>
              <a:rect l="l" t="t" r="r" b="b"/>
              <a:pathLst>
                <a:path w="2823" h="1168" extrusionOk="0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3766051" y="3920556"/>
              <a:ext cx="43780" cy="75469"/>
            </a:xfrm>
            <a:custGeom>
              <a:avLst/>
              <a:gdLst/>
              <a:ahLst/>
              <a:cxnLst/>
              <a:rect l="l" t="t" r="r" b="b"/>
              <a:pathLst>
                <a:path w="1644" h="2834" extrusionOk="0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593248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3826928" y="4138366"/>
              <a:ext cx="73259" cy="58693"/>
            </a:xfrm>
            <a:custGeom>
              <a:avLst/>
              <a:gdLst/>
              <a:ahLst/>
              <a:cxnLst/>
              <a:rect l="l" t="t" r="r" b="b"/>
              <a:pathLst>
                <a:path w="2751" h="2204" extrusionOk="0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767622" y="4041032"/>
              <a:ext cx="47268" cy="75496"/>
            </a:xfrm>
            <a:custGeom>
              <a:avLst/>
              <a:gdLst/>
              <a:ahLst/>
              <a:cxnLst/>
              <a:rect l="l" t="t" r="r" b="b"/>
              <a:pathLst>
                <a:path w="1775" h="2835" extrusionOk="0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644618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3521906" y="308252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798076" y="169538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3403322" y="3089824"/>
              <a:ext cx="75469" cy="52355"/>
            </a:xfrm>
            <a:custGeom>
              <a:avLst/>
              <a:gdLst/>
              <a:ahLst/>
              <a:cxnLst/>
              <a:rect l="l" t="t" r="r" b="b"/>
              <a:pathLst>
                <a:path w="2834" h="1966" extrusionOk="0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3364628" y="3382811"/>
              <a:ext cx="69158" cy="65643"/>
            </a:xfrm>
            <a:custGeom>
              <a:avLst/>
              <a:gdLst/>
              <a:ahLst/>
              <a:cxnLst/>
              <a:rect l="l" t="t" r="r" b="b"/>
              <a:pathLst>
                <a:path w="2597" h="2465" extrusionOk="0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3323725" y="3276582"/>
              <a:ext cx="36190" cy="76428"/>
            </a:xfrm>
            <a:custGeom>
              <a:avLst/>
              <a:gdLst/>
              <a:ahLst/>
              <a:cxnLst/>
              <a:rect l="l" t="t" r="r" b="b"/>
              <a:pathLst>
                <a:path w="1359" h="2870" extrusionOk="0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3331980" y="3158317"/>
              <a:ext cx="53606" cy="74857"/>
            </a:xfrm>
            <a:custGeom>
              <a:avLst/>
              <a:gdLst/>
              <a:ahLst/>
              <a:cxnLst/>
              <a:rect l="l" t="t" r="r" b="b"/>
              <a:pathLst>
                <a:path w="2013" h="2811" extrusionOk="0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3763495" y="308252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091380" y="308252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972477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039691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4798076" y="1572349"/>
              <a:ext cx="23807" cy="75496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4853573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4904943" y="271790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743579" y="3506775"/>
              <a:ext cx="59944" cy="72940"/>
            </a:xfrm>
            <a:custGeom>
              <a:avLst/>
              <a:gdLst/>
              <a:ahLst/>
              <a:cxnLst/>
              <a:rect l="l" t="t" r="r" b="b"/>
              <a:pathLst>
                <a:path w="2251" h="2739" extrusionOk="0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31398" y="3050837"/>
              <a:ext cx="74857" cy="51689"/>
            </a:xfrm>
            <a:custGeom>
              <a:avLst/>
              <a:gdLst/>
              <a:ahLst/>
              <a:cxnLst/>
              <a:rect l="l" t="t" r="r" b="b"/>
              <a:pathLst>
                <a:path w="2811" h="1941" extrusionOk="0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378000" y="2744535"/>
              <a:ext cx="69131" cy="65670"/>
            </a:xfrm>
            <a:custGeom>
              <a:avLst/>
              <a:gdLst/>
              <a:ahLst/>
              <a:cxnLst/>
              <a:rect l="l" t="t" r="r" b="b"/>
              <a:pathLst>
                <a:path w="2596" h="2466" extrusionOk="0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786039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269562" y="2716334"/>
              <a:ext cx="75176" cy="31077"/>
            </a:xfrm>
            <a:custGeom>
              <a:avLst/>
              <a:gdLst/>
              <a:ahLst/>
              <a:cxnLst/>
              <a:rect l="l" t="t" r="r" b="b"/>
              <a:pathLst>
                <a:path w="2823" h="1167" extrusionOk="0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146851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214065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027947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544424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488953" y="308252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437264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663327" y="2717905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421419" y="271790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730542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302515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4181721" y="2686215"/>
              <a:ext cx="74830" cy="50757"/>
            </a:xfrm>
            <a:custGeom>
              <a:avLst/>
              <a:gdLst/>
              <a:ahLst/>
              <a:cxnLst/>
              <a:rect l="l" t="t" r="r" b="b"/>
              <a:pathLst>
                <a:path w="2810" h="1906" extrusionOk="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106251" y="2596471"/>
              <a:ext cx="55816" cy="74857"/>
            </a:xfrm>
            <a:custGeom>
              <a:avLst/>
              <a:gdLst/>
              <a:ahLst/>
              <a:cxnLst/>
              <a:rect l="l" t="t" r="r" b="b"/>
              <a:pathLst>
                <a:path w="2096" h="2811" extrusionOk="0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370050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247018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128141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611665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022887" y="4199882"/>
              <a:ext cx="73579" cy="59305"/>
            </a:xfrm>
            <a:custGeom>
              <a:avLst/>
              <a:gdLst/>
              <a:ahLst/>
              <a:cxnLst/>
              <a:rect l="l" t="t" r="r" b="b"/>
              <a:pathLst>
                <a:path w="2763" h="2227" extrusionOk="0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022248" y="4502668"/>
              <a:ext cx="73579" cy="59332"/>
            </a:xfrm>
            <a:custGeom>
              <a:avLst/>
              <a:gdLst/>
              <a:ahLst/>
              <a:cxnLst/>
              <a:rect l="l" t="t" r="r" b="b"/>
              <a:pathLst>
                <a:path w="2763" h="2228" extrusionOk="0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787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5138942" y="381970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106266" y="4403763"/>
              <a:ext cx="46017" cy="75789"/>
            </a:xfrm>
            <a:custGeom>
              <a:avLst/>
              <a:gdLst/>
              <a:ahLst/>
              <a:cxnLst/>
              <a:rect l="l" t="t" r="r" b="b"/>
              <a:pathLst>
                <a:path w="1728" h="2846" extrusionOk="0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5106906" y="4283261"/>
              <a:ext cx="45378" cy="75496"/>
            </a:xfrm>
            <a:custGeom>
              <a:avLst/>
              <a:gdLst/>
              <a:ahLst/>
              <a:cxnLst/>
              <a:rect l="l" t="t" r="r" b="b"/>
              <a:pathLst>
                <a:path w="1704" h="2835" extrusionOk="0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5020038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4786039" y="4184330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786039" y="4552786"/>
              <a:ext cx="71368" cy="23781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801884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4909070" y="4550550"/>
              <a:ext cx="72620" cy="26976"/>
            </a:xfrm>
            <a:custGeom>
              <a:avLst/>
              <a:gdLst/>
              <a:ahLst/>
              <a:cxnLst/>
              <a:rect l="l" t="t" r="r" b="b"/>
              <a:pathLst>
                <a:path w="2727" h="1013" extrusionOk="0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4909070" y="4183717"/>
              <a:ext cx="73898" cy="26657"/>
            </a:xfrm>
            <a:custGeom>
              <a:avLst/>
              <a:gdLst/>
              <a:ahLst/>
              <a:cxnLst/>
              <a:rect l="l" t="t" r="r" b="b"/>
              <a:pathLst>
                <a:path w="2775" h="1001" extrusionOk="0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897007" y="381970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5261627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5162722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5643396" y="3452555"/>
              <a:ext cx="75469" cy="44419"/>
            </a:xfrm>
            <a:custGeom>
              <a:avLst/>
              <a:gdLst/>
              <a:ahLst/>
              <a:cxnLst/>
              <a:rect l="l" t="t" r="r" b="b"/>
              <a:pathLst>
                <a:path w="2834" h="1668" extrusionOk="0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523215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5622465" y="3805753"/>
              <a:ext cx="75789" cy="37761"/>
            </a:xfrm>
            <a:custGeom>
              <a:avLst/>
              <a:gdLst/>
              <a:ahLst/>
              <a:cxnLst/>
              <a:rect l="l" t="t" r="r" b="b"/>
              <a:pathLst>
                <a:path w="2846" h="1418" extrusionOk="0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5728027" y="3731881"/>
              <a:ext cx="65030" cy="69478"/>
            </a:xfrm>
            <a:custGeom>
              <a:avLst/>
              <a:gdLst/>
              <a:ahLst/>
              <a:cxnLst/>
              <a:rect l="l" t="t" r="r" b="b"/>
              <a:pathLst>
                <a:path w="2442" h="2609" extrusionOk="0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5789543" y="3619660"/>
              <a:ext cx="30784" cy="76428"/>
            </a:xfrm>
            <a:custGeom>
              <a:avLst/>
              <a:gdLst/>
              <a:ahLst/>
              <a:cxnLst/>
              <a:rect l="l" t="t" r="r" b="b"/>
              <a:pathLst>
                <a:path w="1156" h="2870" extrusionOk="0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50356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380530" y="381970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281599" y="345095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778103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424603" y="2959841"/>
              <a:ext cx="54245" cy="74857"/>
            </a:xfrm>
            <a:custGeom>
              <a:avLst/>
              <a:gdLst/>
              <a:ahLst/>
              <a:cxnLst/>
              <a:rect l="l" t="t" r="r" b="b"/>
              <a:pathLst>
                <a:path w="2037" h="2811" extrusionOk="0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404311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450621" y="2840617"/>
              <a:ext cx="37096" cy="75496"/>
            </a:xfrm>
            <a:custGeom>
              <a:avLst/>
              <a:gdLst/>
              <a:ahLst/>
              <a:cxnLst/>
              <a:rect l="l" t="t" r="r" b="b"/>
              <a:pathLst>
                <a:path w="1393" h="2835" extrusionOk="0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931238" y="3816538"/>
              <a:ext cx="74218" cy="27615"/>
            </a:xfrm>
            <a:custGeom>
              <a:avLst/>
              <a:gdLst/>
              <a:ahLst/>
              <a:cxnLst/>
              <a:rect l="l" t="t" r="r" b="b"/>
              <a:pathLst>
                <a:path w="2787" h="1037" extrusionOk="0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195675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294580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679199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183612" y="4184330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306643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41761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318360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076772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943275" y="4184330"/>
              <a:ext cx="73898" cy="26044"/>
            </a:xfrm>
            <a:custGeom>
              <a:avLst/>
              <a:gdLst/>
              <a:ahLst/>
              <a:cxnLst/>
              <a:rect l="l" t="t" r="r" b="b"/>
              <a:pathLst>
                <a:path w="2775" h="978" extrusionOk="0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834837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953740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064708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05299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425547" y="4184330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175676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556168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48232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659226" y="381970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543172" y="4552147"/>
              <a:ext cx="75469" cy="40291"/>
            </a:xfrm>
            <a:custGeom>
              <a:avLst/>
              <a:gdLst/>
              <a:ahLst/>
              <a:cxnLst/>
              <a:rect l="l" t="t" r="r" b="b"/>
              <a:pathLst>
                <a:path w="2834" h="1513" extrusionOk="0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667135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667135" y="4552786"/>
              <a:ext cx="71368" cy="23781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428716" y="4707189"/>
              <a:ext cx="29826" cy="75496"/>
            </a:xfrm>
            <a:custGeom>
              <a:avLst/>
              <a:gdLst/>
              <a:ahLst/>
              <a:cxnLst/>
              <a:rect l="l" t="t" r="r" b="b"/>
              <a:pathLst>
                <a:path w="1120" h="2835" extrusionOk="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429328" y="4830194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429328" y="4949099"/>
              <a:ext cx="23807" cy="75496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452177" y="4597792"/>
              <a:ext cx="63433" cy="71368"/>
            </a:xfrm>
            <a:custGeom>
              <a:avLst/>
              <a:gdLst/>
              <a:ahLst/>
              <a:cxnLst/>
              <a:rect l="l" t="t" r="r" b="b"/>
              <a:pathLst>
                <a:path w="2382" h="2680" extrusionOk="0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536515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429328" y="507213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798076" y="1453445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798076" y="1366257"/>
              <a:ext cx="23807" cy="39652"/>
            </a:xfrm>
            <a:custGeom>
              <a:avLst/>
              <a:gdLst/>
              <a:ahLst/>
              <a:cxnLst/>
              <a:rect l="l" t="t" r="r" b="b"/>
              <a:pathLst>
                <a:path w="894" h="1489" extrusionOk="0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5452250" y="1963375"/>
            <a:ext cx="3639588" cy="985800"/>
            <a:chOff x="5424350" y="2011000"/>
            <a:chExt cx="3639588" cy="985800"/>
          </a:xfrm>
        </p:grpSpPr>
        <p:grpSp>
          <p:nvGrpSpPr>
            <p:cNvPr id="421" name="Google Shape;421;p23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422" name="Google Shape;422;p23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8109" extrusionOk="0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5942" extrusionOk="0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4" name="Google Shape;424;p23"/>
            <p:cNvSpPr txBox="1"/>
            <p:nvPr/>
          </p:nvSpPr>
          <p:spPr>
            <a:xfrm>
              <a:off x="5441738" y="2011000"/>
              <a:ext cx="3622200" cy="9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/>
              <a:r>
                <a:rPr lang="en-US" sz="1800">
                  <a:solidFill>
                    <a:schemeClr val="dk1"/>
                  </a:solidFill>
                  <a:latin typeface="Times New Roman"/>
                  <a:ea typeface="Georgia"/>
                  <a:sym typeface="Georgia"/>
                </a:rPr>
                <a:t>The system accurately identifies and analyzes symptoms described in user-inputted text.</a:t>
              </a:r>
              <a:endParaRPr lang="en-US" sz="1800">
                <a:solidFill>
                  <a:schemeClr val="dk1"/>
                </a:solidFill>
                <a:latin typeface="Times New Roman"/>
                <a:ea typeface="Georgia"/>
                <a:cs typeface="Georgia"/>
              </a:endParaRPr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2973524" y="3682734"/>
            <a:ext cx="514625" cy="288456"/>
            <a:chOff x="2699260" y="3755130"/>
            <a:chExt cx="514625" cy="215943"/>
          </a:xfrm>
        </p:grpSpPr>
        <p:sp>
          <p:nvSpPr>
            <p:cNvPr id="426" name="Google Shape;426;p23"/>
            <p:cNvSpPr/>
            <p:nvPr/>
          </p:nvSpPr>
          <p:spPr>
            <a:xfrm>
              <a:off x="2699260" y="3755130"/>
              <a:ext cx="514625" cy="215943"/>
            </a:xfrm>
            <a:custGeom>
              <a:avLst/>
              <a:gdLst/>
              <a:ahLst/>
              <a:cxnLst/>
              <a:rect l="l" t="t" r="r" b="b"/>
              <a:pathLst>
                <a:path w="19325" h="8109" extrusionOk="0">
                  <a:moveTo>
                    <a:pt x="15241" y="1"/>
                  </a:moveTo>
                  <a:cubicBezTo>
                    <a:pt x="13443" y="1"/>
                    <a:pt x="11931" y="1168"/>
                    <a:pt x="11407" y="2811"/>
                  </a:cubicBezTo>
                  <a:lnTo>
                    <a:pt x="11407" y="2763"/>
                  </a:lnTo>
                  <a:lnTo>
                    <a:pt x="1" y="4061"/>
                  </a:lnTo>
                  <a:lnTo>
                    <a:pt x="11407" y="5382"/>
                  </a:lnTo>
                  <a:lnTo>
                    <a:pt x="11407" y="5335"/>
                  </a:lnTo>
                  <a:cubicBezTo>
                    <a:pt x="11931" y="6942"/>
                    <a:pt x="13443" y="8109"/>
                    <a:pt x="15241" y="8109"/>
                  </a:cubicBezTo>
                  <a:cubicBezTo>
                    <a:pt x="17491" y="8109"/>
                    <a:pt x="19325" y="6311"/>
                    <a:pt x="19325" y="4061"/>
                  </a:cubicBezTo>
                  <a:cubicBezTo>
                    <a:pt x="19325" y="1834"/>
                    <a:pt x="17491" y="1"/>
                    <a:pt x="152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3026784" y="3784956"/>
              <a:ext cx="157623" cy="157277"/>
            </a:xfrm>
            <a:custGeom>
              <a:avLst/>
              <a:gdLst/>
              <a:ahLst/>
              <a:cxnLst/>
              <a:rect l="l" t="t" r="r" b="b"/>
              <a:pathLst>
                <a:path w="5919" h="5906" extrusionOk="0">
                  <a:moveTo>
                    <a:pt x="2942" y="5905"/>
                  </a:moveTo>
                  <a:cubicBezTo>
                    <a:pt x="4585" y="5905"/>
                    <a:pt x="5918" y="4584"/>
                    <a:pt x="5918" y="2941"/>
                  </a:cubicBezTo>
                  <a:cubicBezTo>
                    <a:pt x="5918" y="1322"/>
                    <a:pt x="4585" y="0"/>
                    <a:pt x="2942" y="0"/>
                  </a:cubicBezTo>
                  <a:cubicBezTo>
                    <a:pt x="1322" y="0"/>
                    <a:pt x="1" y="1322"/>
                    <a:pt x="1" y="2941"/>
                  </a:cubicBezTo>
                  <a:cubicBezTo>
                    <a:pt x="1" y="4584"/>
                    <a:pt x="1322" y="5905"/>
                    <a:pt x="2942" y="5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23"/>
          <p:cNvSpPr txBox="1"/>
          <p:nvPr/>
        </p:nvSpPr>
        <p:spPr>
          <a:xfrm>
            <a:off x="492803" y="3189900"/>
            <a:ext cx="2480722" cy="167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>
                <a:solidFill>
                  <a:schemeClr val="dk1"/>
                </a:solidFill>
                <a:latin typeface="Times New Roman"/>
                <a:ea typeface="Georgia"/>
                <a:cs typeface="Georgia"/>
              </a:rPr>
              <a:t>The system enhances clinical decision making by providing valuable insights and healthcare support to professionals.</a:t>
            </a:r>
            <a:endParaRPr lang="en-US" sz="1800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429" name="Google Shape;429;p23"/>
          <p:cNvGrpSpPr/>
          <p:nvPr/>
        </p:nvGrpSpPr>
        <p:grpSpPr>
          <a:xfrm>
            <a:off x="5893805" y="3289329"/>
            <a:ext cx="3031313" cy="1329124"/>
            <a:chOff x="5769497" y="3783378"/>
            <a:chExt cx="3031313" cy="1043923"/>
          </a:xfrm>
        </p:grpSpPr>
        <p:grpSp>
          <p:nvGrpSpPr>
            <p:cNvPr id="430" name="Google Shape;430;p23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8110" extrusionOk="0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5930" extrusionOk="0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33" name="Google Shape;433;p23"/>
            <p:cNvSpPr txBox="1"/>
            <p:nvPr/>
          </p:nvSpPr>
          <p:spPr>
            <a:xfrm>
              <a:off x="5825292" y="3783378"/>
              <a:ext cx="2975518" cy="1043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>
                <a:buClr>
                  <a:schemeClr val="dk1"/>
                </a:buClr>
                <a:buSzPts val="1100"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Georgia"/>
                  <a:cs typeface="Georgia"/>
                </a:rPr>
                <a:t>It effectively classifies analyzed text into appropriate medical condition or categories.</a:t>
              </a: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149326" y="1905947"/>
            <a:ext cx="3664378" cy="702789"/>
            <a:chOff x="426844" y="1939784"/>
            <a:chExt cx="3782994" cy="534900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3695533" y="2099096"/>
              <a:ext cx="514305" cy="215943"/>
              <a:chOff x="1773183" y="2437621"/>
              <a:chExt cx="514305" cy="215943"/>
            </a:xfrm>
          </p:grpSpPr>
          <p:sp>
            <p:nvSpPr>
              <p:cNvPr id="436" name="Google Shape;436;p23"/>
              <p:cNvSpPr/>
              <p:nvPr/>
            </p:nvSpPr>
            <p:spPr>
              <a:xfrm>
                <a:off x="1773183" y="2437621"/>
                <a:ext cx="514305" cy="215943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8109" extrusionOk="0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100707" y="2466781"/>
                <a:ext cx="157277" cy="15794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5931" extrusionOk="0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38" name="Google Shape;438;p23"/>
            <p:cNvSpPr txBox="1"/>
            <p:nvPr/>
          </p:nvSpPr>
          <p:spPr>
            <a:xfrm>
              <a:off x="426844" y="1939784"/>
              <a:ext cx="301033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/>
              <a:r>
                <a:rPr lang="en-US" sz="1800">
                  <a:solidFill>
                    <a:schemeClr val="dk1"/>
                  </a:solidFill>
                  <a:latin typeface="Times New Roman"/>
                  <a:ea typeface="Roboto"/>
                  <a:cs typeface="Roboto"/>
                </a:rPr>
                <a:t>It features a user-friendly interface for easy input of symptoms.</a:t>
              </a:r>
            </a:p>
          </p:txBody>
        </p:sp>
      </p:grpSp>
      <p:sp>
        <p:nvSpPr>
          <p:cNvPr id="439" name="Google Shape;439;p23"/>
          <p:cNvSpPr txBox="1"/>
          <p:nvPr/>
        </p:nvSpPr>
        <p:spPr>
          <a:xfrm>
            <a:off x="1937253" y="76225"/>
            <a:ext cx="5075400" cy="75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tillium Web"/>
                <a:sym typeface="Playfair Display SemiBold"/>
              </a:rPr>
              <a:t>EXPECTED  OUTCOME</a:t>
            </a:r>
            <a:endParaRPr sz="3400">
              <a:solidFill>
                <a:schemeClr val="dk1"/>
              </a:solidFill>
              <a:latin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32F8-96B5-3F4B-CF6E-EFA96126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145011"/>
            <a:ext cx="2236849" cy="550508"/>
          </a:xfrm>
        </p:spPr>
        <p:txBody>
          <a:bodyPr>
            <a:normAutofit fontScale="90000"/>
          </a:bodyPr>
          <a:lstStyle/>
          <a:p>
            <a:r>
              <a:rPr lang="en-US" sz="3400">
                <a:solidFill>
                  <a:schemeClr val="dk1"/>
                </a:solidFill>
                <a:cs typeface="Arial"/>
                <a:sym typeface="Arial"/>
              </a:rPr>
              <a:t>SUMMARY</a:t>
            </a:r>
            <a:r>
              <a:rPr lang="en-US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A88E5-381A-9753-10C1-D050ED4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2" y="873201"/>
            <a:ext cx="6769705" cy="4059957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Our aim is to facilitate early disease detection.</a:t>
            </a:r>
          </a:p>
          <a:p>
            <a:pPr marL="101600" indent="0">
              <a:buNone/>
            </a:pPr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</a:rPr>
              <a:t>We strive to develop a robust NLP model for symptom classification and implement remote patient tracking.</a:t>
            </a:r>
          </a:p>
          <a:p>
            <a:pPr marL="101600" indent="0">
              <a:buNone/>
            </a:pPr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Our project uses text mining for symptom classification, contributing  to early disease detection.</a:t>
            </a:r>
            <a:endParaRPr lang="en-US" sz="1700" dirty="0">
              <a:solidFill>
                <a:schemeClr val="dk1"/>
              </a:solidFill>
              <a:latin typeface="Times New Roman"/>
            </a:endParaRP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We have experimented on LSTM and </a:t>
            </a:r>
            <a:r>
              <a:rPr lang="en-US" sz="1700" dirty="0" err="1">
                <a:solidFill>
                  <a:schemeClr val="dk1"/>
                </a:solidFill>
                <a:latin typeface="Times New Roman"/>
                <a:cs typeface="Calibri"/>
              </a:rPr>
              <a:t>GloVe</a:t>
            </a:r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 and achieved accuracy above 99%.</a:t>
            </a: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Future scope include further experimentation and GUI development. </a:t>
            </a: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pPr marL="101600" indent="0">
              <a:buNone/>
            </a:pPr>
            <a:endParaRPr lang="en-US" sz="1700" b="1" dirty="0">
              <a:solidFill>
                <a:schemeClr val="dk1"/>
              </a:solidFill>
              <a:latin typeface="Times New Roman"/>
            </a:endParaRPr>
          </a:p>
          <a:p>
            <a:endParaRPr lang="en-US" sz="1700" b="1" dirty="0">
              <a:solidFill>
                <a:schemeClr val="dk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9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title"/>
          </p:nvPr>
        </p:nvSpPr>
        <p:spPr>
          <a:xfrm>
            <a:off x="386356" y="127701"/>
            <a:ext cx="3324600" cy="7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REFERENCES</a:t>
            </a:r>
            <a:endParaRPr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05E8-47F1-85B5-B725-C047A79C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990" y="845342"/>
            <a:ext cx="7402948" cy="2393109"/>
          </a:xfrm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444500" indent="-342900">
              <a:buAutoNum type="arabicPeriod"/>
            </a:pP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A. D. Dave, G. Ruano, J. Kost, and X. Wang, “Automated Extraction of Pain Symptoms: A Natural Language Approach using Electronic Health Records,” </a:t>
            </a:r>
            <a:r>
              <a:rPr lang="en-GB" sz="1200" i="1">
                <a:solidFill>
                  <a:srgbClr val="2C3E50"/>
                </a:solidFill>
                <a:latin typeface="Calibri"/>
                <a:cs typeface="Calibri"/>
              </a:rPr>
              <a:t>Pain Physician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, vol. 25, no. 2, pp. E245–E254, Mar. 2022, Available: 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  <a:hlinkClick r:id="rId3"/>
              </a:rPr>
              <a:t>https://pubmed.ncbi.nlm.nih.gov/35322976/</a:t>
            </a:r>
            <a:endParaRPr lang="en-US" sz="1200"/>
          </a:p>
          <a:p>
            <a:pPr marL="444500" indent="-342900">
              <a:buAutoNum type="arabicPeriod"/>
            </a:pP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T. A. </a:t>
            </a:r>
            <a:r>
              <a:rPr lang="en-GB" sz="1200" err="1">
                <a:solidFill>
                  <a:srgbClr val="2C3E50"/>
                </a:solidFill>
                <a:latin typeface="Calibri"/>
                <a:cs typeface="Calibri"/>
              </a:rPr>
              <a:t>Koleck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 </a:t>
            </a:r>
            <a:r>
              <a:rPr lang="en-GB" sz="1200" i="1">
                <a:solidFill>
                  <a:srgbClr val="2C3E50"/>
                </a:solidFill>
                <a:latin typeface="Calibri"/>
                <a:cs typeface="Calibri"/>
              </a:rPr>
              <a:t>et al.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, “Identifying Symptom Information in Clinical Notes Using Natural Language Processing,” vol. 70, no. 3, pp. 173–183, May 2021,  Available: 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  <a:hlinkClick r:id="rId4"/>
              </a:rPr>
              <a:t>https://www.ncbi.nlm.nih.gov/pmc/articles/PMC9109773/</a:t>
            </a:r>
          </a:p>
          <a:p>
            <a:pPr>
              <a:buFont typeface="Arial"/>
              <a:buAutoNum type="arabicPeriod"/>
            </a:pP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Shang Gao , Mohammed </a:t>
            </a:r>
            <a:r>
              <a:rPr lang="en-GB" sz="1200" err="1">
                <a:solidFill>
                  <a:srgbClr val="2C3E50"/>
                </a:solidFill>
                <a:latin typeface="Calibri"/>
                <a:cs typeface="Calibri"/>
              </a:rPr>
              <a:t>Alawad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, M. Todd Young , John </a:t>
            </a:r>
            <a:r>
              <a:rPr lang="en-GB" sz="1200" err="1">
                <a:solidFill>
                  <a:srgbClr val="2C3E50"/>
                </a:solidFill>
                <a:latin typeface="Calibri"/>
                <a:cs typeface="Calibri"/>
              </a:rPr>
              <a:t>Gounley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 ,"Limitations of Transformers on  Clinical    Text  Classification " , vol. 25, no. 9, September 2021 ,</a:t>
            </a:r>
            <a:r>
              <a:rPr lang="en-GB" sz="1200" err="1">
                <a:solidFill>
                  <a:srgbClr val="2C3E50"/>
                </a:solidFill>
                <a:latin typeface="Calibri"/>
                <a:cs typeface="Calibri"/>
              </a:rPr>
              <a:t>Availiable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 </a:t>
            </a:r>
            <a:r>
              <a:rPr lang="en-GB" sz="1200">
                <a:solidFill>
                  <a:srgbClr val="2C3E50"/>
                </a:solidFill>
                <a:cs typeface="Calibri"/>
                <a:hlinkClick r:id="rId5"/>
              </a:rPr>
              <a:t>https://pubmed.ncbi.nlm.nih.gov/33635801/</a:t>
            </a:r>
          </a:p>
          <a:p>
            <a:pPr marL="101600" indent="0">
              <a:buNone/>
            </a:pPr>
            <a:r>
              <a:rPr lang="en-GB" sz="1200">
                <a:solidFill>
                  <a:schemeClr val="bg2">
                    <a:lumMod val="50000"/>
                    <a:lumOff val="50000"/>
                  </a:schemeClr>
                </a:solidFill>
                <a:cs typeface="Calibri"/>
              </a:rPr>
              <a:t>4.</a:t>
            </a:r>
            <a:r>
              <a:rPr lang="en-GB" sz="1200">
                <a:solidFill>
                  <a:schemeClr val="bg2">
                    <a:lumMod val="10000"/>
                    <a:lumOff val="90000"/>
                  </a:schemeClr>
                </a:solidFill>
                <a:cs typeface="Calibri"/>
              </a:rPr>
              <a:t> </a:t>
            </a:r>
            <a:r>
              <a:rPr lang="en-GB" sz="1200">
                <a:solidFill>
                  <a:srgbClr val="2C3E50"/>
                </a:solidFill>
                <a:cs typeface="Calibri"/>
              </a:rPr>
              <a:t>    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Amisha D. Dave, Gualberto Ruaño, Jonathan Kost , and Xiaoyan Wang, Automated Extraction of Pain                       Symptoms: A natural Language Approach using Electronic Health Records , March 2022,</a:t>
            </a:r>
          </a:p>
          <a:p>
            <a:pPr marL="101600" indent="0">
              <a:buNone/>
            </a:pP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        </a:t>
            </a:r>
            <a:r>
              <a:rPr lang="en-GB" sz="1200" err="1">
                <a:solidFill>
                  <a:srgbClr val="2C3E50"/>
                </a:solidFill>
                <a:latin typeface="Calibri"/>
                <a:cs typeface="Calibri"/>
              </a:rPr>
              <a:t>Availiable</a:t>
            </a:r>
            <a:r>
              <a:rPr lang="en-GB" sz="1200">
                <a:solidFill>
                  <a:srgbClr val="2C3E50"/>
                </a:solidFill>
                <a:latin typeface="Calibri"/>
                <a:cs typeface="Calibri"/>
              </a:rPr>
              <a:t>  </a:t>
            </a:r>
            <a:r>
              <a:rPr lang="en-GB" sz="1200">
                <a:solidFill>
                  <a:srgbClr val="2C3E50"/>
                </a:solidFill>
                <a:cs typeface="Calibri"/>
              </a:rPr>
              <a:t>https://pubmed.ncbi.nlm.nih.gov/35322976/</a:t>
            </a:r>
            <a:r>
              <a:rPr lang="en-GB" sz="1200">
                <a:solidFill>
                  <a:srgbClr val="2C3E50"/>
                </a:solidFill>
                <a:cs typeface="Calibri"/>
                <a:hlinkClick r:id="rId3"/>
              </a:rPr>
              <a:t>https://pubmed.ncbi.nlm.nih.gov/35322976/</a:t>
            </a:r>
          </a:p>
          <a:p>
            <a:pPr marL="101600" indent="0">
              <a:buNone/>
            </a:pPr>
            <a:endParaRPr lang="en-GB" sz="1200">
              <a:solidFill>
                <a:srgbClr val="2C3E50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7666-062F-2737-33B3-2E9E8DF07183}"/>
              </a:ext>
            </a:extLst>
          </p:cNvPr>
          <p:cNvSpPr txBox="1"/>
          <p:nvPr/>
        </p:nvSpPr>
        <p:spPr>
          <a:xfrm>
            <a:off x="383609" y="3233281"/>
            <a:ext cx="1777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Playfair Display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3A375-4E6B-1F5D-E161-FF2926DBBECF}"/>
              </a:ext>
            </a:extLst>
          </p:cNvPr>
          <p:cNvSpPr txBox="1"/>
          <p:nvPr/>
        </p:nvSpPr>
        <p:spPr>
          <a:xfrm>
            <a:off x="735904" y="3922212"/>
            <a:ext cx="5957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“Medical Speech, Transcription, and Intent,” </a:t>
            </a:r>
            <a:r>
              <a:rPr lang="en-US" sz="1200" i="1">
                <a:latin typeface="Calibri"/>
                <a:cs typeface="Calibri"/>
                <a:hlinkClick r:id="rId6"/>
              </a:rPr>
              <a:t>www.kaggle.com</a:t>
            </a:r>
            <a:r>
              <a:rPr lang="en-US" sz="1200">
                <a:latin typeface="Calibri"/>
                <a:cs typeface="Calibri"/>
              </a:rPr>
              <a:t>. </a:t>
            </a:r>
            <a:r>
              <a:rPr lang="en-US" sz="1200">
                <a:latin typeface="Calibri"/>
                <a:cs typeface="Calibri"/>
                <a:hlinkClick r:id="rId7"/>
              </a:rPr>
              <a:t>https://www.kaggle.com/datasets/paultimothymooney/medical-speech-transcription-and-intent</a:t>
            </a:r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1208519" y="715120"/>
            <a:ext cx="6535484" cy="251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lang="en-US" sz="2250" b="1" i="1">
              <a:solidFill>
                <a:srgbClr val="444654"/>
              </a:solidFill>
              <a:latin typeface="Playfair Display"/>
              <a:ea typeface="Playfair Display"/>
              <a:cs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sz="2283" b="1" i="1">
              <a:solidFill>
                <a:srgbClr val="4446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>
              <a:spcBef>
                <a:spcPts val="0"/>
              </a:spcBef>
              <a:buSzPct val="210177"/>
              <a:buNone/>
            </a:pPr>
            <a:endParaRPr lang="en-US"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60941"/>
              <a:buNone/>
            </a:pPr>
            <a:r>
              <a:rPr lang="en-US" sz="785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Thank You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sz="2283" b="1">
              <a:solidFill>
                <a:srgbClr val="4446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188929" y="293057"/>
            <a:ext cx="6769703" cy="46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3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Content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</a:t>
            </a:r>
            <a:endParaRPr sz="1800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>
              <a:solidFill>
                <a:schemeClr val="dk1"/>
              </a:solidFill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</a:rPr>
              <a:t>Objectives</a:t>
            </a:r>
            <a:endParaRPr lang="en-US" b="1" i="1">
              <a:solidFill>
                <a:schemeClr val="dk1"/>
              </a:solidFill>
              <a:latin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Literature Survey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Proposed Plan of Work(Flow chart, use case diagram)</a:t>
            </a:r>
            <a:endParaRPr>
              <a:solidFill>
                <a:schemeClr val="dk1"/>
              </a:solidFill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</a:rPr>
              <a:t>Dataset/Model overview</a:t>
            </a:r>
            <a:endParaRPr lang="en-US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Technology</a:t>
            </a:r>
            <a:endParaRPr sz="1800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Expected  </a:t>
            </a: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Outcome</a:t>
            </a:r>
            <a:endParaRPr lang="en-US">
              <a:solidFill>
                <a:schemeClr val="dk1"/>
              </a:solidFill>
              <a:ea typeface="Lustria"/>
              <a:cs typeface="Lustria"/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</a:rPr>
              <a:t>Summary</a:t>
            </a:r>
            <a:endParaRPr lang="en-US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8BD1-E308-6F87-9024-FB84DDB0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9" y="271307"/>
            <a:ext cx="6769705" cy="1106350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 </a:t>
            </a:r>
            <a:endParaRPr lang="en-GB" sz="3400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E959A-6BF9-A9F0-8D31-7C2317C2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32" y="1207133"/>
            <a:ext cx="7729393" cy="3116594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2100">
                <a:solidFill>
                  <a:schemeClr val="dk1"/>
                </a:solidFill>
                <a:latin typeface="Georgia"/>
              </a:rPr>
              <a:t>What are Symptoms ?</a:t>
            </a:r>
          </a:p>
          <a:p>
            <a:pPr marL="101600" indent="0">
              <a:buNone/>
            </a:pPr>
            <a:endParaRPr lang="en-GB" sz="2100" u="sng">
              <a:solidFill>
                <a:schemeClr val="dk1"/>
              </a:solidFill>
              <a:latin typeface="Georgia"/>
            </a:endParaRP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Indication of a health issue.</a:t>
            </a: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Alerting them to potential health concerns.</a:t>
            </a: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A sign/clue of an body related issue.</a:t>
            </a:r>
          </a:p>
          <a:p>
            <a:pPr marL="101600" indent="0">
              <a:buNone/>
            </a:pPr>
            <a:endParaRPr lang="en-GB">
              <a:solidFill>
                <a:schemeClr val="dk1"/>
              </a:solidFill>
            </a:endParaRPr>
          </a:p>
          <a:p>
            <a:pPr marL="101600" indent="0">
              <a:buNone/>
            </a:pPr>
            <a:endParaRPr lang="en-GB" sz="2100">
              <a:solidFill>
                <a:schemeClr val="dk1"/>
              </a:solidFill>
              <a:latin typeface="Georgia"/>
            </a:endParaRPr>
          </a:p>
          <a:p>
            <a:endParaRPr lang="en-GB" sz="2100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4" name="Picture 3" descr="A close-up of a few icons&#10;&#10;Description automatically generated">
            <a:extLst>
              <a:ext uri="{FF2B5EF4-FFF2-40B4-BE49-F238E27FC236}">
                <a16:creationId xmlns:a16="http://schemas.microsoft.com/office/drawing/2014/main" id="{5E1589E6-C18F-2B1F-FD52-2FAF01A9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0" y="3333840"/>
            <a:ext cx="5510122" cy="16057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6A5ECE5-D8D4-F229-E050-8984F34CBF9D}"/>
              </a:ext>
            </a:extLst>
          </p:cNvPr>
          <p:cNvSpPr/>
          <p:nvPr/>
        </p:nvSpPr>
        <p:spPr>
          <a:xfrm>
            <a:off x="4903975" y="1382525"/>
            <a:ext cx="4118159" cy="17060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Any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feeling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of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illness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or </a:t>
            </a:r>
            <a:endParaRPr lang="en-US"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physical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or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mental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change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that is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caused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by a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particular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endParaRPr lang="en-US"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​</a:t>
            </a:r>
            <a:endParaRPr lang="en-US" sz="18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00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6546-EB3B-2ECD-5880-27B2C9A1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2366"/>
            <a:ext cx="6769705" cy="1106350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MOTIVATION</a:t>
            </a:r>
            <a:endParaRPr lang="en-GB" sz="3400">
              <a:solidFill>
                <a:schemeClr val="dk1"/>
              </a:solidFill>
            </a:endParaRPr>
          </a:p>
          <a:p>
            <a:endParaRPr lang="en-GB"/>
          </a:p>
        </p:txBody>
      </p:sp>
      <p:pic>
        <p:nvPicPr>
          <p:cNvPr id="4" name="Picture 3" descr="Persistent Asthma Classifications">
            <a:extLst>
              <a:ext uri="{FF2B5EF4-FFF2-40B4-BE49-F238E27FC236}">
                <a16:creationId xmlns:a16="http://schemas.microsoft.com/office/drawing/2014/main" id="{DE0E6472-3F33-0607-08C5-B5D50149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58" y="148678"/>
            <a:ext cx="3043856" cy="2892989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BEEDA49-C280-4243-11D2-8AB7A92C6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391746"/>
              </p:ext>
            </p:extLst>
          </p:nvPr>
        </p:nvGraphicFramePr>
        <p:xfrm>
          <a:off x="546288" y="717737"/>
          <a:ext cx="4950198" cy="418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9F35A095-5C9B-5924-D021-4F2FD3BE4A11}"/>
              </a:ext>
            </a:extLst>
          </p:cNvPr>
          <p:cNvSpPr/>
          <p:nvPr/>
        </p:nvSpPr>
        <p:spPr>
          <a:xfrm>
            <a:off x="273142" y="1073664"/>
            <a:ext cx="1916205" cy="655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>
                <a:solidFill>
                  <a:srgbClr val="FFFFFF"/>
                </a:solidFill>
                <a:latin typeface="Times New Roman"/>
                <a:cs typeface="Times New Roman"/>
              </a:rPr>
              <a:t>Delay medical Treatment</a:t>
            </a:r>
            <a:r>
              <a:rPr lang="en-US" sz="1800">
                <a:latin typeface="Times New Roman"/>
                <a:ea typeface="Arial"/>
                <a:cs typeface="Arial"/>
              </a:rPr>
              <a:t>​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0374DB6-04E0-CE32-C44E-D12187D4A0C3}"/>
              </a:ext>
            </a:extLst>
          </p:cNvPr>
          <p:cNvSpPr/>
          <p:nvPr/>
        </p:nvSpPr>
        <p:spPr>
          <a:xfrm>
            <a:off x="2550737" y="3863927"/>
            <a:ext cx="2126315" cy="655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Increase Complication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22023AAB-1D59-0420-E8C1-CC168DBDEF89}"/>
              </a:ext>
            </a:extLst>
          </p:cNvPr>
          <p:cNvSpPr/>
          <p:nvPr/>
        </p:nvSpPr>
        <p:spPr>
          <a:xfrm>
            <a:off x="5702393" y="3536155"/>
            <a:ext cx="3042394" cy="1075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Effective health resource</a:t>
            </a:r>
          </a:p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lang="en-US" sz="1800">
                <a:latin typeface="Times New Roman"/>
                <a:cs typeface="Arial"/>
              </a:rPr>
              <a:t> proactive measures</a:t>
            </a:r>
          </a:p>
        </p:txBody>
      </p:sp>
      <p:sp>
        <p:nvSpPr>
          <p:cNvPr id="290" name="Arrow: Up-Down 289">
            <a:extLst>
              <a:ext uri="{FF2B5EF4-FFF2-40B4-BE49-F238E27FC236}">
                <a16:creationId xmlns:a16="http://schemas.microsoft.com/office/drawing/2014/main" id="{29668345-FE18-0711-0F62-C18386D7D82A}"/>
              </a:ext>
            </a:extLst>
          </p:cNvPr>
          <p:cNvSpPr/>
          <p:nvPr/>
        </p:nvSpPr>
        <p:spPr>
          <a:xfrm>
            <a:off x="1029540" y="1785937"/>
            <a:ext cx="126066" cy="38660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Arrow: Up-Down 291">
            <a:extLst>
              <a:ext uri="{FF2B5EF4-FFF2-40B4-BE49-F238E27FC236}">
                <a16:creationId xmlns:a16="http://schemas.microsoft.com/office/drawing/2014/main" id="{C4C019E2-B9FF-23B9-F8A6-98833A5CF136}"/>
              </a:ext>
            </a:extLst>
          </p:cNvPr>
          <p:cNvSpPr/>
          <p:nvPr/>
        </p:nvSpPr>
        <p:spPr>
          <a:xfrm>
            <a:off x="3088621" y="3424796"/>
            <a:ext cx="126066" cy="38660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0DF8627-83B9-CBB5-9AE7-47ECB4F2885D}"/>
                  </a:ext>
                </a:extLst>
              </p14:cNvPr>
              <p14:cNvContentPartPr/>
              <p14:nvPr/>
            </p14:nvContentPartPr>
            <p14:xfrm>
              <a:off x="-743789" y="2014957"/>
              <a:ext cx="10505" cy="10505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0DF8627-83B9-CBB5-9AE7-47ECB4F288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269039" y="1489707"/>
                <a:ext cx="1050500" cy="10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050ACC1-DB47-3399-3E9F-3DD498CFAB0E}"/>
                  </a:ext>
                </a:extLst>
              </p14:cNvPr>
              <p14:cNvContentPartPr/>
              <p14:nvPr/>
            </p14:nvContentPartPr>
            <p14:xfrm>
              <a:off x="1365716" y="2283898"/>
              <a:ext cx="10505" cy="10505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050ACC1-DB47-3399-3E9F-3DD498CFAB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0466" y="1758648"/>
                <a:ext cx="1050500" cy="1050500"/>
              </a:xfrm>
              <a:prstGeom prst="rect">
                <a:avLst/>
              </a:prstGeom>
            </p:spPr>
          </p:pic>
        </mc:Fallback>
      </mc:AlternateContent>
      <p:sp>
        <p:nvSpPr>
          <p:cNvPr id="305" name="Arrow: Left-Up 304">
            <a:extLst>
              <a:ext uri="{FF2B5EF4-FFF2-40B4-BE49-F238E27FC236}">
                <a16:creationId xmlns:a16="http://schemas.microsoft.com/office/drawing/2014/main" id="{13FA1BC8-8F6E-BC7F-C74E-1869D3024B4A}"/>
              </a:ext>
            </a:extLst>
          </p:cNvPr>
          <p:cNvSpPr/>
          <p:nvPr/>
        </p:nvSpPr>
        <p:spPr>
          <a:xfrm flipH="1">
            <a:off x="5219139" y="3714749"/>
            <a:ext cx="319368" cy="52107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7"/>
          <p:cNvGrpSpPr/>
          <p:nvPr/>
        </p:nvGrpSpPr>
        <p:grpSpPr>
          <a:xfrm>
            <a:off x="5069712" y="2697995"/>
            <a:ext cx="271463" cy="267891"/>
            <a:chOff x="5554663" y="3609975"/>
            <a:chExt cx="361950" cy="357188"/>
          </a:xfrm>
        </p:grpSpPr>
        <p:sp>
          <p:nvSpPr>
            <p:cNvPr id="242" name="Google Shape;242;p17"/>
            <p:cNvSpPr/>
            <p:nvPr/>
          </p:nvSpPr>
          <p:spPr>
            <a:xfrm>
              <a:off x="5554663" y="3613150"/>
              <a:ext cx="354013" cy="354013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2" y="9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3" y="90"/>
                    <a:pt x="94" y="91"/>
                    <a:pt x="94" y="92"/>
                  </a:cubicBezTo>
                  <a:cubicBezTo>
                    <a:pt x="94" y="93"/>
                    <a:pt x="93" y="94"/>
                    <a:pt x="92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653088" y="36845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641975" y="3824288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765800" y="37179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749925" y="3824288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856288" y="376396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856288" y="36099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803900" y="3646488"/>
              <a:ext cx="74613" cy="95250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2" y="25"/>
                  </a:moveTo>
                  <a:cubicBezTo>
                    <a:pt x="2" y="25"/>
                    <a:pt x="1" y="24"/>
                    <a:pt x="1" y="24"/>
                  </a:cubicBezTo>
                  <a:cubicBezTo>
                    <a:pt x="0" y="23"/>
                    <a:pt x="0" y="22"/>
                    <a:pt x="1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5"/>
                    <a:pt x="2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94363" y="3711575"/>
              <a:ext cx="90488" cy="41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22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4" y="8"/>
                    <a:pt x="24" y="9"/>
                  </a:cubicBezTo>
                  <a:cubicBezTo>
                    <a:pt x="23" y="10"/>
                    <a:pt x="23" y="11"/>
                    <a:pt x="2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554663" y="3717925"/>
              <a:ext cx="117475" cy="76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" y="20"/>
                  </a:move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1" y="3"/>
                    <a:pt x="30" y="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791200" y="3797300"/>
              <a:ext cx="82550" cy="52388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3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686425" y="3846513"/>
              <a:ext cx="79375" cy="14288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1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1" y="4"/>
                    <a:pt x="1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5554663" y="3857625"/>
              <a:ext cx="106363" cy="71438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3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1" y="16"/>
                    <a:pt x="2" y="1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7"/>
          <p:cNvSpPr/>
          <p:nvPr/>
        </p:nvSpPr>
        <p:spPr>
          <a:xfrm>
            <a:off x="219150" y="765800"/>
            <a:ext cx="2573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>
              <a:solidFill>
                <a:schemeClr val="dk1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3" name="Google Shape;164;p16">
            <a:extLst>
              <a:ext uri="{FF2B5EF4-FFF2-40B4-BE49-F238E27FC236}">
                <a16:creationId xmlns:a16="http://schemas.microsoft.com/office/drawing/2014/main" id="{95218B71-E0E6-3AD1-1B16-9935C4D03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8384" y="90731"/>
            <a:ext cx="3085800" cy="67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>
                <a:solidFill>
                  <a:schemeClr val="dk1"/>
                </a:solidFill>
              </a:rPr>
              <a:t>OBJECTIVES</a:t>
            </a:r>
          </a:p>
        </p:txBody>
      </p:sp>
      <p:graphicFrame>
        <p:nvGraphicFramePr>
          <p:cNvPr id="670" name="Diagram 669">
            <a:extLst>
              <a:ext uri="{FF2B5EF4-FFF2-40B4-BE49-F238E27FC236}">
                <a16:creationId xmlns:a16="http://schemas.microsoft.com/office/drawing/2014/main" id="{F73ECA3B-6E29-062C-4E2E-825667C39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99967"/>
              </p:ext>
            </p:extLst>
          </p:nvPr>
        </p:nvGraphicFramePr>
        <p:xfrm>
          <a:off x="530431" y="643208"/>
          <a:ext cx="8255350" cy="434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0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76F140-8664-DB0B-1C69-C1EE23D2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52336"/>
              </p:ext>
            </p:extLst>
          </p:nvPr>
        </p:nvGraphicFramePr>
        <p:xfrm>
          <a:off x="16809" y="488952"/>
          <a:ext cx="9116772" cy="4661267"/>
        </p:xfrm>
        <a:graphic>
          <a:graphicData uri="http://schemas.openxmlformats.org/drawingml/2006/table">
            <a:tbl>
              <a:tblPr firstRow="1" bandRow="1">
                <a:tableStyleId>{73F4C2AF-FFF2-4736-9088-FCA351921DD3}</a:tableStyleId>
              </a:tblPr>
              <a:tblGrid>
                <a:gridCol w="273143">
                  <a:extLst>
                    <a:ext uri="{9D8B030D-6E8A-4147-A177-3AD203B41FA5}">
                      <a16:colId xmlns:a16="http://schemas.microsoft.com/office/drawing/2014/main" val="2359657011"/>
                    </a:ext>
                  </a:extLst>
                </a:gridCol>
                <a:gridCol w="1430141">
                  <a:extLst>
                    <a:ext uri="{9D8B030D-6E8A-4147-A177-3AD203B41FA5}">
                      <a16:colId xmlns:a16="http://schemas.microsoft.com/office/drawing/2014/main" val="59985452"/>
                    </a:ext>
                  </a:extLst>
                </a:gridCol>
                <a:gridCol w="1533802">
                  <a:extLst>
                    <a:ext uri="{9D8B030D-6E8A-4147-A177-3AD203B41FA5}">
                      <a16:colId xmlns:a16="http://schemas.microsoft.com/office/drawing/2014/main" val="4126703188"/>
                    </a:ext>
                  </a:extLst>
                </a:gridCol>
                <a:gridCol w="1498323">
                  <a:extLst>
                    <a:ext uri="{9D8B030D-6E8A-4147-A177-3AD203B41FA5}">
                      <a16:colId xmlns:a16="http://schemas.microsoft.com/office/drawing/2014/main" val="983416230"/>
                    </a:ext>
                  </a:extLst>
                </a:gridCol>
                <a:gridCol w="1466712">
                  <a:extLst>
                    <a:ext uri="{9D8B030D-6E8A-4147-A177-3AD203B41FA5}">
                      <a16:colId xmlns:a16="http://schemas.microsoft.com/office/drawing/2014/main" val="3594853768"/>
                    </a:ext>
                  </a:extLst>
                </a:gridCol>
                <a:gridCol w="1527927">
                  <a:extLst>
                    <a:ext uri="{9D8B030D-6E8A-4147-A177-3AD203B41FA5}">
                      <a16:colId xmlns:a16="http://schemas.microsoft.com/office/drawing/2014/main" val="1809010721"/>
                    </a:ext>
                  </a:extLst>
                </a:gridCol>
                <a:gridCol w="1386724">
                  <a:extLst>
                    <a:ext uri="{9D8B030D-6E8A-4147-A177-3AD203B41FA5}">
                      <a16:colId xmlns:a16="http://schemas.microsoft.com/office/drawing/2014/main" val="4006181613"/>
                    </a:ext>
                  </a:extLst>
                </a:gridCol>
              </a:tblGrid>
              <a:tr h="815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Title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Approach/Model/Algorithm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Formula used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Source/Dataset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Findings and Relevance ,accuracy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Research Gap /Limitation</a:t>
                      </a:r>
                      <a:endParaRPr lang="en-US" sz="11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00244"/>
                  </a:ext>
                </a:extLst>
              </a:tr>
              <a:tr h="10309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2022-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  <a:sym typeface="Arial"/>
                        </a:rPr>
                        <a:t>Identifying Symptom Information in Clinical Notes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NimbleMiner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Word2vec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phrase2vec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Random forest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Performance metrics  recall, precision F-measure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Clinical notes from a single medical centre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 0.75 - 0.96</a:t>
                      </a: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f-measure = 0.80 - 0.96</a:t>
                      </a: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Recall  0.81-0.99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Data from a single medical </a:t>
                      </a: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center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Evaluation only on a subset of symptom.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04771"/>
                  </a:ext>
                </a:extLst>
              </a:tr>
              <a:tr h="1276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2021 -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Limitations of Transformers on Clinical Text Classification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Word level -CNN ,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BlueBERT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,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Hierarchical Self-Attention Network.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weigth,bias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vectors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Softmax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function.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-For Evaluation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 ,recall and F1 score.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noProof="0" dirty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  <a:sym typeface="Arial"/>
                        </a:rPr>
                        <a:t>MIMIC-III Discharge Summaries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GB" sz="1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BlueBERT - precision  67% recall 54% , F1 score 61%</a:t>
                      </a: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CNN - precision  73% recall 50% , F1 score 58%.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Low signal-to-noise ratio .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BERT's tokenizer complexity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76978"/>
                  </a:ext>
                </a:extLst>
              </a:tr>
              <a:tr h="138259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2023-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Automated Extraction of Pain Symptom in Electronic Health Records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word2vec 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CLAMP model.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Precision, recall, and F1 measure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UConn Health John Dempsey Hospital EHR , 611,355 clinical notes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Pain quantity rating   - 8/10.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Identifying key pain-related parameters.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To use CUI code for  better categorization of notes.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888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9732A9-A4E3-60D2-00FD-D3259D33556F}"/>
              </a:ext>
            </a:extLst>
          </p:cNvPr>
          <p:cNvSpPr txBox="1"/>
          <p:nvPr/>
        </p:nvSpPr>
        <p:spPr>
          <a:xfrm>
            <a:off x="2931459" y="-1680"/>
            <a:ext cx="4906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Times New Roman"/>
                <a:cs typeface="Times New Roman"/>
                <a:sym typeface="Titillium Web"/>
              </a:rPr>
              <a:t>LITERATURE SURVEY</a:t>
            </a:r>
            <a:r>
              <a:rPr lang="en-GB" sz="1800" b="1">
                <a:latin typeface="Times New Roman"/>
                <a:cs typeface="Times New Roman"/>
                <a:sym typeface="Titillium Web"/>
              </a:rPr>
              <a:t>​</a:t>
            </a:r>
            <a:r>
              <a:rPr lang="en-US" sz="1800" b="1">
                <a:latin typeface="Times New Roman"/>
                <a:cs typeface="Times New Roman"/>
                <a:sym typeface="Titillium Web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917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3077340" y="-29824"/>
            <a:ext cx="2935200" cy="6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sym typeface="Playfair Display SemiBold"/>
              </a:rPr>
              <a:t>WORKFLOW</a:t>
            </a:r>
            <a:endParaRPr sz="3400">
              <a:solidFill>
                <a:schemeClr val="dk1"/>
              </a:solidFill>
              <a:sym typeface="Playfair Display SemiBold"/>
            </a:endParaRPr>
          </a:p>
        </p:txBody>
      </p:sp>
      <p:pic>
        <p:nvPicPr>
          <p:cNvPr id="4" name="Picture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F8F88EBD-3E47-B423-216B-60E856D1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6" y="585305"/>
            <a:ext cx="8979597" cy="4416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B72-EBE1-F664-0EB9-A08C3625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38" y="318720"/>
            <a:ext cx="4925809" cy="1041651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Dataset  Overview </a:t>
            </a:r>
            <a:endParaRPr lang="en-GB" sz="3400">
              <a:solidFill>
                <a:schemeClr val="dk1"/>
              </a:solidFill>
            </a:endParaRPr>
          </a:p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E588-6257-2D25-1A8A-6181521A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9" y="1712120"/>
            <a:ext cx="3192699" cy="2249386"/>
          </a:xfrm>
        </p:spPr>
        <p:txBody>
          <a:bodyPr>
            <a:normAutofit lnSpcReduction="10000"/>
          </a:bodyPr>
          <a:lstStyle/>
          <a:p>
            <a:r>
              <a:rPr lang="en-GB" sz="1800">
                <a:solidFill>
                  <a:schemeClr val="tx1"/>
                </a:solidFill>
                <a:latin typeface="Times New Roman"/>
              </a:rPr>
              <a:t>The Data Frame contains</a:t>
            </a:r>
            <a:r>
              <a:rPr lang="en-GB" sz="1800">
                <a:solidFill>
                  <a:srgbClr val="FF0000"/>
                </a:solidFill>
                <a:latin typeface="Times New Roman"/>
              </a:rPr>
              <a:t> 6661 </a:t>
            </a:r>
            <a:r>
              <a:rPr lang="en-GB" sz="1800">
                <a:solidFill>
                  <a:schemeClr val="tx1"/>
                </a:solidFill>
                <a:latin typeface="Times New Roman"/>
              </a:rPr>
              <a:t>records.</a:t>
            </a:r>
          </a:p>
          <a:p>
            <a:r>
              <a:rPr lang="en-GB" sz="1800">
                <a:solidFill>
                  <a:schemeClr val="tx1"/>
                </a:solidFill>
                <a:latin typeface="Times New Roman"/>
              </a:rPr>
              <a:t>Prompt attribute has </a:t>
            </a:r>
            <a:r>
              <a:rPr lang="en-GB" sz="1800">
                <a:solidFill>
                  <a:srgbClr val="FF0000"/>
                </a:solidFill>
                <a:latin typeface="Times New Roman"/>
              </a:rPr>
              <a:t>25</a:t>
            </a:r>
            <a:r>
              <a:rPr lang="en-GB" sz="1800">
                <a:solidFill>
                  <a:schemeClr val="tx1"/>
                </a:solidFill>
                <a:latin typeface="Times New Roman"/>
              </a:rPr>
              <a:t> classes of symptoms.</a:t>
            </a:r>
          </a:p>
          <a:p>
            <a:r>
              <a:rPr lang="en-GB" sz="1800">
                <a:solidFill>
                  <a:schemeClr val="tx1"/>
                </a:solidFill>
                <a:latin typeface="Times New Roman"/>
                <a:cs typeface="Arial"/>
              </a:rPr>
              <a:t>There are only </a:t>
            </a:r>
            <a:r>
              <a:rPr lang="en-GB" sz="1800">
                <a:solidFill>
                  <a:srgbClr val="FF0000"/>
                </a:solidFill>
                <a:latin typeface="Times New Roman"/>
                <a:cs typeface="Arial"/>
              </a:rPr>
              <a:t>124 </a:t>
            </a:r>
            <a:r>
              <a:rPr lang="en-GB" sz="1800">
                <a:solidFill>
                  <a:schemeClr val="tx1"/>
                </a:solidFill>
                <a:latin typeface="Times New Roman"/>
                <a:cs typeface="Arial"/>
              </a:rPr>
              <a:t>unique speaker id.</a:t>
            </a:r>
          </a:p>
          <a:p>
            <a:r>
              <a:rPr lang="en-GB" sz="1800">
                <a:solidFill>
                  <a:srgbClr val="FF0000"/>
                </a:solidFill>
                <a:latin typeface="Times New Roman"/>
                <a:cs typeface="Arial"/>
              </a:rPr>
              <a:t>80:20</a:t>
            </a:r>
            <a:r>
              <a:rPr lang="en-GB" sz="1800">
                <a:solidFill>
                  <a:schemeClr val="tx1"/>
                </a:solidFill>
                <a:latin typeface="Times New Roman"/>
                <a:cs typeface="Arial"/>
              </a:rPr>
              <a:t> training and testing</a:t>
            </a:r>
          </a:p>
          <a:p>
            <a:endParaRPr lang="en-GB" sz="1800">
              <a:solidFill>
                <a:schemeClr val="tx1"/>
              </a:solidFill>
              <a:latin typeface="Times New Roman"/>
            </a:endParaRPr>
          </a:p>
          <a:p>
            <a:endParaRPr lang="en-GB" sz="1800">
              <a:solidFill>
                <a:schemeClr val="tx1"/>
              </a:solidFill>
              <a:latin typeface="Times New Roman"/>
            </a:endParaRPr>
          </a:p>
          <a:p>
            <a:endParaRPr lang="en-GB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F0ACCF70-1DF5-E673-F42E-49B6200C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46" y="1635037"/>
            <a:ext cx="5760288" cy="24051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2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C1DC-B6C3-65B3-5571-DA7DB967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3243658" cy="1807245"/>
          </a:xfrm>
        </p:spPr>
        <p:txBody>
          <a:bodyPr>
            <a:noAutofit/>
          </a:bodyPr>
          <a:lstStyle/>
          <a:p>
            <a:r>
              <a:rPr lang="en-GB" sz="3400">
                <a:solidFill>
                  <a:schemeClr val="dk1"/>
                </a:solidFill>
              </a:rPr>
              <a:t>The Representation of the Prompts </a:t>
            </a:r>
          </a:p>
        </p:txBody>
      </p:sp>
      <p:pic>
        <p:nvPicPr>
          <p:cNvPr id="4" name="Picture 3" descr="A chart of prompts with numbers and text&#10;&#10;Description automatically generated">
            <a:extLst>
              <a:ext uri="{FF2B5EF4-FFF2-40B4-BE49-F238E27FC236}">
                <a16:creationId xmlns:a16="http://schemas.microsoft.com/office/drawing/2014/main" id="{49209BC6-5636-BF8E-FC27-28BC12D6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01" y="0"/>
            <a:ext cx="5475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7880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Orbit</vt:lpstr>
      <vt:lpstr>PowerPoint Presentation</vt:lpstr>
      <vt:lpstr>PowerPoint Presentation</vt:lpstr>
      <vt:lpstr>INTRODUCTION  </vt:lpstr>
      <vt:lpstr>MOTIVATION </vt:lpstr>
      <vt:lpstr>OBJECTIVES</vt:lpstr>
      <vt:lpstr>PowerPoint Presentation</vt:lpstr>
      <vt:lpstr>WORKFLOW</vt:lpstr>
      <vt:lpstr>Dataset  Overview  </vt:lpstr>
      <vt:lpstr>The Representation of the Prompts </vt:lpstr>
      <vt:lpstr>Class Distribution</vt:lpstr>
      <vt:lpstr>Model Overview</vt:lpstr>
      <vt:lpstr>PowerPoint Presentation</vt:lpstr>
      <vt:lpstr>PowerPoint Presentation</vt:lpstr>
      <vt:lpstr>PowerPoint Presentation</vt:lpstr>
      <vt:lpstr>PowerPoint Presentation</vt:lpstr>
      <vt:lpstr>SUMMARY 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118</cp:revision>
  <dcterms:modified xsi:type="dcterms:W3CDTF">2024-03-09T07:01:20Z</dcterms:modified>
</cp:coreProperties>
</file>