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5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12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3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55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23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73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9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1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6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0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2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4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1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6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C0B7AB3-66EB-44AC-A387-0883E0A930C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22215D4-0548-46F8-90C9-4D2CBE34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42DE-32A5-8BEE-E986-185D46A52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01661"/>
            <a:ext cx="8791575" cy="727969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PREDICTION FOR CANCELLATION STATUS OF HOTEL BOOKINGS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9105E-2541-6EF9-2A4C-6C287135A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-119EC0020</a:t>
            </a:r>
          </a:p>
          <a:p>
            <a:r>
              <a:rPr lang="en-US" dirty="0"/>
              <a:t>                                                                                                   -SALAMULLA.G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3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511D-1F37-1E14-9A26-9525384A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4362"/>
          </a:xfrm>
        </p:spPr>
        <p:txBody>
          <a:bodyPr/>
          <a:lstStyle/>
          <a:p>
            <a:r>
              <a:rPr lang="en-US" dirty="0"/>
              <a:t>       </a:t>
            </a:r>
            <a:r>
              <a:rPr lang="en-US" dirty="0">
                <a:solidFill>
                  <a:schemeClr val="bg2"/>
                </a:solidFill>
              </a:rPr>
              <a:t>Confusion matrix for decision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A9F6AF-138B-550D-D20F-EE1ED969C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1885511"/>
            <a:ext cx="7792720" cy="4616889"/>
          </a:xfrm>
        </p:spPr>
      </p:pic>
    </p:spTree>
    <p:extLst>
      <p:ext uri="{BB962C8B-B14F-4D97-AF65-F5344CB8AC3E}">
        <p14:creationId xmlns:p14="http://schemas.microsoft.com/office/powerpoint/2010/main" val="183731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392B-E8D6-09A4-5D52-1C3E6087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0522"/>
          </a:xfrm>
        </p:spPr>
        <p:txBody>
          <a:bodyPr/>
          <a:lstStyle/>
          <a:p>
            <a:r>
              <a:rPr lang="en-US" dirty="0"/>
              <a:t>                         </a:t>
            </a:r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52A5-1637-F63D-6E8F-B1B6018E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9040"/>
            <a:ext cx="9905999" cy="5030442"/>
          </a:xfrm>
        </p:spPr>
        <p:txBody>
          <a:bodyPr/>
          <a:lstStyle/>
          <a:p>
            <a:endParaRPr lang="en-US" sz="2800" b="0" i="0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It breaks down a dataset into smaller and smaller subsets while at the same time an associated decision tree is incrementally developed.</a:t>
            </a:r>
          </a:p>
          <a:p>
            <a:r>
              <a:rPr lang="en-US" sz="2800" dirty="0"/>
              <a:t>Here we have used the criterion ‘</a:t>
            </a:r>
            <a:r>
              <a:rPr lang="en-US" sz="2800" dirty="0" err="1"/>
              <a:t>gini</a:t>
            </a:r>
            <a:r>
              <a:rPr lang="en-US" sz="2800" dirty="0"/>
              <a:t>’ and  max depth 3.</a:t>
            </a:r>
          </a:p>
          <a:p>
            <a:r>
              <a:rPr lang="en-US" sz="2800" dirty="0" err="1"/>
              <a:t>Thus,By</a:t>
            </a:r>
            <a:r>
              <a:rPr lang="en-US" sz="2800" dirty="0"/>
              <a:t> accuracy score and confusion matrix we can conclude that decision tree classifier is the best.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9D46-615D-2026-20ED-C508A915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                       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7674-579E-A516-4C35-A3726B664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Scikit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6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E202-69FB-2873-A59B-BF11763C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                     DATA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CDD7-0056-8151-5861-D01DC81D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forecast the state of hotel booking cancellations, our data includes 32 features.</a:t>
            </a:r>
          </a:p>
          <a:p>
            <a:r>
              <a:rPr lang="en-US" dirty="0"/>
              <a:t>These 32 elements provide a variety of explanations for the various dimensions of hotel reservations. </a:t>
            </a:r>
          </a:p>
          <a:p>
            <a:pPr marL="0" indent="0">
              <a:buNone/>
            </a:pPr>
            <a:r>
              <a:rPr lang="en-US" dirty="0"/>
              <a:t>     Our dataset includes these features, such as arrivals, stays, cancellations,              ,    Reservations, etc.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36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D083-B504-B9C8-689A-3D9F402E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141413" y="572798"/>
            <a:ext cx="9905998" cy="829873"/>
          </a:xfrm>
        </p:spPr>
        <p:txBody>
          <a:bodyPr>
            <a:normAutofit/>
          </a:bodyPr>
          <a:lstStyle/>
          <a:p>
            <a:r>
              <a:rPr lang="en-US" dirty="0"/>
              <a:t>           </a:t>
            </a:r>
            <a:r>
              <a:rPr lang="en-US" dirty="0">
                <a:solidFill>
                  <a:schemeClr val="bg2"/>
                </a:solidFill>
              </a:rPr>
              <a:t>Correlation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4130B-C2E7-C9C5-933A-CE6A3769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0327"/>
            <a:ext cx="9905999" cy="4290874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It is used to determine change one variable is it affect another </a:t>
            </a:r>
            <a:r>
              <a:rPr lang="en-US" b="1" i="0" dirty="0" err="1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variable.It</a:t>
            </a:r>
            <a:r>
              <a:rPr lang="en-US" b="1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will be ranging from -1 to +1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650E4-1F92-4318-78B8-E12449011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4" y="2467992"/>
            <a:ext cx="7803472" cy="42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1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336F-E0C0-08FB-44EB-97FA68B8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609601"/>
            <a:ext cx="5934508" cy="99725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</a:t>
            </a:r>
            <a:r>
              <a:rPr lang="en-US" dirty="0">
                <a:solidFill>
                  <a:schemeClr val="bg2"/>
                </a:solidFill>
              </a:rPr>
              <a:t>Heatmap</a:t>
            </a: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(NULL DATA VISUALIZATION)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8404EDA-74AF-05A7-5DE3-E72676772D2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550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0E766-2CAE-C8C2-9583-15A33AF3B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725186"/>
          </a:xfrm>
        </p:spPr>
        <p:txBody>
          <a:bodyPr>
            <a:normAutofit/>
          </a:bodyPr>
          <a:lstStyle/>
          <a:p>
            <a:r>
              <a:rPr lang="en-US" sz="2000" dirty="0"/>
              <a:t>While checking the null values for the features ,we have got </a:t>
            </a:r>
          </a:p>
          <a:p>
            <a:r>
              <a:rPr lang="en-US" sz="2000" u="sng" dirty="0">
                <a:solidFill>
                  <a:schemeClr val="bg2"/>
                </a:solidFill>
              </a:rPr>
              <a:t>Features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/>
              <a:t>                             </a:t>
            </a:r>
            <a:r>
              <a:rPr lang="en-US" sz="2000" u="sng" dirty="0">
                <a:solidFill>
                  <a:schemeClr val="bg2"/>
                </a:solidFill>
              </a:rPr>
              <a:t>null values</a:t>
            </a:r>
          </a:p>
          <a:p>
            <a:r>
              <a:rPr lang="en-US" sz="2000" dirty="0"/>
              <a:t>Children                                    4</a:t>
            </a:r>
          </a:p>
          <a:p>
            <a:r>
              <a:rPr lang="en-US" sz="2000" dirty="0"/>
              <a:t>Country                                   488</a:t>
            </a:r>
          </a:p>
          <a:p>
            <a:r>
              <a:rPr lang="en-US" sz="2000" dirty="0"/>
              <a:t>Agent                                   </a:t>
            </a:r>
            <a:r>
              <a:rPr lang="en-US" sz="2400" b="0" i="0" dirty="0">
                <a:effectLst/>
                <a:latin typeface="Courier New" panose="02070309020205020404" pitchFamily="49" charset="0"/>
              </a:rPr>
              <a:t>16340</a:t>
            </a:r>
            <a:br>
              <a:rPr lang="en-US" sz="2400" dirty="0"/>
            </a:br>
            <a:r>
              <a:rPr lang="en-US" sz="2400" dirty="0"/>
              <a:t>company                       112593</a:t>
            </a:r>
          </a:p>
          <a:p>
            <a:r>
              <a:rPr lang="en-US" sz="2400" dirty="0"/>
              <a:t>Remaining features             0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789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8E77-F2C1-2AE8-E2B5-EBC24768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5276"/>
          </a:xfrm>
        </p:spPr>
        <p:txBody>
          <a:bodyPr/>
          <a:lstStyle/>
          <a:p>
            <a:r>
              <a:rPr lang="en-US" dirty="0"/>
              <a:t>           </a:t>
            </a:r>
            <a:r>
              <a:rPr lang="en-US" dirty="0">
                <a:solidFill>
                  <a:schemeClr val="bg2"/>
                </a:solidFill>
              </a:rPr>
              <a:t>Inference for the above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30C2-D39A-70DE-951C-84DACCB6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3794"/>
            <a:ext cx="9905999" cy="4678532"/>
          </a:xfrm>
        </p:spPr>
        <p:txBody>
          <a:bodyPr/>
          <a:lstStyle/>
          <a:p>
            <a:r>
              <a:rPr lang="en-US" dirty="0" err="1">
                <a:solidFill>
                  <a:schemeClr val="accent4"/>
                </a:solidFill>
              </a:rPr>
              <a:t>First,we</a:t>
            </a:r>
            <a:r>
              <a:rPr lang="en-US" dirty="0">
                <a:solidFill>
                  <a:schemeClr val="accent4"/>
                </a:solidFill>
              </a:rPr>
              <a:t> have the correlated the features of the dataset in order to get the relationship between the features.</a:t>
            </a:r>
          </a:p>
          <a:p>
            <a:endParaRPr lang="en-US" dirty="0"/>
          </a:p>
          <a:p>
            <a:r>
              <a:rPr lang="en-US" dirty="0"/>
              <a:t>Then, after examining all of the null values for each feature, we discovered that the feature titled "company" has a high null value. Therefore, that company information can be removed from the dataset.</a:t>
            </a:r>
          </a:p>
          <a:p>
            <a:r>
              <a:rPr lang="en-US" dirty="0"/>
              <a:t>They will substitute the median, mode, and mean of the remaining non-null data in that feature for the remaining features that have null values.</a:t>
            </a:r>
          </a:p>
        </p:txBody>
      </p:sp>
    </p:spTree>
    <p:extLst>
      <p:ext uri="{BB962C8B-B14F-4D97-AF65-F5344CB8AC3E}">
        <p14:creationId xmlns:p14="http://schemas.microsoft.com/office/powerpoint/2010/main" val="203478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A7E7-D804-93CB-C0AC-348118E0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  <a:r>
              <a:rPr lang="en-US" dirty="0">
                <a:solidFill>
                  <a:schemeClr val="bg2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2D46-76B8-F5FA-23AC-79AEDFE6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datatypes are present in our data. We </a:t>
            </a:r>
            <a:r>
              <a:rPr lang="en-US" dirty="0" err="1"/>
              <a:t>utilise</a:t>
            </a:r>
            <a:r>
              <a:rPr lang="en-US" dirty="0"/>
              <a:t> label encoder to add to the single datatype.</a:t>
            </a:r>
          </a:p>
          <a:p>
            <a:r>
              <a:rPr lang="en-US" dirty="0"/>
              <a:t>All of the features can be converted to the same datatype using fit transform.</a:t>
            </a:r>
          </a:p>
          <a:p>
            <a:r>
              <a:rPr lang="en-US" dirty="0"/>
              <a:t>It will be challenging to apply machine learning algorithms to the dataset without data preprocessing, so we cannot move on to the next step.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5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5C5F-44DA-0E6A-8200-D375B91A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6197"/>
          </a:xfrm>
        </p:spPr>
        <p:txBody>
          <a:bodyPr/>
          <a:lstStyle/>
          <a:p>
            <a:r>
              <a:rPr lang="en-US" dirty="0"/>
              <a:t>                  </a:t>
            </a:r>
            <a:br>
              <a:rPr lang="en-US" dirty="0"/>
            </a:br>
            <a:r>
              <a:rPr lang="en-US" dirty="0"/>
              <a:t>                   </a:t>
            </a:r>
            <a:r>
              <a:rPr lang="en-US" dirty="0">
                <a:solidFill>
                  <a:schemeClr val="bg2"/>
                </a:solidFill>
              </a:rPr>
              <a:t>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C13C7-399F-DBF4-32B0-ED23502C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1550"/>
            <a:ext cx="9905999" cy="49448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be using two variables X and Y</a:t>
            </a:r>
          </a:p>
          <a:p>
            <a:r>
              <a:rPr lang="en-US" dirty="0"/>
              <a:t>Y with only ‘is canceled’ feature and  X with the remaining features</a:t>
            </a:r>
          </a:p>
          <a:p>
            <a:r>
              <a:rPr lang="en-US" dirty="0"/>
              <a:t>Next step is to split the X into train data and test data with </a:t>
            </a:r>
            <a:r>
              <a:rPr lang="en-US" dirty="0" err="1"/>
              <a:t>testdata</a:t>
            </a:r>
            <a:r>
              <a:rPr lang="en-US" dirty="0"/>
              <a:t> size : </a:t>
            </a:r>
            <a:r>
              <a:rPr lang="en-US" dirty="0">
                <a:solidFill>
                  <a:schemeClr val="bg2"/>
                </a:solidFill>
              </a:rPr>
              <a:t>0.4</a:t>
            </a:r>
          </a:p>
          <a:p>
            <a:r>
              <a:rPr lang="en-US" dirty="0" err="1"/>
              <a:t>Similarly,Y</a:t>
            </a:r>
            <a:r>
              <a:rPr lang="en-US" dirty="0"/>
              <a:t> is split into train data and test data with </a:t>
            </a:r>
            <a:r>
              <a:rPr lang="en-US" dirty="0" err="1"/>
              <a:t>testdata</a:t>
            </a:r>
            <a:r>
              <a:rPr lang="en-US" dirty="0"/>
              <a:t> size : </a:t>
            </a:r>
            <a:r>
              <a:rPr lang="en-US" dirty="0">
                <a:solidFill>
                  <a:schemeClr val="bg2"/>
                </a:solidFill>
              </a:rPr>
              <a:t>0.4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6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7A59-137E-BB61-8B61-EA64D47D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060" y="236925"/>
            <a:ext cx="9809205" cy="78415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Accuracy check for different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9474-3454-F0DA-5471-C22CF5D5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40528"/>
            <a:ext cx="9905999" cy="447730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For accuracy we will be using different classifiers which we have imported from scikit libraries.</a:t>
            </a:r>
          </a:p>
          <a:p>
            <a:r>
              <a:rPr lang="en-US" dirty="0" err="1"/>
              <a:t>First,we</a:t>
            </a:r>
            <a:r>
              <a:rPr lang="en-US" dirty="0"/>
              <a:t> have used logistic regression got test accuracy score and train accuracy score around 0.989.</a:t>
            </a:r>
          </a:p>
          <a:p>
            <a:r>
              <a:rPr lang="en-US" dirty="0"/>
              <a:t>Then we have gone through several classifiers in order to improve the accuracy score than the logistic regression.</a:t>
            </a:r>
          </a:p>
          <a:p>
            <a:r>
              <a:rPr lang="en-US" dirty="0"/>
              <a:t>The accuracy score for the decision tree is 100% and we will be decision tree classifier in our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50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184</TotalTime>
  <Words>507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Century Gothic</vt:lpstr>
      <vt:lpstr>Courier New</vt:lpstr>
      <vt:lpstr>Wingdings 3</vt:lpstr>
      <vt:lpstr>Ion Boardroom</vt:lpstr>
      <vt:lpstr>PREDICTION FOR CANCELLATION STATUS OF HOTEL BOOKINGS</vt:lpstr>
      <vt:lpstr>                        Libraries used</vt:lpstr>
      <vt:lpstr>                     DATA and visualization</vt:lpstr>
      <vt:lpstr>           Correlation visualization</vt:lpstr>
      <vt:lpstr>              Heatmap     (NULL DATA VISUALIZATION)</vt:lpstr>
      <vt:lpstr>           Inference for the above data</vt:lpstr>
      <vt:lpstr>                 data Preprocessing</vt:lpstr>
      <vt:lpstr>                                      Splitting the data</vt:lpstr>
      <vt:lpstr>Accuracy check for different algorithms</vt:lpstr>
      <vt:lpstr>       Confusion matrix for decision tree</vt:lpstr>
      <vt:lpstr>     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FOR CANCELLATION STATUS OF HOTEL BOOKINGS</dc:title>
  <dc:creator>venkata subbaiah</dc:creator>
  <cp:lastModifiedBy>venkata subbaiah</cp:lastModifiedBy>
  <cp:revision>7</cp:revision>
  <dcterms:created xsi:type="dcterms:W3CDTF">2022-10-02T16:08:06Z</dcterms:created>
  <dcterms:modified xsi:type="dcterms:W3CDTF">2022-10-10T08:19:30Z</dcterms:modified>
</cp:coreProperties>
</file>