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Lst>
  <p:sldSz cx="9144000" cy="5143500"/>
  <p:notesSz cx="9144000" cy="5143500"/>
  <p:custShowLst>
    <p:custShow name="Custom show 1" id="0">
      <p:sldLst>
        <p:sld r:id="rId4"/>
        <p:sld r:id="rId6"/>
        <p:sld r:id="rId8"/>
      </p:sldLst>
    </p:custShow>
    <p:custShow name="Custom show 2" id="1">
      <p:sldLst>
        <p:sld r:id="rId8"/>
      </p:sldLst>
    </p:custShow>
    <p:custShow name="Copy  of Custom show 2" id="2">
      <p:sldLst>
        <p:sld r:id="rId8"/>
      </p:sldLst>
    </p:custShow>
    <p:custShow name="Custom show 3" id="3">
      <p:sldLst>
        <p:sld r:id="rId10"/>
      </p:sldLst>
    </p:custShow>
    <p:custShow name="Custom show 4" id="4">
      <p:sldLst>
        <p:sld r:id="rId10"/>
      </p:sldLst>
    </p:custShow>
  </p:custShowLst>
  <p:defaultTextStyle>
    <a:defPPr>
      <a:defRPr kern="0"/>
    </a:def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showPr>
  <p:clrMru>
    <a:srgbClr val="EEEEE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78" d="100"/>
          <a:sy n="78" d="100"/>
        </p:scale>
        <p:origin x="-1536" y="-8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5" Type="http://schemas.openxmlformats.org/officeDocument/2006/relationships/image" Target="../media/image4.png"/><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90423" y="510844"/>
            <a:ext cx="2510790" cy="391159"/>
          </a:xfrm>
          <a:prstGeom prst="rect">
            <a:avLst/>
          </a:prstGeom>
        </p:spPr>
        <p:txBody>
          <a:bodyPr wrap="square" lIns="0" tIns="0" rIns="0" bIns="0">
            <a:spAutoFit/>
          </a:bodyPr>
          <a:lstStyle>
            <a:lvl1pPr>
              <a:defRPr sz="2400" b="0" i="0">
                <a:solidFill>
                  <a:srgbClr val="001F5F"/>
                </a:solidFill>
                <a:latin typeface="Arial" panose="020B0604020202020204"/>
                <a:cs typeface="Arial" panose="020B0604020202020204"/>
              </a:defRPr>
            </a:lvl1pPr>
          </a:lstStyle>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rgbClr val="001F5F"/>
                </a:solidFill>
                <a:latin typeface="Arial" panose="020B0604020202020204"/>
                <a:cs typeface="Arial" panose="020B0604020202020204"/>
              </a:defRPr>
            </a:lvl1pPr>
          </a:lstStyle>
          <a:p/>
        </p:txBody>
      </p:sp>
      <p:sp>
        <p:nvSpPr>
          <p:cNvPr id="3" name="Holder 3"/>
          <p:cNvSpPr>
            <a:spLocks noGrp="1"/>
          </p:cNvSpPr>
          <p:nvPr>
            <p:ph type="body" idx="1"/>
          </p:nvPr>
        </p:nvSpPr>
        <p:spPr/>
        <p:txBody>
          <a:bodyPr lIns="0" tIns="0" rIns="0" bIns="0"/>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rgbClr val="001F5F"/>
                </a:solidFill>
                <a:latin typeface="Arial" panose="020B0604020202020204"/>
                <a:cs typeface="Arial" panose="020B0604020202020204"/>
              </a:defRPr>
            </a:lvl1pPr>
          </a:lstStyle>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rgbClr val="001F5F"/>
                </a:solidFill>
                <a:latin typeface="Arial" panose="020B0604020202020204"/>
                <a:cs typeface="Arial" panose="020B0604020202020204"/>
              </a:defRPr>
            </a:lvl1pPr>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showMasterSp="0">
  <p:cSld name="Blank">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5890577" y="50162"/>
            <a:ext cx="1226897" cy="410146"/>
          </a:xfrm>
          <a:prstGeom prst="rect">
            <a:avLst/>
          </a:prstGeom>
        </p:spPr>
      </p:pic>
      <p:pic>
        <p:nvPicPr>
          <p:cNvPr id="17" name="bg object 17"/>
          <p:cNvPicPr/>
          <p:nvPr/>
        </p:nvPicPr>
        <p:blipFill>
          <a:blip r:embed="rId3" cstate="print"/>
          <a:stretch>
            <a:fillRect/>
          </a:stretch>
        </p:blipFill>
        <p:spPr>
          <a:xfrm>
            <a:off x="8588171" y="44451"/>
            <a:ext cx="430884" cy="421563"/>
          </a:xfrm>
          <a:prstGeom prst="rect">
            <a:avLst/>
          </a:prstGeom>
        </p:spPr>
      </p:pic>
      <p:pic>
        <p:nvPicPr>
          <p:cNvPr id="18" name="bg object 18"/>
          <p:cNvPicPr/>
          <p:nvPr/>
        </p:nvPicPr>
        <p:blipFill>
          <a:blip r:embed="rId4" cstate="print"/>
          <a:stretch>
            <a:fillRect/>
          </a:stretch>
        </p:blipFill>
        <p:spPr>
          <a:xfrm>
            <a:off x="7448295" y="54433"/>
            <a:ext cx="606402" cy="401599"/>
          </a:xfrm>
          <a:prstGeom prst="rect">
            <a:avLst/>
          </a:prstGeom>
        </p:spPr>
      </p:pic>
      <p:sp>
        <p:nvSpPr>
          <p:cNvPr id="19" name="bg object 19"/>
          <p:cNvSpPr/>
          <p:nvPr/>
        </p:nvSpPr>
        <p:spPr>
          <a:xfrm>
            <a:off x="7272997" y="44451"/>
            <a:ext cx="0" cy="412115"/>
          </a:xfrm>
          <a:custGeom>
            <a:avLst/>
            <a:gdLst/>
            <a:ahLst/>
            <a:cxnLst/>
            <a:rect l="l" t="t" r="r" b="b"/>
            <a:pathLst>
              <a:path h="412115">
                <a:moveTo>
                  <a:pt x="0" y="0"/>
                </a:moveTo>
                <a:lnTo>
                  <a:pt x="0" y="411581"/>
                </a:lnTo>
              </a:path>
            </a:pathLst>
          </a:custGeom>
          <a:ln w="9523">
            <a:solidFill>
              <a:srgbClr val="A5A5A5"/>
            </a:solidFill>
          </a:ln>
        </p:spPr>
        <p:txBody>
          <a:bodyPr wrap="square" lIns="0" tIns="0" rIns="0" bIns="0" rtlCol="0"/>
          <a:lstStyle/>
          <a:p/>
        </p:txBody>
      </p:sp>
      <p:sp>
        <p:nvSpPr>
          <p:cNvPr id="20" name="bg object 20"/>
          <p:cNvSpPr/>
          <p:nvPr/>
        </p:nvSpPr>
        <p:spPr>
          <a:xfrm>
            <a:off x="8328075" y="44451"/>
            <a:ext cx="0" cy="412115"/>
          </a:xfrm>
          <a:custGeom>
            <a:avLst/>
            <a:gdLst/>
            <a:ahLst/>
            <a:cxnLst/>
            <a:rect l="l" t="t" r="r" b="b"/>
            <a:pathLst>
              <a:path h="412115">
                <a:moveTo>
                  <a:pt x="0" y="0"/>
                </a:moveTo>
                <a:lnTo>
                  <a:pt x="0" y="411581"/>
                </a:lnTo>
              </a:path>
            </a:pathLst>
          </a:custGeom>
          <a:ln w="9523">
            <a:solidFill>
              <a:srgbClr val="A5A5A5"/>
            </a:solidFill>
          </a:ln>
        </p:spPr>
        <p:txBody>
          <a:bodyPr wrap="square" lIns="0" tIns="0" rIns="0" bIns="0" rtlCol="0"/>
          <a:lstStyle/>
          <a:p/>
        </p:txBody>
      </p:sp>
      <p:pic>
        <p:nvPicPr>
          <p:cNvPr id="21" name="bg object 21"/>
          <p:cNvPicPr/>
          <p:nvPr/>
        </p:nvPicPr>
        <p:blipFill>
          <a:blip r:embed="rId5" cstate="print"/>
          <a:stretch>
            <a:fillRect/>
          </a:stretch>
        </p:blipFill>
        <p:spPr>
          <a:xfrm>
            <a:off x="1424" y="0"/>
            <a:ext cx="9142577" cy="5143500"/>
          </a:xfrm>
          <a:prstGeom prst="rect">
            <a:avLst/>
          </a:prstGeom>
        </p:spPr>
      </p:pic>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theme" Target="../theme/theme1.xml"/><Relationship Id="rId8" Type="http://schemas.openxmlformats.org/officeDocument/2006/relationships/image" Target="../media/image3.png"/><Relationship Id="rId7" Type="http://schemas.openxmlformats.org/officeDocument/2006/relationships/image" Target="../media/image2.png"/><Relationship Id="rId6" Type="http://schemas.openxmlformats.org/officeDocument/2006/relationships/image" Target="../media/image1.png"/><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6" cstate="print"/>
          <a:stretch>
            <a:fillRect/>
          </a:stretch>
        </p:blipFill>
        <p:spPr>
          <a:xfrm>
            <a:off x="5890577" y="50162"/>
            <a:ext cx="1226897" cy="410146"/>
          </a:xfrm>
          <a:prstGeom prst="rect">
            <a:avLst/>
          </a:prstGeom>
        </p:spPr>
      </p:pic>
      <p:pic>
        <p:nvPicPr>
          <p:cNvPr id="17" name="bg object 17"/>
          <p:cNvPicPr/>
          <p:nvPr/>
        </p:nvPicPr>
        <p:blipFill>
          <a:blip r:embed="rId7" cstate="print"/>
          <a:stretch>
            <a:fillRect/>
          </a:stretch>
        </p:blipFill>
        <p:spPr>
          <a:xfrm>
            <a:off x="8588171" y="44451"/>
            <a:ext cx="430884" cy="421563"/>
          </a:xfrm>
          <a:prstGeom prst="rect">
            <a:avLst/>
          </a:prstGeom>
        </p:spPr>
      </p:pic>
      <p:pic>
        <p:nvPicPr>
          <p:cNvPr id="18" name="bg object 18"/>
          <p:cNvPicPr/>
          <p:nvPr/>
        </p:nvPicPr>
        <p:blipFill>
          <a:blip r:embed="rId8" cstate="print"/>
          <a:stretch>
            <a:fillRect/>
          </a:stretch>
        </p:blipFill>
        <p:spPr>
          <a:xfrm>
            <a:off x="7448295" y="54433"/>
            <a:ext cx="606402" cy="401599"/>
          </a:xfrm>
          <a:prstGeom prst="rect">
            <a:avLst/>
          </a:prstGeom>
        </p:spPr>
      </p:pic>
      <p:sp>
        <p:nvSpPr>
          <p:cNvPr id="19" name="bg object 19"/>
          <p:cNvSpPr/>
          <p:nvPr/>
        </p:nvSpPr>
        <p:spPr>
          <a:xfrm>
            <a:off x="7272997" y="44451"/>
            <a:ext cx="0" cy="412115"/>
          </a:xfrm>
          <a:custGeom>
            <a:avLst/>
            <a:gdLst/>
            <a:ahLst/>
            <a:cxnLst/>
            <a:rect l="l" t="t" r="r" b="b"/>
            <a:pathLst>
              <a:path h="412115">
                <a:moveTo>
                  <a:pt x="0" y="0"/>
                </a:moveTo>
                <a:lnTo>
                  <a:pt x="0" y="411581"/>
                </a:lnTo>
              </a:path>
            </a:pathLst>
          </a:custGeom>
          <a:ln w="9523">
            <a:solidFill>
              <a:srgbClr val="A5A5A5"/>
            </a:solidFill>
          </a:ln>
        </p:spPr>
        <p:txBody>
          <a:bodyPr wrap="square" lIns="0" tIns="0" rIns="0" bIns="0" rtlCol="0"/>
          <a:lstStyle/>
          <a:p/>
        </p:txBody>
      </p:sp>
      <p:sp>
        <p:nvSpPr>
          <p:cNvPr id="20" name="bg object 20"/>
          <p:cNvSpPr/>
          <p:nvPr/>
        </p:nvSpPr>
        <p:spPr>
          <a:xfrm>
            <a:off x="8328076" y="44451"/>
            <a:ext cx="0" cy="412115"/>
          </a:xfrm>
          <a:custGeom>
            <a:avLst/>
            <a:gdLst/>
            <a:ahLst/>
            <a:cxnLst/>
            <a:rect l="l" t="t" r="r" b="b"/>
            <a:pathLst>
              <a:path h="412115">
                <a:moveTo>
                  <a:pt x="0" y="0"/>
                </a:moveTo>
                <a:lnTo>
                  <a:pt x="0" y="411581"/>
                </a:lnTo>
              </a:path>
            </a:pathLst>
          </a:custGeom>
          <a:ln w="9523">
            <a:solidFill>
              <a:srgbClr val="A5A5A5"/>
            </a:solidFill>
          </a:ln>
        </p:spPr>
        <p:txBody>
          <a:bodyPr wrap="square" lIns="0" tIns="0" rIns="0" bIns="0" rtlCol="0"/>
          <a:lstStyle/>
          <a:p/>
        </p:txBody>
      </p:sp>
      <p:sp>
        <p:nvSpPr>
          <p:cNvPr id="2" name="Holder 2"/>
          <p:cNvSpPr>
            <a:spLocks noGrp="1"/>
          </p:cNvSpPr>
          <p:nvPr>
            <p:ph type="title"/>
          </p:nvPr>
        </p:nvSpPr>
        <p:spPr>
          <a:xfrm>
            <a:off x="390423" y="510844"/>
            <a:ext cx="4081145" cy="391159"/>
          </a:xfrm>
          <a:prstGeom prst="rect">
            <a:avLst/>
          </a:prstGeom>
        </p:spPr>
        <p:txBody>
          <a:bodyPr wrap="square" lIns="0" tIns="0" rIns="0" bIns="0">
            <a:spAutoFit/>
          </a:bodyPr>
          <a:lstStyle>
            <a:lvl1pPr>
              <a:defRPr sz="2400" b="0" i="0">
                <a:solidFill>
                  <a:srgbClr val="001F5F"/>
                </a:solidFill>
                <a:latin typeface="Arial" panose="020B0604020202020204"/>
                <a:cs typeface="Arial" panose="020B0604020202020204"/>
              </a:defRPr>
            </a:lvl1pPr>
          </a:lstStyle>
          <a:p/>
        </p:txBody>
      </p:sp>
      <p:sp>
        <p:nvSpPr>
          <p:cNvPr id="3" name="Holder 3"/>
          <p:cNvSpPr>
            <a:spLocks noGrp="1"/>
          </p:cNvSpPr>
          <p:nvPr>
            <p:ph type="body" idx="1"/>
          </p:nvPr>
        </p:nvSpPr>
        <p:spPr>
          <a:xfrm>
            <a:off x="457200" y="1183005"/>
            <a:ext cx="8229600" cy="339471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a:xfrm>
            <a:off x="3108960" y="4783455"/>
            <a:ext cx="2926080" cy="257175"/>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6583680" y="4783455"/>
            <a:ext cx="2103120" cy="25717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5.xml"/><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9.jpe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11.jpeg"/><Relationship Id="rId1" Type="http://schemas.openxmlformats.org/officeDocument/2006/relationships/image" Target="../media/image10.jpe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2.jpe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3.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4.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12775" y="2594610"/>
            <a:ext cx="6134100" cy="852170"/>
          </a:xfrm>
          <a:prstGeom prst="rect">
            <a:avLst/>
          </a:prstGeom>
        </p:spPr>
        <p:txBody>
          <a:bodyPr vert="horz" wrap="square" lIns="0" tIns="12700" rIns="0" bIns="0" rtlCol="0">
            <a:noAutofit/>
          </a:bodyPr>
          <a:lstStyle/>
          <a:p>
            <a:pPr marL="31750">
              <a:lnSpc>
                <a:spcPts val="2850"/>
              </a:lnSpc>
              <a:spcBef>
                <a:spcPts val="100"/>
              </a:spcBef>
            </a:pPr>
            <a:r>
              <a:rPr lang="en-US" altLang="en-US" sz="2500" spc="-20" dirty="0">
                <a:solidFill>
                  <a:srgbClr val="FFFFFF"/>
                </a:solidFill>
                <a:latin typeface="Calibri" panose="020F0502020204030204"/>
                <a:cs typeface="Calibri" panose="020F0502020204030204"/>
                <a:sym typeface="+mn-ea"/>
              </a:rPr>
              <a:t> Facial expression </a:t>
            </a:r>
            <a:endParaRPr lang="en-US" altLang="en-US" sz="2500" spc="-20" dirty="0">
              <a:solidFill>
                <a:srgbClr val="FFFFFF"/>
              </a:solidFill>
              <a:latin typeface="Calibri" panose="020F0502020204030204"/>
              <a:cs typeface="Calibri" panose="020F0502020204030204"/>
              <a:sym typeface="+mn-ea"/>
            </a:endParaRPr>
          </a:p>
          <a:p>
            <a:pPr marL="31750">
              <a:lnSpc>
                <a:spcPts val="2850"/>
              </a:lnSpc>
              <a:spcBef>
                <a:spcPts val="100"/>
              </a:spcBef>
            </a:pPr>
            <a:r>
              <a:rPr lang="en-US" altLang="en-US" sz="2500" spc="-20" dirty="0">
                <a:solidFill>
                  <a:srgbClr val="FFFFFF"/>
                </a:solidFill>
                <a:latin typeface="Calibri" panose="020F0502020204030204"/>
                <a:cs typeface="Calibri" panose="020F0502020204030204"/>
                <a:sym typeface="+mn-ea"/>
              </a:rPr>
              <a:t>recognotion in real time</a:t>
            </a:r>
            <a:endParaRPr sz="2500">
              <a:latin typeface="Arial" panose="020B0604020202020204"/>
              <a:cs typeface="Arial" panose="020B0604020202020204"/>
            </a:endParaRPr>
          </a:p>
          <a:p>
            <a:pPr marL="12700">
              <a:lnSpc>
                <a:spcPts val="2850"/>
              </a:lnSpc>
            </a:pPr>
            <a:r>
              <a:rPr sz="2500" dirty="0">
                <a:solidFill>
                  <a:srgbClr val="FFFFFF"/>
                </a:solidFill>
                <a:latin typeface="Calibri" panose="020F0502020204030204"/>
                <a:cs typeface="Calibri" panose="020F0502020204030204"/>
              </a:rPr>
              <a:t>Team</a:t>
            </a:r>
            <a:r>
              <a:rPr sz="2500" spc="-60" dirty="0">
                <a:solidFill>
                  <a:srgbClr val="FFFFFF"/>
                </a:solidFill>
                <a:latin typeface="Calibri" panose="020F0502020204030204"/>
                <a:cs typeface="Calibri" panose="020F0502020204030204"/>
              </a:rPr>
              <a:t> </a:t>
            </a:r>
            <a:r>
              <a:rPr sz="2500" dirty="0">
                <a:solidFill>
                  <a:srgbClr val="FFFFFF"/>
                </a:solidFill>
                <a:latin typeface="Calibri" panose="020F0502020204030204"/>
                <a:cs typeface="Calibri" panose="020F0502020204030204"/>
              </a:rPr>
              <a:t>ID</a:t>
            </a:r>
            <a:r>
              <a:rPr sz="2500" spc="-50" dirty="0">
                <a:solidFill>
                  <a:srgbClr val="FFFFFF"/>
                </a:solidFill>
                <a:latin typeface="Calibri" panose="020F0502020204030204"/>
                <a:cs typeface="Calibri" panose="020F0502020204030204"/>
              </a:rPr>
              <a:t> </a:t>
            </a:r>
            <a:r>
              <a:rPr sz="2500" dirty="0">
                <a:solidFill>
                  <a:srgbClr val="FFFFFF"/>
                </a:solidFill>
                <a:latin typeface="Calibri" panose="020F0502020204030204"/>
                <a:cs typeface="Calibri" panose="020F0502020204030204"/>
              </a:rPr>
              <a:t>-</a:t>
            </a:r>
            <a:r>
              <a:rPr sz="2500" spc="-55" dirty="0">
                <a:solidFill>
                  <a:srgbClr val="FFFFFF"/>
                </a:solidFill>
                <a:latin typeface="Calibri" panose="020F0502020204030204"/>
                <a:cs typeface="Calibri" panose="020F0502020204030204"/>
              </a:rPr>
              <a:t> </a:t>
            </a:r>
            <a:r>
              <a:rPr lang="en-US" altLang="" sz="2500" spc="-55" dirty="0">
                <a:solidFill>
                  <a:srgbClr val="FFFFFF"/>
                </a:solidFill>
                <a:latin typeface="Calibri" panose="020F0502020204030204"/>
                <a:cs typeface="Calibri" panose="020F0502020204030204"/>
              </a:rPr>
              <a:t>CU_CP_Team_9148</a:t>
            </a:r>
            <a:endParaRPr lang="en-US" altLang="" sz="2500" spc="-55" dirty="0">
              <a:solidFill>
                <a:srgbClr val="FFFFFF"/>
              </a:solidFill>
              <a:latin typeface="Calibri" panose="020F0502020204030204"/>
              <a:cs typeface="Calibri" panose="020F0502020204030204"/>
            </a:endParaRPr>
          </a:p>
        </p:txBody>
      </p:sp>
      <p:grpSp>
        <p:nvGrpSpPr>
          <p:cNvPr id="3" name="object 3"/>
          <p:cNvGrpSpPr/>
          <p:nvPr/>
        </p:nvGrpSpPr>
        <p:grpSpPr>
          <a:xfrm>
            <a:off x="743413" y="1640941"/>
            <a:ext cx="2988945" cy="871855"/>
            <a:chOff x="743413" y="1640941"/>
            <a:chExt cx="2988945" cy="871855"/>
          </a:xfrm>
        </p:grpSpPr>
        <p:sp>
          <p:nvSpPr>
            <p:cNvPr id="4" name="object 4"/>
            <p:cNvSpPr/>
            <p:nvPr/>
          </p:nvSpPr>
          <p:spPr>
            <a:xfrm>
              <a:off x="743413" y="1640941"/>
              <a:ext cx="2988945" cy="871855"/>
            </a:xfrm>
            <a:custGeom>
              <a:avLst/>
              <a:gdLst/>
              <a:ahLst/>
              <a:cxnLst/>
              <a:rect l="l" t="t" r="r" b="b"/>
              <a:pathLst>
                <a:path w="2988945" h="871855">
                  <a:moveTo>
                    <a:pt x="2988525" y="0"/>
                  </a:moveTo>
                  <a:lnTo>
                    <a:pt x="0" y="0"/>
                  </a:lnTo>
                  <a:lnTo>
                    <a:pt x="0" y="871321"/>
                  </a:lnTo>
                  <a:lnTo>
                    <a:pt x="2988525" y="871321"/>
                  </a:lnTo>
                  <a:lnTo>
                    <a:pt x="2988525" y="0"/>
                  </a:lnTo>
                  <a:close/>
                </a:path>
              </a:pathLst>
            </a:custGeom>
            <a:solidFill>
              <a:srgbClr val="FFFFFF"/>
            </a:solidFill>
          </p:spPr>
          <p:txBody>
            <a:bodyPr wrap="square" lIns="0" tIns="0" rIns="0" bIns="0" rtlCol="0"/>
            <a:lstStyle/>
            <a:p/>
          </p:txBody>
        </p:sp>
        <p:pic>
          <p:nvPicPr>
            <p:cNvPr id="5" name="object 5"/>
            <p:cNvPicPr/>
            <p:nvPr/>
          </p:nvPicPr>
          <p:blipFill>
            <a:blip r:embed="rId1" cstate="print"/>
            <a:stretch>
              <a:fillRect/>
            </a:stretch>
          </p:blipFill>
          <p:spPr>
            <a:xfrm>
              <a:off x="815783" y="1971179"/>
              <a:ext cx="1050527" cy="294233"/>
            </a:xfrm>
            <a:prstGeom prst="rect">
              <a:avLst/>
            </a:prstGeom>
          </p:spPr>
        </p:pic>
        <p:pic>
          <p:nvPicPr>
            <p:cNvPr id="6" name="object 6"/>
            <p:cNvPicPr/>
            <p:nvPr/>
          </p:nvPicPr>
          <p:blipFill>
            <a:blip r:embed="rId2" cstate="print"/>
            <a:stretch>
              <a:fillRect/>
            </a:stretch>
          </p:blipFill>
          <p:spPr>
            <a:xfrm>
              <a:off x="3052191" y="1843392"/>
              <a:ext cx="485956" cy="475449"/>
            </a:xfrm>
            <a:prstGeom prst="rect">
              <a:avLst/>
            </a:prstGeom>
          </p:spPr>
        </p:pic>
        <p:pic>
          <p:nvPicPr>
            <p:cNvPr id="7" name="object 7"/>
            <p:cNvPicPr/>
            <p:nvPr/>
          </p:nvPicPr>
          <p:blipFill>
            <a:blip r:embed="rId3" cstate="print"/>
            <a:stretch>
              <a:fillRect/>
            </a:stretch>
          </p:blipFill>
          <p:spPr>
            <a:xfrm>
              <a:off x="2115019" y="1919858"/>
              <a:ext cx="599268" cy="396875"/>
            </a:xfrm>
            <a:prstGeom prst="rect">
              <a:avLst/>
            </a:prstGeom>
          </p:spPr>
        </p:pic>
        <p:sp>
          <p:nvSpPr>
            <p:cNvPr id="8" name="object 8"/>
            <p:cNvSpPr/>
            <p:nvPr/>
          </p:nvSpPr>
          <p:spPr>
            <a:xfrm>
              <a:off x="1984908" y="1859660"/>
              <a:ext cx="0" cy="475615"/>
            </a:xfrm>
            <a:custGeom>
              <a:avLst/>
              <a:gdLst/>
              <a:ahLst/>
              <a:cxnLst/>
              <a:rect l="l" t="t" r="r" b="b"/>
              <a:pathLst>
                <a:path h="475614">
                  <a:moveTo>
                    <a:pt x="0" y="0"/>
                  </a:moveTo>
                  <a:lnTo>
                    <a:pt x="0" y="475449"/>
                  </a:lnTo>
                </a:path>
              </a:pathLst>
            </a:custGeom>
            <a:ln w="9523">
              <a:solidFill>
                <a:srgbClr val="A5A5A5"/>
              </a:solidFill>
            </a:ln>
          </p:spPr>
          <p:txBody>
            <a:bodyPr wrap="square" lIns="0" tIns="0" rIns="0" bIns="0" rtlCol="0"/>
            <a:lstStyle/>
            <a:p/>
          </p:txBody>
        </p:sp>
        <p:sp>
          <p:nvSpPr>
            <p:cNvPr id="9" name="object 9"/>
            <p:cNvSpPr/>
            <p:nvPr/>
          </p:nvSpPr>
          <p:spPr>
            <a:xfrm>
              <a:off x="2891878" y="1865134"/>
              <a:ext cx="0" cy="475615"/>
            </a:xfrm>
            <a:custGeom>
              <a:avLst/>
              <a:gdLst/>
              <a:ahLst/>
              <a:cxnLst/>
              <a:rect l="l" t="t" r="r" b="b"/>
              <a:pathLst>
                <a:path h="475614">
                  <a:moveTo>
                    <a:pt x="0" y="0"/>
                  </a:moveTo>
                  <a:lnTo>
                    <a:pt x="0" y="475449"/>
                  </a:lnTo>
                </a:path>
              </a:pathLst>
            </a:custGeom>
            <a:ln w="9523">
              <a:solidFill>
                <a:srgbClr val="A5A5A5"/>
              </a:solidFill>
            </a:ln>
          </p:spPr>
          <p:txBody>
            <a:bodyPr wrap="square" lIns="0" tIns="0" rIns="0" bIns="0" rtlCol="0"/>
            <a:lstStyle/>
            <a:p/>
          </p:txBody>
        </p:sp>
      </p:grpSp>
      <p:sp>
        <p:nvSpPr>
          <p:cNvPr id="10" name="object 10"/>
          <p:cNvSpPr txBox="1"/>
          <p:nvPr/>
        </p:nvSpPr>
        <p:spPr>
          <a:xfrm>
            <a:off x="6746875" y="3943350"/>
            <a:ext cx="1824990" cy="642620"/>
          </a:xfrm>
          <a:prstGeom prst="rect">
            <a:avLst/>
          </a:prstGeom>
        </p:spPr>
        <p:txBody>
          <a:bodyPr vert="horz" wrap="square" lIns="0" tIns="12700" rIns="0" bIns="0" rtlCol="0">
            <a:noAutofit/>
          </a:bodyPr>
          <a:lstStyle/>
          <a:p>
            <a:pPr marL="12700">
              <a:lnSpc>
                <a:spcPct val="100000"/>
              </a:lnSpc>
            </a:pPr>
            <a:endParaRPr lang="en-US" altLang="en-US" sz="1600" spc="-50" dirty="0">
              <a:solidFill>
                <a:srgbClr val="FFFFFF"/>
              </a:solidFill>
              <a:latin typeface="Arial" panose="020B0604020202020204"/>
              <a:cs typeface="Arial" panose="020B0604020202020204"/>
            </a:endParaRPr>
          </a:p>
          <a:p>
            <a:pPr marL="12700">
              <a:lnSpc>
                <a:spcPct val="100000"/>
              </a:lnSpc>
            </a:pPr>
            <a:r>
              <a:rPr lang="en-US" altLang="en-US" sz="1600" spc="-50" dirty="0">
                <a:solidFill>
                  <a:srgbClr val="FFFFFF"/>
                </a:solidFill>
                <a:latin typeface="Arial" panose="020B0604020202020204"/>
                <a:cs typeface="Arial" panose="020B0604020202020204"/>
              </a:rPr>
              <a:t>salandri vaishnavi</a:t>
            </a:r>
            <a:endParaRPr lang="en-US" altLang="en-US" sz="1600" spc="-50" dirty="0">
              <a:solidFill>
                <a:srgbClr val="FFFFFF"/>
              </a:solidFill>
              <a:latin typeface="Arial" panose="020B0604020202020204"/>
              <a:cs typeface="Arial" panose="020B0604020202020204"/>
            </a:endParaRPr>
          </a:p>
          <a:p>
            <a:pPr marL="12700">
              <a:lnSpc>
                <a:spcPct val="100000"/>
              </a:lnSpc>
            </a:pPr>
            <a:r>
              <a:rPr lang="en-US" altLang="en-US" sz="1600" spc="-50" dirty="0">
                <a:solidFill>
                  <a:srgbClr val="FFFFFF"/>
                </a:solidFill>
                <a:latin typeface="Arial" panose="020B0604020202020204"/>
                <a:cs typeface="Arial" panose="020B0604020202020204"/>
              </a:rPr>
              <a:t>damanapelly ashritha</a:t>
            </a:r>
            <a:endParaRPr lang="en-US" altLang="en-US" sz="1600" spc="-50" dirty="0">
              <a:solidFill>
                <a:srgbClr val="FFFFFF"/>
              </a:solidFill>
              <a:latin typeface="Arial" panose="020B0604020202020204"/>
              <a:cs typeface="Arial" panose="020B0604020202020204"/>
            </a:endParaRPr>
          </a:p>
        </p:txBody>
      </p:sp>
      <p:sp>
        <p:nvSpPr>
          <p:cNvPr id="11" name="object 11"/>
          <p:cNvSpPr txBox="1"/>
          <p:nvPr/>
        </p:nvSpPr>
        <p:spPr>
          <a:xfrm>
            <a:off x="182834" y="4698834"/>
            <a:ext cx="1689100" cy="381635"/>
          </a:xfrm>
          <a:prstGeom prst="rect">
            <a:avLst/>
          </a:prstGeom>
        </p:spPr>
        <p:txBody>
          <a:bodyPr vert="horz" wrap="square" lIns="0" tIns="12700" rIns="0" bIns="0" rtlCol="0">
            <a:spAutoFit/>
          </a:bodyPr>
          <a:lstStyle/>
          <a:p>
            <a:pPr marL="12700" marR="5080">
              <a:lnSpc>
                <a:spcPct val="100000"/>
              </a:lnSpc>
              <a:spcBef>
                <a:spcPts val="100"/>
              </a:spcBef>
            </a:pPr>
            <a:r>
              <a:rPr sz="1200" i="1" dirty="0">
                <a:solidFill>
                  <a:srgbClr val="FFFFFF"/>
                </a:solidFill>
                <a:latin typeface="Arial" panose="020B0604020202020204"/>
                <a:cs typeface="Arial" panose="020B0604020202020204"/>
              </a:rPr>
              <a:t>Under</a:t>
            </a:r>
            <a:r>
              <a:rPr sz="1200" i="1" spc="-40" dirty="0">
                <a:solidFill>
                  <a:srgbClr val="FFFFFF"/>
                </a:solidFill>
                <a:latin typeface="Arial" panose="020B0604020202020204"/>
                <a:cs typeface="Arial" panose="020B0604020202020204"/>
              </a:rPr>
              <a:t> </a:t>
            </a:r>
            <a:r>
              <a:rPr sz="1200" i="1" dirty="0">
                <a:solidFill>
                  <a:srgbClr val="FFFFFF"/>
                </a:solidFill>
                <a:latin typeface="Arial" panose="020B0604020202020204"/>
                <a:cs typeface="Arial" panose="020B0604020202020204"/>
              </a:rPr>
              <a:t>the</a:t>
            </a:r>
            <a:r>
              <a:rPr sz="1200" i="1" spc="-40" dirty="0">
                <a:solidFill>
                  <a:srgbClr val="FFFFFF"/>
                </a:solidFill>
                <a:latin typeface="Arial" panose="020B0604020202020204"/>
                <a:cs typeface="Arial" panose="020B0604020202020204"/>
              </a:rPr>
              <a:t> </a:t>
            </a:r>
            <a:r>
              <a:rPr sz="1200" i="1" dirty="0">
                <a:solidFill>
                  <a:srgbClr val="FFFFFF"/>
                </a:solidFill>
                <a:latin typeface="Arial" panose="020B0604020202020204"/>
                <a:cs typeface="Arial" panose="020B0604020202020204"/>
              </a:rPr>
              <a:t>mentorship</a:t>
            </a:r>
            <a:r>
              <a:rPr sz="1200" i="1" spc="-30" dirty="0">
                <a:solidFill>
                  <a:srgbClr val="FFFFFF"/>
                </a:solidFill>
                <a:latin typeface="Arial" panose="020B0604020202020204"/>
                <a:cs typeface="Arial" panose="020B0604020202020204"/>
              </a:rPr>
              <a:t> </a:t>
            </a:r>
            <a:r>
              <a:rPr sz="1200" i="1" spc="-25" dirty="0">
                <a:solidFill>
                  <a:srgbClr val="FFFFFF"/>
                </a:solidFill>
                <a:latin typeface="Arial" panose="020B0604020202020204"/>
                <a:cs typeface="Arial" panose="020B0604020202020204"/>
              </a:rPr>
              <a:t>of, </a:t>
            </a:r>
            <a:r>
              <a:rPr lang="en-US" altLang="en-US" sz="1200" i="1" dirty="0">
                <a:solidFill>
                  <a:srgbClr val="FFFFFF"/>
                </a:solidFill>
                <a:latin typeface="Arial" panose="020B0604020202020204"/>
                <a:cs typeface="Arial" panose="020B0604020202020204"/>
              </a:rPr>
              <a:t>Dwaraka  sir</a:t>
            </a:r>
            <a:endParaRPr lang="en-US" altLang="en-US" sz="1200" i="1" dirty="0">
              <a:solidFill>
                <a:srgbClr val="FFFFFF"/>
              </a:solidFill>
              <a:latin typeface="Arial" panose="020B0604020202020204"/>
              <a:cs typeface="Arial" panose="020B060402020202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5260" y="590550"/>
            <a:ext cx="8820150" cy="4361815"/>
          </a:xfrm>
          <a:prstGeom prst="rect">
            <a:avLst/>
          </a:prstGeom>
        </p:spPr>
        <p:txBody>
          <a:bodyPr vert="horz" wrap="square" lIns="0" tIns="12700" rIns="0" bIns="0" rtlCol="0">
            <a:noAutofit/>
          </a:bodyPr>
          <a:lstStyle/>
          <a:p>
            <a:pPr marL="12700">
              <a:lnSpc>
                <a:spcPct val="100000"/>
              </a:lnSpc>
              <a:spcBef>
                <a:spcPts val="100"/>
              </a:spcBef>
            </a:pPr>
            <a:r>
              <a:rPr dirty="0"/>
              <a:t>Future</a:t>
            </a:r>
            <a:r>
              <a:rPr spc="-100" dirty="0"/>
              <a:t> </a:t>
            </a:r>
            <a:r>
              <a:rPr spc="-10" dirty="0"/>
              <a:t>Perspectiv</a:t>
            </a:r>
            <a:r>
              <a:rPr lang="en-US" spc="-10" dirty="0"/>
              <a:t>e</a:t>
            </a:r>
            <a:br>
              <a:rPr lang="en-US" spc="-10" dirty="0"/>
            </a:br>
            <a:br>
              <a:rPr lang="en-US" spc="-10" dirty="0"/>
            </a:br>
            <a:r>
              <a:rPr lang="en-US" spc="-10" dirty="0"/>
              <a:t> </a:t>
            </a:r>
            <a:r>
              <a:rPr lang="en-US" sz="1800" spc="-10" dirty="0">
                <a:solidFill>
                  <a:srgbClr val="001F5F"/>
                </a:solidFill>
                <a:uFillTx/>
              </a:rPr>
              <a:t>future of real-time facial expression recognition is promising , </a:t>
            </a:r>
            <a:br>
              <a:rPr lang="en-US" sz="1800" spc="-10" dirty="0">
                <a:solidFill>
                  <a:srgbClr val="001F5F"/>
                </a:solidFill>
                <a:uFillTx/>
              </a:rPr>
            </a:br>
            <a:r>
              <a:rPr lang="en-US" sz="1800" spc="-10" dirty="0">
                <a:solidFill>
                  <a:srgbClr val="001F5F"/>
                </a:solidFill>
                <a:uFillTx/>
              </a:rPr>
              <a:t> </a:t>
            </a:r>
            <a:br>
              <a:rPr lang="en-US" sz="1800" spc="-10" dirty="0">
                <a:solidFill>
                  <a:srgbClr val="001F5F"/>
                </a:solidFill>
                <a:uFillTx/>
              </a:rPr>
            </a:br>
            <a:r>
              <a:rPr lang="en-US" sz="1800" spc="-10" dirty="0">
                <a:solidFill>
                  <a:srgbClr val="001F5F"/>
                </a:solidFill>
                <a:uFillTx/>
              </a:rPr>
              <a:t>--Automation safety</a:t>
            </a:r>
            <a:br>
              <a:rPr lang="en-US" sz="1800" spc="-10" dirty="0">
                <a:solidFill>
                  <a:srgbClr val="001F5F"/>
                </a:solidFill>
                <a:uFillTx/>
              </a:rPr>
            </a:br>
            <a:br>
              <a:rPr lang="en-US" sz="1800" spc="-10" dirty="0">
                <a:solidFill>
                  <a:srgbClr val="001F5F"/>
                </a:solidFill>
                <a:uFillTx/>
              </a:rPr>
            </a:br>
            <a:r>
              <a:rPr lang="en-US" sz="1800" spc="-10" dirty="0">
                <a:solidFill>
                  <a:srgbClr val="001F5F"/>
                </a:solidFill>
                <a:uFillTx/>
              </a:rPr>
              <a:t>--workplace productivity and employee well being</a:t>
            </a:r>
            <a:br>
              <a:rPr lang="en-US" sz="1800" spc="-10" dirty="0">
                <a:solidFill>
                  <a:srgbClr val="001F5F"/>
                </a:solidFill>
                <a:uFillTx/>
              </a:rPr>
            </a:br>
            <a:br>
              <a:rPr lang="en-US" sz="1800" spc="-10" dirty="0">
                <a:solidFill>
                  <a:srgbClr val="001F5F"/>
                </a:solidFill>
                <a:uFillTx/>
              </a:rPr>
            </a:br>
            <a:r>
              <a:rPr lang="en-US" sz="1800" spc="-10" dirty="0">
                <a:solidFill>
                  <a:srgbClr val="001F5F"/>
                </a:solidFill>
                <a:uFillTx/>
              </a:rPr>
              <a:t>---Improved accuracy</a:t>
            </a:r>
            <a:br>
              <a:rPr lang="en-US" sz="1800" spc="-10" dirty="0">
                <a:solidFill>
                  <a:srgbClr val="001F5F"/>
                </a:solidFill>
                <a:uFillTx/>
              </a:rPr>
            </a:br>
            <a:br>
              <a:rPr lang="en-US" sz="1800" spc="-10" dirty="0">
                <a:solidFill>
                  <a:srgbClr val="001F5F"/>
                </a:solidFill>
                <a:uFillTx/>
              </a:rPr>
            </a:br>
            <a:r>
              <a:rPr lang="en-US" sz="1800" spc="-10" dirty="0">
                <a:solidFill>
                  <a:srgbClr val="001F5F"/>
                </a:solidFill>
                <a:uFillTx/>
              </a:rPr>
              <a:t> </a:t>
            </a:r>
            <a:br>
              <a:rPr lang="en-US" sz="1800" spc="-10" dirty="0">
                <a:solidFill>
                  <a:srgbClr val="001F5F"/>
                </a:solidFill>
                <a:uFillTx/>
              </a:rPr>
            </a:br>
            <a:r>
              <a:rPr lang="en-US" sz="1800" spc="-10" dirty="0">
                <a:solidFill>
                  <a:srgbClr val="001F5F"/>
                </a:solidFill>
                <a:uFillTx/>
              </a:rPr>
              <a:t> </a:t>
            </a:r>
            <a:br>
              <a:rPr lang="en-US" sz="1800" spc="-10" dirty="0">
                <a:solidFill>
                  <a:srgbClr val="001F5F"/>
                </a:solidFill>
                <a:uFillTx/>
              </a:rPr>
            </a:br>
            <a:br>
              <a:rPr spc="-10" dirty="0"/>
            </a:br>
            <a:endParaRPr spc="-1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641788" y="2206675"/>
            <a:ext cx="1853564" cy="406400"/>
          </a:xfrm>
          <a:prstGeom prst="rect">
            <a:avLst/>
          </a:prstGeom>
        </p:spPr>
        <p:txBody>
          <a:bodyPr vert="horz" wrap="square" lIns="0" tIns="12700" rIns="0" bIns="0" rtlCol="0">
            <a:spAutoFit/>
          </a:bodyPr>
          <a:lstStyle/>
          <a:p>
            <a:pPr marL="12700">
              <a:lnSpc>
                <a:spcPct val="100000"/>
              </a:lnSpc>
              <a:spcBef>
                <a:spcPts val="100"/>
              </a:spcBef>
            </a:pPr>
            <a:r>
              <a:rPr sz="2500" dirty="0">
                <a:solidFill>
                  <a:srgbClr val="000000"/>
                </a:solidFill>
              </a:rPr>
              <a:t>Thank </a:t>
            </a:r>
            <a:r>
              <a:rPr sz="2500" spc="-10" dirty="0">
                <a:solidFill>
                  <a:srgbClr val="000000"/>
                </a:solidFill>
              </a:rPr>
              <a:t>you...!</a:t>
            </a:r>
            <a:endParaRPr sz="25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43545" y="937299"/>
            <a:ext cx="1785620" cy="269240"/>
          </a:xfrm>
          <a:prstGeom prst="rect">
            <a:avLst/>
          </a:prstGeom>
        </p:spPr>
        <p:txBody>
          <a:bodyPr vert="horz" wrap="square" lIns="0" tIns="12700" rIns="0" bIns="0" rtlCol="0">
            <a:spAutoFit/>
          </a:bodyPr>
          <a:lstStyle/>
          <a:p>
            <a:pPr marL="12700">
              <a:lnSpc>
                <a:spcPct val="100000"/>
              </a:lnSpc>
              <a:spcBef>
                <a:spcPts val="100"/>
              </a:spcBef>
            </a:pPr>
            <a:r>
              <a:rPr sz="1600" b="1" dirty="0">
                <a:solidFill>
                  <a:srgbClr val="1F3163"/>
                </a:solidFill>
                <a:latin typeface="Arial" panose="020B0604020202020204"/>
                <a:cs typeface="Arial" panose="020B0604020202020204"/>
              </a:rPr>
              <a:t>Project</a:t>
            </a:r>
            <a:r>
              <a:rPr sz="1600" b="1" spc="-30" dirty="0">
                <a:solidFill>
                  <a:srgbClr val="1F3163"/>
                </a:solidFill>
                <a:latin typeface="Arial" panose="020B0604020202020204"/>
                <a:cs typeface="Arial" panose="020B0604020202020204"/>
              </a:rPr>
              <a:t> </a:t>
            </a:r>
            <a:r>
              <a:rPr sz="1600" b="1" spc="-10" dirty="0">
                <a:solidFill>
                  <a:srgbClr val="1F3163"/>
                </a:solidFill>
                <a:latin typeface="Arial" panose="020B0604020202020204"/>
                <a:cs typeface="Arial" panose="020B0604020202020204"/>
              </a:rPr>
              <a:t>Objectives</a:t>
            </a:r>
            <a:endParaRPr sz="1600">
              <a:latin typeface="Arial" panose="020B0604020202020204"/>
              <a:cs typeface="Arial" panose="020B0604020202020204"/>
            </a:endParaRPr>
          </a:p>
        </p:txBody>
      </p:sp>
      <p:pic>
        <p:nvPicPr>
          <p:cNvPr id="3" name="object 3"/>
          <p:cNvPicPr/>
          <p:nvPr/>
        </p:nvPicPr>
        <p:blipFill>
          <a:blip r:embed="rId1" cstate="print"/>
          <a:stretch>
            <a:fillRect/>
          </a:stretch>
        </p:blipFill>
        <p:spPr>
          <a:xfrm>
            <a:off x="5235371" y="1228377"/>
            <a:ext cx="3194939" cy="3194939"/>
          </a:xfrm>
          <a:prstGeom prst="rect">
            <a:avLst/>
          </a:prstGeom>
        </p:spPr>
      </p:pic>
      <p:sp>
        <p:nvSpPr>
          <p:cNvPr id="4" name="object 4"/>
          <p:cNvSpPr txBox="1"/>
          <p:nvPr/>
        </p:nvSpPr>
        <p:spPr>
          <a:xfrm>
            <a:off x="443545" y="1436217"/>
            <a:ext cx="3376295" cy="1732280"/>
          </a:xfrm>
          <a:prstGeom prst="rect">
            <a:avLst/>
          </a:prstGeom>
        </p:spPr>
        <p:txBody>
          <a:bodyPr vert="horz" wrap="square" lIns="0" tIns="12700" rIns="0" bIns="0" rtlCol="0">
            <a:spAutoFit/>
          </a:bodyPr>
          <a:lstStyle/>
          <a:p>
            <a:pPr marL="194310" indent="-181610">
              <a:lnSpc>
                <a:spcPct val="100000"/>
              </a:lnSpc>
              <a:spcBef>
                <a:spcPts val="100"/>
              </a:spcBef>
              <a:buChar char="•"/>
              <a:tabLst>
                <a:tab pos="194310" algn="l"/>
              </a:tabLst>
            </a:pPr>
            <a:r>
              <a:rPr sz="1400" dirty="0">
                <a:latin typeface="Arial" panose="020B0604020202020204"/>
                <a:cs typeface="Arial" panose="020B0604020202020204"/>
              </a:rPr>
              <a:t>Problem</a:t>
            </a:r>
            <a:r>
              <a:rPr sz="1400" spc="-20" dirty="0">
                <a:latin typeface="Arial" panose="020B0604020202020204"/>
                <a:cs typeface="Arial" panose="020B0604020202020204"/>
              </a:rPr>
              <a:t> </a:t>
            </a:r>
            <a:r>
              <a:rPr sz="1400" spc="-10" dirty="0">
                <a:latin typeface="Arial" panose="020B0604020202020204"/>
                <a:cs typeface="Arial" panose="020B0604020202020204"/>
              </a:rPr>
              <a:t>Statement</a:t>
            </a:r>
            <a:endParaRPr sz="1400">
              <a:latin typeface="Arial" panose="020B0604020202020204"/>
              <a:cs typeface="Arial" panose="020B0604020202020204"/>
            </a:endParaRPr>
          </a:p>
          <a:p>
            <a:pPr marL="194310" indent="-181610">
              <a:lnSpc>
                <a:spcPct val="100000"/>
              </a:lnSpc>
              <a:buChar char="•"/>
              <a:tabLst>
                <a:tab pos="194310" algn="l"/>
              </a:tabLst>
            </a:pPr>
            <a:r>
              <a:rPr sz="1400" dirty="0">
                <a:latin typeface="Arial" panose="020B0604020202020204"/>
                <a:cs typeface="Arial" panose="020B0604020202020204"/>
              </a:rPr>
              <a:t>Project</a:t>
            </a:r>
            <a:r>
              <a:rPr sz="1400" spc="-50" dirty="0">
                <a:latin typeface="Arial" panose="020B0604020202020204"/>
                <a:cs typeface="Arial" panose="020B0604020202020204"/>
              </a:rPr>
              <a:t> </a:t>
            </a:r>
            <a:r>
              <a:rPr sz="1400" dirty="0">
                <a:latin typeface="Arial" panose="020B0604020202020204"/>
                <a:cs typeface="Arial" panose="020B0604020202020204"/>
              </a:rPr>
              <a:t>Overview</a:t>
            </a:r>
            <a:r>
              <a:rPr sz="1400" spc="-40" dirty="0">
                <a:latin typeface="Arial" panose="020B0604020202020204"/>
                <a:cs typeface="Arial" panose="020B0604020202020204"/>
              </a:rPr>
              <a:t> </a:t>
            </a:r>
            <a:r>
              <a:rPr sz="1400" dirty="0">
                <a:latin typeface="Arial" panose="020B0604020202020204"/>
                <a:cs typeface="Arial" panose="020B0604020202020204"/>
              </a:rPr>
              <a:t>–</a:t>
            </a:r>
            <a:r>
              <a:rPr sz="1400" spc="-40" dirty="0">
                <a:latin typeface="Arial" panose="020B0604020202020204"/>
                <a:cs typeface="Arial" panose="020B0604020202020204"/>
              </a:rPr>
              <a:t> </a:t>
            </a:r>
            <a:r>
              <a:rPr sz="1400" spc="-10" dirty="0">
                <a:latin typeface="Arial" panose="020B0604020202020204"/>
                <a:cs typeface="Arial" panose="020B0604020202020204"/>
              </a:rPr>
              <a:t>Introduction</a:t>
            </a:r>
            <a:endParaRPr sz="1400">
              <a:latin typeface="Arial" panose="020B0604020202020204"/>
              <a:cs typeface="Arial" panose="020B0604020202020204"/>
            </a:endParaRPr>
          </a:p>
          <a:p>
            <a:pPr marL="194310" indent="-181610">
              <a:lnSpc>
                <a:spcPct val="100000"/>
              </a:lnSpc>
              <a:buChar char="•"/>
              <a:tabLst>
                <a:tab pos="194310" algn="l"/>
              </a:tabLst>
            </a:pPr>
            <a:r>
              <a:rPr sz="1400" dirty="0">
                <a:latin typeface="Arial" panose="020B0604020202020204"/>
                <a:cs typeface="Arial" panose="020B0604020202020204"/>
              </a:rPr>
              <a:t>End</a:t>
            </a:r>
            <a:r>
              <a:rPr sz="1400" spc="-30" dirty="0">
                <a:latin typeface="Arial" panose="020B0604020202020204"/>
                <a:cs typeface="Arial" panose="020B0604020202020204"/>
              </a:rPr>
              <a:t> </a:t>
            </a:r>
            <a:r>
              <a:rPr sz="1400" spc="-10" dirty="0">
                <a:latin typeface="Arial" panose="020B0604020202020204"/>
                <a:cs typeface="Arial" panose="020B0604020202020204"/>
              </a:rPr>
              <a:t>Users</a:t>
            </a:r>
            <a:endParaRPr sz="1400">
              <a:latin typeface="Arial" panose="020B0604020202020204"/>
              <a:cs typeface="Arial" panose="020B0604020202020204"/>
            </a:endParaRPr>
          </a:p>
          <a:p>
            <a:pPr marL="194310" indent="-181610">
              <a:lnSpc>
                <a:spcPct val="100000"/>
              </a:lnSpc>
              <a:buChar char="•"/>
              <a:tabLst>
                <a:tab pos="194310" algn="l"/>
              </a:tabLst>
            </a:pPr>
            <a:r>
              <a:rPr sz="1400" dirty="0">
                <a:latin typeface="Arial" panose="020B0604020202020204"/>
                <a:cs typeface="Arial" panose="020B0604020202020204"/>
              </a:rPr>
              <a:t>Wow</a:t>
            </a:r>
            <a:r>
              <a:rPr sz="1400" spc="-30" dirty="0">
                <a:latin typeface="Arial" panose="020B0604020202020204"/>
                <a:cs typeface="Arial" panose="020B0604020202020204"/>
              </a:rPr>
              <a:t> </a:t>
            </a:r>
            <a:r>
              <a:rPr sz="1400" dirty="0">
                <a:latin typeface="Arial" panose="020B0604020202020204"/>
                <a:cs typeface="Arial" panose="020B0604020202020204"/>
              </a:rPr>
              <a:t>Factor</a:t>
            </a:r>
            <a:r>
              <a:rPr sz="1400" spc="-20" dirty="0">
                <a:latin typeface="Arial" panose="020B0604020202020204"/>
                <a:cs typeface="Arial" panose="020B0604020202020204"/>
              </a:rPr>
              <a:t> </a:t>
            </a:r>
            <a:r>
              <a:rPr sz="1400" dirty="0">
                <a:latin typeface="Arial" panose="020B0604020202020204"/>
                <a:cs typeface="Arial" panose="020B0604020202020204"/>
              </a:rPr>
              <a:t>in</a:t>
            </a:r>
            <a:r>
              <a:rPr sz="1400" spc="-20" dirty="0">
                <a:latin typeface="Arial" panose="020B0604020202020204"/>
                <a:cs typeface="Arial" panose="020B0604020202020204"/>
              </a:rPr>
              <a:t> </a:t>
            </a:r>
            <a:r>
              <a:rPr sz="1400" spc="-10" dirty="0">
                <a:latin typeface="Arial" panose="020B0604020202020204"/>
                <a:cs typeface="Arial" panose="020B0604020202020204"/>
              </a:rPr>
              <a:t>Project</a:t>
            </a:r>
            <a:endParaRPr sz="1400">
              <a:latin typeface="Arial" panose="020B0604020202020204"/>
              <a:cs typeface="Arial" panose="020B0604020202020204"/>
            </a:endParaRPr>
          </a:p>
          <a:p>
            <a:pPr marL="194310" indent="-181610">
              <a:lnSpc>
                <a:spcPct val="100000"/>
              </a:lnSpc>
              <a:buChar char="•"/>
              <a:tabLst>
                <a:tab pos="194310" algn="l"/>
              </a:tabLst>
            </a:pPr>
            <a:r>
              <a:rPr sz="1400" dirty="0">
                <a:latin typeface="Arial" panose="020B0604020202020204"/>
                <a:cs typeface="Arial" panose="020B0604020202020204"/>
              </a:rPr>
              <a:t>Modelling/Block</a:t>
            </a:r>
            <a:r>
              <a:rPr sz="1400" spc="-70" dirty="0">
                <a:latin typeface="Arial" panose="020B0604020202020204"/>
                <a:cs typeface="Arial" panose="020B0604020202020204"/>
              </a:rPr>
              <a:t> </a:t>
            </a:r>
            <a:r>
              <a:rPr sz="1400" dirty="0">
                <a:latin typeface="Arial" panose="020B0604020202020204"/>
                <a:cs typeface="Arial" panose="020B0604020202020204"/>
              </a:rPr>
              <a:t>Diagram/Flow</a:t>
            </a:r>
            <a:r>
              <a:rPr sz="1400" spc="-70" dirty="0">
                <a:latin typeface="Arial" panose="020B0604020202020204"/>
                <a:cs typeface="Arial" panose="020B0604020202020204"/>
              </a:rPr>
              <a:t> </a:t>
            </a:r>
            <a:r>
              <a:rPr sz="1400" dirty="0">
                <a:latin typeface="Arial" panose="020B0604020202020204"/>
                <a:cs typeface="Arial" panose="020B0604020202020204"/>
              </a:rPr>
              <a:t>of</a:t>
            </a:r>
            <a:r>
              <a:rPr sz="1400" spc="-70" dirty="0">
                <a:latin typeface="Arial" panose="020B0604020202020204"/>
                <a:cs typeface="Arial" panose="020B0604020202020204"/>
              </a:rPr>
              <a:t> </a:t>
            </a:r>
            <a:r>
              <a:rPr sz="1400" spc="-10" dirty="0">
                <a:latin typeface="Arial" panose="020B0604020202020204"/>
                <a:cs typeface="Arial" panose="020B0604020202020204"/>
              </a:rPr>
              <a:t>Project</a:t>
            </a:r>
            <a:endParaRPr sz="1400">
              <a:latin typeface="Arial" panose="020B0604020202020204"/>
              <a:cs typeface="Arial" panose="020B0604020202020204"/>
            </a:endParaRPr>
          </a:p>
          <a:p>
            <a:pPr marL="194310" indent="-181610">
              <a:lnSpc>
                <a:spcPct val="100000"/>
              </a:lnSpc>
              <a:buChar char="•"/>
              <a:tabLst>
                <a:tab pos="194310" algn="l"/>
              </a:tabLst>
            </a:pPr>
            <a:r>
              <a:rPr sz="1400" spc="-10" dirty="0">
                <a:latin typeface="Arial" panose="020B0604020202020204"/>
                <a:cs typeface="Arial" panose="020B0604020202020204"/>
              </a:rPr>
              <a:t>Result/outcomes</a:t>
            </a:r>
            <a:endParaRPr sz="1400">
              <a:latin typeface="Arial" panose="020B0604020202020204"/>
              <a:cs typeface="Arial" panose="020B0604020202020204"/>
            </a:endParaRPr>
          </a:p>
          <a:p>
            <a:pPr marL="194310" indent="-181610">
              <a:lnSpc>
                <a:spcPct val="100000"/>
              </a:lnSpc>
              <a:buChar char="•"/>
              <a:tabLst>
                <a:tab pos="194310" algn="l"/>
              </a:tabLst>
            </a:pPr>
            <a:r>
              <a:rPr sz="1400" spc="-10" dirty="0">
                <a:latin typeface="Arial" panose="020B0604020202020204"/>
                <a:cs typeface="Arial" panose="020B0604020202020204"/>
              </a:rPr>
              <a:t>Conclusion</a:t>
            </a:r>
            <a:endParaRPr sz="1400">
              <a:latin typeface="Arial" panose="020B0604020202020204"/>
              <a:cs typeface="Arial" panose="020B0604020202020204"/>
            </a:endParaRPr>
          </a:p>
          <a:p>
            <a:pPr marL="194310" indent="-181610">
              <a:lnSpc>
                <a:spcPct val="100000"/>
              </a:lnSpc>
              <a:buChar char="•"/>
              <a:tabLst>
                <a:tab pos="194310" algn="l"/>
              </a:tabLst>
            </a:pPr>
            <a:r>
              <a:rPr sz="1400" dirty="0">
                <a:latin typeface="Arial" panose="020B0604020202020204"/>
                <a:cs typeface="Arial" panose="020B0604020202020204"/>
              </a:rPr>
              <a:t>Future</a:t>
            </a:r>
            <a:r>
              <a:rPr sz="1400" spc="-30" dirty="0">
                <a:latin typeface="Arial" panose="020B0604020202020204"/>
                <a:cs typeface="Arial" panose="020B0604020202020204"/>
              </a:rPr>
              <a:t> </a:t>
            </a:r>
            <a:r>
              <a:rPr sz="1400" spc="-10" dirty="0">
                <a:latin typeface="Arial" panose="020B0604020202020204"/>
                <a:cs typeface="Arial" panose="020B0604020202020204"/>
              </a:rPr>
              <a:t>Perspective</a:t>
            </a:r>
            <a:endParaRPr sz="1400">
              <a:latin typeface="Arial" panose="020B0604020202020204"/>
              <a:cs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01930" y="510540"/>
            <a:ext cx="9019540" cy="4391660"/>
          </a:xfrm>
          <a:prstGeom prst="rect">
            <a:avLst/>
          </a:prstGeom>
        </p:spPr>
        <p:txBody>
          <a:bodyPr vert="horz" wrap="square" lIns="0" tIns="12700" rIns="0" bIns="0" rtlCol="0">
            <a:noAutofit/>
          </a:bodyPr>
          <a:lstStyle/>
          <a:p>
            <a:pPr marL="12700">
              <a:lnSpc>
                <a:spcPct val="100000"/>
              </a:lnSpc>
              <a:spcBef>
                <a:spcPts val="100"/>
              </a:spcBef>
            </a:pPr>
            <a:r>
              <a:rPr dirty="0"/>
              <a:t>Problem</a:t>
            </a:r>
            <a:r>
              <a:rPr spc="-150" dirty="0"/>
              <a:t> </a:t>
            </a:r>
            <a:r>
              <a:rPr spc="-10" dirty="0"/>
              <a:t>Statement</a:t>
            </a:r>
            <a:br>
              <a:rPr spc="-10" dirty="0"/>
            </a:br>
            <a:br>
              <a:rPr spc="-10" dirty="0"/>
            </a:br>
            <a:r>
              <a:rPr lang="en-US" sz="1400" spc="-10" dirty="0">
                <a:solidFill>
                  <a:srgbClr val="001F5F"/>
                </a:solidFill>
                <a:uFillTx/>
              </a:rPr>
              <a:t> </a:t>
            </a:r>
            <a:r>
              <a:rPr lang="en-US" altLang="en-US" sz="1400" spc="-10" dirty="0">
                <a:solidFill>
                  <a:srgbClr val="001F5F"/>
                </a:solidFill>
                <a:uFillTx/>
              </a:rPr>
              <a:t>Facial expression recognition (FER) is a crucial aspect of human-computer  interaction ,emotion analysis ,and surveillance applications. </a:t>
            </a:r>
            <a:br>
              <a:rPr lang="en-US" altLang="en-US" sz="1400" spc="-10" dirty="0">
                <a:solidFill>
                  <a:srgbClr val="001F5F"/>
                </a:solidFill>
                <a:uFillTx/>
              </a:rPr>
            </a:br>
            <a:br>
              <a:rPr lang="en-US" altLang="en-US" sz="1400" spc="-10" dirty="0">
                <a:solidFill>
                  <a:srgbClr val="001F5F"/>
                </a:solidFill>
                <a:uFillTx/>
              </a:rPr>
            </a:br>
            <a:r>
              <a:rPr lang="en-US" altLang="en-US" sz="1400" spc="-10" dirty="0">
                <a:solidFill>
                  <a:srgbClr val="001F5F"/>
                </a:solidFill>
                <a:uFillTx/>
              </a:rPr>
              <a:t>The challenge lies in accurately detecting and classifying facial expressions  from live video feeds under varying conditions such as different lighting ,angles, occlusions ,and diverse facial features .</a:t>
            </a:r>
            <a:br>
              <a:rPr lang="en-US" altLang="en-US" sz="1400" spc="-10" dirty="0">
                <a:solidFill>
                  <a:srgbClr val="001F5F"/>
                </a:solidFill>
                <a:uFillTx/>
              </a:rPr>
            </a:br>
            <a:br>
              <a:rPr lang="en-US" altLang="en-US" sz="1400" spc="-10" dirty="0">
                <a:solidFill>
                  <a:srgbClr val="001F5F"/>
                </a:solidFill>
                <a:uFillTx/>
              </a:rPr>
            </a:br>
            <a:r>
              <a:rPr lang="en-US" altLang="en-US" sz="1400" spc="-10" dirty="0">
                <a:solidFill>
                  <a:srgbClr val="001F5F"/>
                </a:solidFill>
                <a:uFillTx/>
              </a:rPr>
              <a:t>Traditional methods struggling with real-time performance and accuracy due to computational constraints and variations.</a:t>
            </a:r>
            <a:br>
              <a:rPr lang="en-US" altLang="en-US" sz="1400" spc="-10" dirty="0">
                <a:solidFill>
                  <a:srgbClr val="001F5F"/>
                </a:solidFill>
                <a:uFillTx/>
              </a:rPr>
            </a:br>
            <a:br>
              <a:rPr lang="en-US" altLang="en-US" sz="1400" spc="-10" dirty="0">
                <a:solidFill>
                  <a:srgbClr val="001F5F"/>
                </a:solidFill>
                <a:uFillTx/>
              </a:rPr>
            </a:br>
            <a:r>
              <a:rPr lang="en-US" altLang="en-US" sz="1400" spc="-10" dirty="0">
                <a:solidFill>
                  <a:srgbClr val="001F5F"/>
                </a:solidFill>
                <a:uFillTx/>
              </a:rPr>
              <a:t>**The goal of this project is to develop a  real-time facial expression recognition system that can accurately detect </a:t>
            </a:r>
            <a:br>
              <a:rPr lang="en-US" altLang="en-US" sz="1400" spc="-10" dirty="0">
                <a:solidFill>
                  <a:srgbClr val="001F5F"/>
                </a:solidFill>
                <a:uFillTx/>
              </a:rPr>
            </a:br>
            <a:br>
              <a:rPr lang="en-US" altLang="en-US" sz="1400" spc="-10" dirty="0">
                <a:solidFill>
                  <a:srgbClr val="001F5F"/>
                </a:solidFill>
                <a:uFillTx/>
              </a:rPr>
            </a:br>
            <a:r>
              <a:rPr lang="en-US" altLang="en-US" sz="1400" spc="-10" dirty="0">
                <a:solidFill>
                  <a:srgbClr val="001F5F"/>
                </a:solidFill>
                <a:uFillTx/>
              </a:rPr>
              <a:t>classify human emotions from live video stream of camera feeds.** </a:t>
            </a:r>
            <a:br>
              <a:rPr lang="en-US" altLang="en-US" sz="1400" spc="-10" dirty="0">
                <a:solidFill>
                  <a:srgbClr val="001F5F"/>
                </a:solidFill>
                <a:uFillTx/>
              </a:rPr>
            </a:br>
            <a:br>
              <a:rPr lang="en-US" altLang="en-US" sz="1400" spc="-10" dirty="0">
                <a:solidFill>
                  <a:srgbClr val="001F5F"/>
                </a:solidFill>
                <a:uFillTx/>
              </a:rPr>
            </a:br>
            <a:br>
              <a:rPr lang="en-US" altLang="en-US" sz="1400" spc="-10" dirty="0">
                <a:solidFill>
                  <a:srgbClr val="001F5F"/>
                </a:solidFill>
                <a:uFillTx/>
              </a:rPr>
            </a:br>
            <a:br>
              <a:rPr lang="en-US" altLang="en-US" sz="1400" spc="-10" dirty="0">
                <a:solidFill>
                  <a:srgbClr val="001F5F"/>
                </a:solidFill>
                <a:uFillTx/>
              </a:rPr>
            </a:br>
            <a:endParaRPr lang="en-US" altLang="en-US" sz="1400" spc="-10" dirty="0">
              <a:solidFill>
                <a:srgbClr val="001F5F"/>
              </a:solidFill>
              <a:uFillTx/>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p:nvPr>
            <p:ph type="title"/>
          </p:nvPr>
        </p:nvSpPr>
        <p:spPr>
          <a:xfrm>
            <a:off x="390423" y="510844"/>
            <a:ext cx="4081145" cy="368935"/>
          </a:xfrm>
        </p:spPr>
        <p:txBody>
          <a:bodyPr/>
          <a:p>
            <a:r>
              <a:rPr lang="en-US"/>
              <a:t>Project overview- Introduction</a:t>
            </a:r>
            <a:endParaRPr lang="en-US"/>
          </a:p>
        </p:txBody>
      </p:sp>
      <p:sp>
        <p:nvSpPr>
          <p:cNvPr id="6" name="Text Box 5"/>
          <p:cNvSpPr txBox="1"/>
          <p:nvPr/>
        </p:nvSpPr>
        <p:spPr>
          <a:xfrm>
            <a:off x="519430" y="1553210"/>
            <a:ext cx="3246755" cy="3221355"/>
          </a:xfrm>
          <a:prstGeom prst="rect">
            <a:avLst/>
          </a:prstGeom>
          <a:blipFill rotWithShape="1">
            <a:blip r:embed="rId1"/>
            <a:stretch>
              <a:fillRect/>
            </a:stretch>
          </a:blipFill>
        </p:spPr>
        <p:txBody>
          <a:bodyPr wrap="square" rtlCol="0">
            <a:noAutofit/>
          </a:bodyPr>
          <a:p>
            <a:endParaRPr lang="en-US"/>
          </a:p>
        </p:txBody>
      </p:sp>
      <p:sp>
        <p:nvSpPr>
          <p:cNvPr id="8" name="Text Box 7"/>
          <p:cNvSpPr txBox="1"/>
          <p:nvPr/>
        </p:nvSpPr>
        <p:spPr>
          <a:xfrm>
            <a:off x="4396105" y="1504315"/>
            <a:ext cx="4168140" cy="3270885"/>
          </a:xfrm>
          <a:prstGeom prst="rect">
            <a:avLst/>
          </a:prstGeom>
          <a:noFill/>
        </p:spPr>
        <p:txBody>
          <a:bodyPr wrap="square" rtlCol="0">
            <a:noAutofit/>
          </a:bodyPr>
          <a:p>
            <a:r>
              <a:rPr lang="en-US" sz="1400" u="none" strike="noStrike" kern="0" cap="none" spc="0" normalizeH="0">
                <a:latin typeface="Arial" panose="020B0604020202020204" pitchFamily="34" charset="0"/>
              </a:rPr>
              <a:t>Facial expression recognition is a technolgy that detects and interpretes human facial expressions.</a:t>
            </a:r>
            <a:endParaRPr lang="en-US" sz="1400" u="none" strike="noStrike" kern="0" cap="none" spc="0" normalizeH="0">
              <a:latin typeface="Arial" panose="020B0604020202020204" pitchFamily="34" charset="0"/>
            </a:endParaRPr>
          </a:p>
          <a:p>
            <a:endParaRPr lang="en-US" sz="1400" u="none" strike="noStrike" kern="0" cap="none" spc="0" normalizeH="0">
              <a:latin typeface="Arial" panose="020B0604020202020204" pitchFamily="34" charset="0"/>
            </a:endParaRPr>
          </a:p>
          <a:p>
            <a:r>
              <a:rPr lang="en-US" sz="1400" u="none" strike="noStrike" kern="0" cap="none" spc="0" normalizeH="0">
                <a:latin typeface="Arial" panose="020B0604020202020204" pitchFamily="34" charset="0"/>
              </a:rPr>
              <a:t>It classifies emotions such as happiness, sadness, </a:t>
            </a:r>
            <a:endParaRPr lang="en-US" sz="1400" u="none" strike="noStrike" kern="0" cap="none" spc="0" normalizeH="0">
              <a:latin typeface="Arial" panose="020B0604020202020204" pitchFamily="34" charset="0"/>
            </a:endParaRPr>
          </a:p>
          <a:p>
            <a:r>
              <a:rPr lang="en-US" sz="1400" u="none" strike="noStrike" kern="0" cap="none" spc="0" normalizeH="0">
                <a:latin typeface="Arial" panose="020B0604020202020204" pitchFamily="34" charset="0"/>
              </a:rPr>
              <a:t>anger, surprice, fear and neutrality by analyzing facial features like eyes, eyebrows, mouth movements.</a:t>
            </a:r>
            <a:endParaRPr lang="en-US" sz="1400" u="none" strike="noStrike" kern="0" cap="none" spc="0" normalizeH="0">
              <a:latin typeface="Arial" panose="020B0604020202020204" pitchFamily="34" charset="0"/>
            </a:endParaRPr>
          </a:p>
          <a:p>
            <a:endParaRPr lang="en-US" sz="1400" u="none" strike="noStrike" kern="0" cap="none" spc="0" normalizeH="0">
              <a:latin typeface="Arial" panose="020B0604020202020204" pitchFamily="34" charset="0"/>
            </a:endParaRPr>
          </a:p>
          <a:p>
            <a:r>
              <a:rPr lang="en-US" sz="1400" u="none" strike="noStrike" kern="0" cap="none" spc="0" normalizeH="0">
                <a:latin typeface="Arial" panose="020B0604020202020204" pitchFamily="34" charset="0"/>
                <a:sym typeface="+mn-ea"/>
              </a:rPr>
              <a:t> Detects and track faces in real time.</a:t>
            </a:r>
            <a:endParaRPr lang="en-US" sz="1400" u="none" strike="noStrike" kern="0" cap="none" spc="0" normalizeH="0">
              <a:latin typeface="Arial" panose="020B0604020202020204" pitchFamily="34" charset="0"/>
              <a:sym typeface="+mn-ea"/>
            </a:endParaRPr>
          </a:p>
          <a:p>
            <a:endParaRPr lang="en-US" sz="1400" u="none" strike="noStrike" kern="0" cap="none" spc="0" normalizeH="0">
              <a:latin typeface="Arial" panose="020B0604020202020204" pitchFamily="34" charset="0"/>
              <a:sym typeface="+mn-ea"/>
            </a:endParaRPr>
          </a:p>
          <a:p>
            <a:r>
              <a:rPr lang="en-US" sz="1400" u="none" strike="noStrike" kern="0" cap="none" spc="0" normalizeH="0">
                <a:latin typeface="Arial" panose="020B0604020202020204" pitchFamily="34" charset="0"/>
              </a:rPr>
              <a:t>It detects the faces from live video streams.</a:t>
            </a:r>
            <a:endParaRPr lang="en-US" sz="1400" u="none" strike="noStrike" kern="0" cap="none" spc="0" normalizeH="0">
              <a:latin typeface="Arial" panose="020B0604020202020204" pitchFamily="34" charset="0"/>
            </a:endParaRPr>
          </a:p>
          <a:p>
            <a:endParaRPr lang="en-US" sz="1400" u="none" strike="noStrike" kern="0" cap="none" spc="0" normalizeH="0">
              <a:latin typeface="Arial" panose="020B0604020202020204" pitchFamily="34" charset="0"/>
            </a:endParaRPr>
          </a:p>
          <a:p>
            <a:r>
              <a:rPr lang="en-US" sz="1400" u="none" strike="noStrike" kern="0" cap="none" spc="0" normalizeH="0">
                <a:latin typeface="Arial" panose="020B0604020202020204" pitchFamily="34" charset="0"/>
              </a:rPr>
              <a:t>It provide real time  and low latency performance</a:t>
            </a:r>
            <a:endParaRPr lang="en-US" sz="1400" u="none" strike="noStrike" kern="0" cap="none" spc="0" normalizeH="0">
              <a:latin typeface="Arial" panose="020B0604020202020204" pitchFamily="34" charset="0"/>
            </a:endParaRPr>
          </a:p>
          <a:p>
            <a:endParaRPr lang="en-US" sz="1400" u="none" strike="noStrike" kern="0" cap="none" spc="0" normalizeH="0">
              <a:latin typeface="Arial" panose="020B0604020202020204" pitchFamily="34" charset="0"/>
            </a:endParaRPr>
          </a:p>
          <a:p>
            <a:endParaRPr lang="en-US" sz="1600" u="none" strike="noStrike" kern="0" cap="none" spc="0" normalizeH="0">
              <a:latin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90423" y="510844"/>
            <a:ext cx="4081145" cy="3982720"/>
          </a:xfrm>
          <a:prstGeom prst="rect">
            <a:avLst/>
          </a:prstGeom>
        </p:spPr>
        <p:txBody>
          <a:bodyPr vert="horz" wrap="square" lIns="0" tIns="12700" rIns="0" bIns="0" rtlCol="0">
            <a:spAutoFit/>
          </a:bodyPr>
          <a:lstStyle/>
          <a:p>
            <a:pPr marL="12700">
              <a:lnSpc>
                <a:spcPct val="100000"/>
              </a:lnSpc>
              <a:spcBef>
                <a:spcPts val="100"/>
              </a:spcBef>
            </a:pPr>
            <a:r>
              <a:rPr dirty="0"/>
              <a:t>End</a:t>
            </a:r>
            <a:r>
              <a:rPr spc="-70" dirty="0"/>
              <a:t> </a:t>
            </a:r>
            <a:r>
              <a:rPr spc="-20" dirty="0"/>
              <a:t>User</a:t>
            </a:r>
            <a:r>
              <a:rPr lang="en-US" spc="-20" dirty="0"/>
              <a:t>s</a:t>
            </a:r>
            <a:br>
              <a:rPr spc="-20" dirty="0"/>
            </a:br>
            <a:br>
              <a:rPr lang="en-US" altLang="en-US" sz="1800" spc="-20" dirty="0">
                <a:solidFill>
                  <a:srgbClr val="001F5F"/>
                </a:solidFill>
                <a:uFillTx/>
              </a:rPr>
            </a:br>
            <a:br>
              <a:rPr lang="en-US" altLang="en-US" sz="1800" spc="-20" dirty="0">
                <a:solidFill>
                  <a:srgbClr val="001F5F"/>
                </a:solidFill>
                <a:uFillTx/>
              </a:rPr>
            </a:br>
            <a:r>
              <a:rPr lang="en-US" altLang="en-US" sz="1800" spc="-20" dirty="0">
                <a:solidFill>
                  <a:srgbClr val="001F5F"/>
                </a:solidFill>
                <a:uFillTx/>
              </a:rPr>
              <a:t>—Educators</a:t>
            </a:r>
            <a:br>
              <a:rPr lang="en-US" altLang="en-US" sz="1800" spc="-20" dirty="0">
                <a:solidFill>
                  <a:srgbClr val="001F5F"/>
                </a:solidFill>
                <a:uFillTx/>
              </a:rPr>
            </a:br>
            <a:br>
              <a:rPr lang="en-US" altLang="en-US" sz="1800" spc="-20" dirty="0">
                <a:solidFill>
                  <a:srgbClr val="001F5F"/>
                </a:solidFill>
                <a:uFillTx/>
              </a:rPr>
            </a:br>
            <a:r>
              <a:rPr lang="en-US" altLang="en-US" sz="1800" spc="-20" dirty="0">
                <a:solidFill>
                  <a:srgbClr val="001F5F"/>
                </a:solidFill>
                <a:uFillTx/>
              </a:rPr>
              <a:t>—Employers</a:t>
            </a:r>
            <a:br>
              <a:rPr lang="en-US" altLang="en-US" sz="1800" spc="-20" dirty="0">
                <a:solidFill>
                  <a:srgbClr val="001F5F"/>
                </a:solidFill>
                <a:uFillTx/>
              </a:rPr>
            </a:br>
            <a:br>
              <a:rPr lang="en-US" altLang="en-US" sz="1800" spc="-20" dirty="0">
                <a:solidFill>
                  <a:srgbClr val="001F5F"/>
                </a:solidFill>
                <a:uFillTx/>
              </a:rPr>
            </a:br>
            <a:r>
              <a:rPr lang="en-US" altLang="en-US" sz="1800" spc="-20" dirty="0">
                <a:solidFill>
                  <a:srgbClr val="001F5F"/>
                </a:solidFill>
                <a:uFillTx/>
              </a:rPr>
              <a:t>—Developers</a:t>
            </a:r>
            <a:br>
              <a:rPr lang="en-US" altLang="en-US" sz="1800" spc="-20" dirty="0">
                <a:solidFill>
                  <a:srgbClr val="001F5F"/>
                </a:solidFill>
                <a:uFillTx/>
              </a:rPr>
            </a:br>
            <a:br>
              <a:rPr lang="en-US" altLang="en-US" sz="1800" spc="-20" dirty="0">
                <a:solidFill>
                  <a:srgbClr val="001F5F"/>
                </a:solidFill>
                <a:uFillTx/>
              </a:rPr>
            </a:br>
            <a:r>
              <a:rPr lang="en-US" altLang="en-US" sz="1800" spc="-20" dirty="0">
                <a:solidFill>
                  <a:srgbClr val="001F5F"/>
                </a:solidFill>
                <a:uFillTx/>
              </a:rPr>
              <a:t>—Marketers</a:t>
            </a:r>
            <a:br>
              <a:rPr lang="en-US" altLang="en-US" sz="1800" spc="-20" dirty="0">
                <a:solidFill>
                  <a:srgbClr val="001F5F"/>
                </a:solidFill>
                <a:uFillTx/>
              </a:rPr>
            </a:br>
            <a:br>
              <a:rPr lang="en-US" altLang="en-US" sz="1800" spc="-20" dirty="0">
                <a:solidFill>
                  <a:srgbClr val="001F5F"/>
                </a:solidFill>
                <a:uFillTx/>
              </a:rPr>
            </a:br>
            <a:r>
              <a:rPr lang="en-US" altLang="en-US" sz="1800" spc="-20" dirty="0">
                <a:solidFill>
                  <a:srgbClr val="001F5F"/>
                </a:solidFill>
                <a:uFillTx/>
              </a:rPr>
              <a:t>—Customer service agents</a:t>
            </a:r>
            <a:br>
              <a:rPr lang="en-US" altLang="en-US" sz="1800" spc="-20" dirty="0">
                <a:solidFill>
                  <a:srgbClr val="001F5F"/>
                </a:solidFill>
                <a:uFillTx/>
              </a:rPr>
            </a:br>
            <a:br>
              <a:rPr lang="en-US" altLang="en-US" sz="1800" spc="-20" dirty="0">
                <a:solidFill>
                  <a:srgbClr val="001F5F"/>
                </a:solidFill>
                <a:uFillTx/>
              </a:rPr>
            </a:br>
            <a:r>
              <a:rPr lang="en-US" altLang="en-US" sz="1800" spc="-20" dirty="0">
                <a:solidFill>
                  <a:srgbClr val="001F5F"/>
                </a:solidFill>
                <a:uFillTx/>
              </a:rPr>
              <a:t>—Gamers and  ETC…..</a:t>
            </a:r>
            <a:endParaRPr lang="en-US" altLang="en-US" sz="1800" spc="-20" dirty="0">
              <a:solidFill>
                <a:srgbClr val="001F5F"/>
              </a:solidFill>
              <a:uFillTx/>
            </a:endParaRPr>
          </a:p>
        </p:txBody>
      </p:sp>
      <p:sp>
        <p:nvSpPr>
          <p:cNvPr id="3" name="Content Placeholder 2"/>
          <p:cNvSpPr>
            <a:spLocks noGrp="1"/>
          </p:cNvSpPr>
          <p:nvPr>
            <p:ph sz="half" idx="2"/>
          </p:nvPr>
        </p:nvSpPr>
        <p:spPr>
          <a:xfrm>
            <a:off x="457200" y="1183005"/>
            <a:ext cx="3977640" cy="553720"/>
          </a:xfrm>
        </p:spPr>
        <p:txBody>
          <a:bodyPr/>
          <a:p>
            <a:br>
              <a:rPr lang="en-US" altLang="en-US"/>
            </a:br>
            <a:endParaRPr lang="en-US" altLang="en-US"/>
          </a:p>
        </p:txBody>
      </p:sp>
      <p:sp>
        <p:nvSpPr>
          <p:cNvPr id="9" name="Text Box 8"/>
          <p:cNvSpPr txBox="1"/>
          <p:nvPr/>
        </p:nvSpPr>
        <p:spPr>
          <a:xfrm>
            <a:off x="4249420" y="692150"/>
            <a:ext cx="3824605" cy="1677670"/>
          </a:xfrm>
          <a:prstGeom prst="rect">
            <a:avLst/>
          </a:prstGeom>
          <a:blipFill rotWithShape="1">
            <a:blip r:embed="rId1"/>
            <a:stretch>
              <a:fillRect/>
            </a:stretch>
          </a:blipFill>
        </p:spPr>
        <p:txBody>
          <a:bodyPr wrap="square" rtlCol="0">
            <a:noAutofit/>
          </a:bodyPr>
          <a:p>
            <a:endParaRPr lang="en-US"/>
          </a:p>
        </p:txBody>
      </p:sp>
      <p:sp>
        <p:nvSpPr>
          <p:cNvPr id="13" name="Text Box 12"/>
          <p:cNvSpPr txBox="1"/>
          <p:nvPr/>
        </p:nvSpPr>
        <p:spPr>
          <a:xfrm>
            <a:off x="4191000" y="2876550"/>
            <a:ext cx="4007485" cy="1732915"/>
          </a:xfrm>
          <a:prstGeom prst="rect">
            <a:avLst/>
          </a:prstGeom>
          <a:blipFill rotWithShape="1">
            <a:blip r:embed="rId2"/>
            <a:stretch>
              <a:fillRect/>
            </a:stretch>
          </a:blipFill>
        </p:spPr>
        <p:txBody>
          <a:bodyPr wrap="square" rtlCol="0">
            <a:noAutofit/>
          </a:bodyPr>
          <a:p>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p:nvPr>
            <p:ph type="title"/>
          </p:nvPr>
        </p:nvSpPr>
        <p:spPr>
          <a:xfrm>
            <a:off x="4724400" y="895350"/>
            <a:ext cx="4081145" cy="3136265"/>
          </a:xfrm>
        </p:spPr>
        <p:txBody>
          <a:bodyPr>
            <a:noAutofit/>
          </a:bodyPr>
          <a:p>
            <a:br>
              <a:rPr lang="en-US"/>
            </a:br>
            <a:endParaRPr lang="en-US"/>
          </a:p>
        </p:txBody>
      </p:sp>
      <p:sp>
        <p:nvSpPr>
          <p:cNvPr id="4" name="Title 2"/>
          <p:cNvSpPr/>
          <p:nvPr/>
        </p:nvSpPr>
        <p:spPr>
          <a:xfrm>
            <a:off x="507898" y="565454"/>
            <a:ext cx="4081145" cy="738505"/>
          </a:xfrm>
          <a:prstGeom prst="rect">
            <a:avLst/>
          </a:prstGeom>
        </p:spPr>
        <p:txBody>
          <a:bodyPr wrap="square" lIns="0" tIns="0" rIns="0" bIns="0">
            <a:spAutoFit/>
          </a:bodyPr>
          <a:lstStyle>
            <a:lvl1pPr>
              <a:defRPr sz="2400" b="0" i="0">
                <a:solidFill>
                  <a:srgbClr val="001F5F"/>
                </a:solidFill>
                <a:latin typeface="Arial" panose="020B0604020202020204"/>
                <a:ea typeface="+mj-ea"/>
                <a:cs typeface="Arial" panose="020B0604020202020204"/>
              </a:defRPr>
            </a:lvl1pPr>
          </a:lstStyle>
          <a:p>
            <a:r>
              <a:rPr lang="en-US"/>
              <a:t>Wow Factor in solution</a:t>
            </a:r>
            <a:br>
              <a:rPr lang="en-US"/>
            </a:br>
            <a:endParaRPr lang="en-US"/>
          </a:p>
        </p:txBody>
      </p:sp>
      <p:sp>
        <p:nvSpPr>
          <p:cNvPr id="6" name="Text Box 5"/>
          <p:cNvSpPr txBox="1"/>
          <p:nvPr/>
        </p:nvSpPr>
        <p:spPr>
          <a:xfrm>
            <a:off x="228600" y="1352550"/>
            <a:ext cx="4506595" cy="2963545"/>
          </a:xfrm>
          <a:prstGeom prst="rect">
            <a:avLst/>
          </a:prstGeom>
          <a:blipFill rotWithShape="1">
            <a:blip r:embed="rId1"/>
            <a:stretch>
              <a:fillRect/>
            </a:stretch>
          </a:blipFill>
        </p:spPr>
        <p:txBody>
          <a:bodyPr wrap="square" rtlCol="0">
            <a:noAutofit/>
          </a:bodyPr>
          <a:p>
            <a:endParaRPr lang="en-US"/>
          </a:p>
        </p:txBody>
      </p:sp>
      <p:sp>
        <p:nvSpPr>
          <p:cNvPr id="9" name="Text Box 8"/>
          <p:cNvSpPr txBox="1"/>
          <p:nvPr/>
        </p:nvSpPr>
        <p:spPr>
          <a:xfrm>
            <a:off x="5475605" y="1087120"/>
            <a:ext cx="3227070" cy="2863850"/>
          </a:xfrm>
          <a:prstGeom prst="rect">
            <a:avLst/>
          </a:prstGeom>
          <a:noFill/>
        </p:spPr>
        <p:txBody>
          <a:bodyPr wrap="square" rtlCol="0">
            <a:noAutofit/>
          </a:bodyPr>
          <a:p>
            <a:r>
              <a:rPr lang="en-US"/>
              <a:t>--</a:t>
            </a:r>
            <a:r>
              <a:rPr lang="en-US" sz="1600" u="none" strike="noStrike" kern="0" cap="none" spc="0" normalizeH="0">
                <a:latin typeface="Arial" panose="020B0604020202020204" pitchFamily="34" charset="0"/>
              </a:rPr>
              <a:t>real time processing </a:t>
            </a:r>
            <a:endParaRPr lang="en-US" sz="1600" u="none" strike="noStrike" kern="0" cap="none" spc="0" normalizeH="0">
              <a:latin typeface="Arial" panose="020B0604020202020204" pitchFamily="34" charset="0"/>
            </a:endParaRPr>
          </a:p>
          <a:p>
            <a:endParaRPr lang="en-US" sz="1600" u="none" strike="noStrike" kern="0" cap="none" spc="0" normalizeH="0">
              <a:latin typeface="Arial" panose="020B0604020202020204" pitchFamily="34" charset="0"/>
            </a:endParaRPr>
          </a:p>
          <a:p>
            <a:r>
              <a:rPr lang="en-US" sz="1600" u="none" strike="noStrike" kern="0" cap="none" spc="0" normalizeH="0">
                <a:latin typeface="Arial" panose="020B0604020202020204" pitchFamily="34" charset="0"/>
              </a:rPr>
              <a:t>--multi person analysis</a:t>
            </a:r>
            <a:endParaRPr lang="en-US" sz="1600" u="none" strike="noStrike" kern="0" cap="none" spc="0" normalizeH="0">
              <a:latin typeface="Arial" panose="020B0604020202020204" pitchFamily="34" charset="0"/>
            </a:endParaRPr>
          </a:p>
          <a:p>
            <a:endParaRPr lang="en-US" sz="1600" u="none" strike="noStrike" kern="0" cap="none" spc="0" normalizeH="0">
              <a:latin typeface="Arial" panose="020B0604020202020204" pitchFamily="34" charset="0"/>
            </a:endParaRPr>
          </a:p>
          <a:p>
            <a:r>
              <a:rPr lang="en-US" sz="1600" u="none" strike="noStrike" kern="0" cap="none" spc="0" normalizeH="0">
                <a:latin typeface="Arial" panose="020B0604020202020204" pitchFamily="34" charset="0"/>
              </a:rPr>
              <a:t>--real-time alerts and actions</a:t>
            </a:r>
            <a:endParaRPr lang="en-US" sz="1600" u="none" strike="noStrike" kern="0" cap="none" spc="0" normalizeH="0">
              <a:latin typeface="Arial" panose="020B0604020202020204" pitchFamily="34" charset="0"/>
            </a:endParaRPr>
          </a:p>
          <a:p>
            <a:endParaRPr lang="en-US" sz="1600" u="none" strike="noStrike" kern="0" cap="none" spc="0" normalizeH="0">
              <a:latin typeface="Arial" panose="020B0604020202020204" pitchFamily="34" charset="0"/>
            </a:endParaRPr>
          </a:p>
          <a:p>
            <a:r>
              <a:rPr lang="en-US" sz="1600" u="none" strike="noStrike" kern="0" cap="none" spc="0" normalizeH="0">
                <a:latin typeface="Arial" panose="020B0604020202020204" pitchFamily="34" charset="0"/>
              </a:rPr>
              <a:t>--3D facial expression analysis</a:t>
            </a:r>
            <a:endParaRPr lang="en-US" sz="1600" u="none" strike="noStrike" kern="0" cap="none" spc="0" normalizeH="0">
              <a:latin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90423" y="510844"/>
            <a:ext cx="1320165" cy="391160"/>
          </a:xfrm>
          <a:prstGeom prst="rect">
            <a:avLst/>
          </a:prstGeom>
        </p:spPr>
        <p:txBody>
          <a:bodyPr vert="horz" wrap="square" lIns="0" tIns="12700" rIns="0" bIns="0" rtlCol="0">
            <a:spAutoFit/>
          </a:bodyPr>
          <a:lstStyle/>
          <a:p>
            <a:pPr marL="12700">
              <a:lnSpc>
                <a:spcPct val="100000"/>
              </a:lnSpc>
              <a:spcBef>
                <a:spcPts val="100"/>
              </a:spcBef>
            </a:pPr>
            <a:r>
              <a:rPr sz="2400" spc="-10" dirty="0">
                <a:solidFill>
                  <a:srgbClr val="001F5F"/>
                </a:solidFill>
                <a:latin typeface="Arial" panose="020B0604020202020204"/>
                <a:cs typeface="Arial" panose="020B0604020202020204"/>
              </a:rPr>
              <a:t>Modelling</a:t>
            </a:r>
            <a:endParaRPr sz="2400">
              <a:latin typeface="Arial" panose="020B0604020202020204"/>
              <a:cs typeface="Arial" panose="020B0604020202020204"/>
            </a:endParaRPr>
          </a:p>
        </p:txBody>
      </p:sp>
      <p:sp>
        <p:nvSpPr>
          <p:cNvPr id="8" name="Text Box 7"/>
          <p:cNvSpPr txBox="1"/>
          <p:nvPr/>
        </p:nvSpPr>
        <p:spPr>
          <a:xfrm>
            <a:off x="228600" y="1276350"/>
            <a:ext cx="8733790" cy="3644900"/>
          </a:xfrm>
          <a:prstGeom prst="rect">
            <a:avLst/>
          </a:prstGeom>
          <a:blipFill rotWithShape="1">
            <a:blip r:embed="rId1"/>
            <a:stretch>
              <a:fillRect/>
            </a:stretch>
          </a:blipFill>
        </p:spPr>
        <p:txBody>
          <a:bodyPr wrap="square" rtlCol="0">
            <a:noAutofit/>
          </a:bodyPr>
          <a:p>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ctrTitle"/>
          </p:nvPr>
        </p:nvSpPr>
        <p:spPr>
          <a:prstGeom prst="rect">
            <a:avLst/>
          </a:prstGeom>
        </p:spPr>
        <p:txBody>
          <a:bodyPr vert="horz" wrap="square" lIns="0" tIns="12700" rIns="0" bIns="0" rtlCol="0">
            <a:spAutoFit/>
          </a:bodyPr>
          <a:lstStyle/>
          <a:p>
            <a:pPr marL="12700">
              <a:lnSpc>
                <a:spcPct val="100000"/>
              </a:lnSpc>
              <a:spcBef>
                <a:spcPts val="100"/>
              </a:spcBef>
            </a:pPr>
            <a:r>
              <a:rPr dirty="0"/>
              <a:t>Result</a:t>
            </a:r>
            <a:r>
              <a:rPr spc="-100" dirty="0"/>
              <a:t> </a:t>
            </a:r>
            <a:r>
              <a:rPr dirty="0"/>
              <a:t>/</a:t>
            </a:r>
            <a:r>
              <a:rPr spc="-90" dirty="0"/>
              <a:t> </a:t>
            </a:r>
            <a:r>
              <a:rPr spc="-10" dirty="0"/>
              <a:t>Outcomes</a:t>
            </a:r>
            <a:endParaRPr spc="-10" dirty="0"/>
          </a:p>
        </p:txBody>
      </p:sp>
      <p:sp>
        <p:nvSpPr>
          <p:cNvPr id="7" name="Text Box 6"/>
          <p:cNvSpPr txBox="1"/>
          <p:nvPr/>
        </p:nvSpPr>
        <p:spPr>
          <a:xfrm>
            <a:off x="4876800" y="1657350"/>
            <a:ext cx="3951605" cy="2938145"/>
          </a:xfrm>
          <a:prstGeom prst="rect">
            <a:avLst/>
          </a:prstGeom>
          <a:noFill/>
        </p:spPr>
        <p:txBody>
          <a:bodyPr wrap="square" rtlCol="0">
            <a:noAutofit/>
          </a:bodyPr>
          <a:p>
            <a:r>
              <a:rPr lang="en-US"/>
              <a:t> </a:t>
            </a:r>
            <a:r>
              <a:rPr lang="en-US" sz="1600" u="none" strike="noStrike" kern="0" cap="none" spc="0" normalizeH="0">
                <a:latin typeface="Arial" panose="020B0604020202020204" pitchFamily="34" charset="0"/>
              </a:rPr>
              <a:t>real-time facial expression recognition  system is typically a classification of the detected facial expression .</a:t>
            </a:r>
            <a:endParaRPr lang="en-US" sz="1600" u="none" strike="noStrike" kern="0" cap="none" spc="0" normalizeH="0">
              <a:latin typeface="Arial" panose="020B0604020202020204" pitchFamily="34" charset="0"/>
            </a:endParaRPr>
          </a:p>
          <a:p>
            <a:endParaRPr lang="en-US" sz="1600" u="none" strike="noStrike" kern="0" cap="none" spc="0" normalizeH="0">
              <a:latin typeface="Arial" panose="020B0604020202020204" pitchFamily="34" charset="0"/>
            </a:endParaRPr>
          </a:p>
          <a:p>
            <a:r>
              <a:rPr lang="en-US" sz="1600" u="none" strike="noStrike" kern="0" cap="none" spc="0" normalizeH="0">
                <a:latin typeface="Arial" panose="020B0604020202020204" pitchFamily="34" charset="0"/>
              </a:rPr>
              <a:t>IT can analyzes whether the particular person is cry, smile, sad, happy, neutral,</a:t>
            </a:r>
            <a:endParaRPr lang="en-US" sz="1600" u="none" strike="noStrike" kern="0" cap="none" spc="0" normalizeH="0">
              <a:latin typeface="Arial" panose="020B0604020202020204" pitchFamily="34" charset="0"/>
            </a:endParaRPr>
          </a:p>
          <a:p>
            <a:r>
              <a:rPr lang="en-US" sz="1600" u="none" strike="noStrike" kern="0" cap="none" spc="0" normalizeH="0">
                <a:latin typeface="Arial" panose="020B0604020202020204" pitchFamily="34" charset="0"/>
              </a:rPr>
              <a:t>angry and etc</a:t>
            </a:r>
            <a:endParaRPr lang="en-US" sz="1600" u="none" strike="noStrike" kern="0" cap="none" spc="0" normalizeH="0">
              <a:latin typeface="Arial" panose="020B0604020202020204" pitchFamily="34" charset="0"/>
            </a:endParaRPr>
          </a:p>
          <a:p>
            <a:endParaRPr lang="en-US" sz="1600" u="none" strike="noStrike" kern="0" cap="none" spc="0" normalizeH="0">
              <a:latin typeface="Arial" panose="020B0604020202020204" pitchFamily="34" charset="0"/>
            </a:endParaRPr>
          </a:p>
          <a:p>
            <a:r>
              <a:rPr lang="en-US" sz="1600" u="none" strike="noStrike" kern="0" cap="none" spc="0" normalizeH="0">
                <a:latin typeface="Arial" panose="020B0604020202020204" pitchFamily="34" charset="0"/>
              </a:rPr>
              <a:t>Based on that  facial expression it can display</a:t>
            </a:r>
            <a:endParaRPr lang="en-US" sz="1600" u="none" strike="noStrike" kern="0" cap="none" spc="0" normalizeH="0">
              <a:latin typeface="Arial" panose="020B0604020202020204" pitchFamily="34" charset="0"/>
            </a:endParaRPr>
          </a:p>
          <a:p>
            <a:endParaRPr lang="en-US" sz="1600" u="none" strike="noStrike" kern="0" cap="none" spc="0" normalizeH="0">
              <a:latin typeface="Arial" panose="020B0604020202020204" pitchFamily="34" charset="0"/>
            </a:endParaRPr>
          </a:p>
          <a:p>
            <a:endParaRPr lang="en-US" sz="1600" u="none" strike="noStrike" kern="0" cap="none" spc="0" normalizeH="0">
              <a:latin typeface="Arial" panose="020B0604020202020204" pitchFamily="34" charset="0"/>
            </a:endParaRPr>
          </a:p>
        </p:txBody>
      </p:sp>
      <p:sp>
        <p:nvSpPr>
          <p:cNvPr id="9" name="Text Box 8"/>
          <p:cNvSpPr txBox="1"/>
          <p:nvPr/>
        </p:nvSpPr>
        <p:spPr>
          <a:xfrm>
            <a:off x="533400" y="3105150"/>
            <a:ext cx="4410075" cy="1036320"/>
          </a:xfrm>
          <a:prstGeom prst="rect">
            <a:avLst/>
          </a:prstGeom>
          <a:noFill/>
        </p:spPr>
        <p:txBody>
          <a:bodyPr wrap="square" rtlCol="0">
            <a:noAutofit/>
          </a:bodyPr>
          <a:p>
            <a:endParaRPr lang="en-US"/>
          </a:p>
        </p:txBody>
      </p:sp>
      <p:sp>
        <p:nvSpPr>
          <p:cNvPr id="10" name="Text Box 9"/>
          <p:cNvSpPr txBox="1"/>
          <p:nvPr/>
        </p:nvSpPr>
        <p:spPr>
          <a:xfrm>
            <a:off x="228600" y="1123950"/>
            <a:ext cx="4422775" cy="3907790"/>
          </a:xfrm>
          <a:prstGeom prst="rect">
            <a:avLst/>
          </a:prstGeom>
          <a:blipFill rotWithShape="1">
            <a:blip r:embed="rId1"/>
            <a:stretch>
              <a:fillRect/>
            </a:stretch>
          </a:blipFill>
        </p:spPr>
        <p:txBody>
          <a:bodyPr wrap="square" rtlCol="0">
            <a:noAutofit/>
          </a:bodyPr>
          <a:p>
            <a:endParaRPr lang="en-US"/>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flipV="1">
            <a:off x="151765" y="-657225"/>
            <a:ext cx="9144635" cy="657225"/>
          </a:xfrm>
          <a:prstGeom prst="rect">
            <a:avLst/>
          </a:prstGeom>
        </p:spPr>
        <p:txBody>
          <a:bodyPr vert="horz" wrap="square" lIns="0" tIns="12700" rIns="0" bIns="0" rtlCol="0">
            <a:noAutofit/>
          </a:bodyPr>
          <a:lstStyle/>
          <a:p>
            <a:pPr marL="12700">
              <a:lnSpc>
                <a:spcPct val="100000"/>
              </a:lnSpc>
              <a:spcBef>
                <a:spcPts val="100"/>
              </a:spcBef>
            </a:pPr>
            <a:br>
              <a:rPr lang="en-US" spc="-10" dirty="0"/>
            </a:br>
            <a:br>
              <a:rPr lang="en-US" spc="-10" dirty="0"/>
            </a:br>
            <a:endParaRPr lang="en-US" spc="-10" dirty="0"/>
          </a:p>
        </p:txBody>
      </p:sp>
      <p:sp>
        <p:nvSpPr>
          <p:cNvPr id="4" name="Text Box 3"/>
          <p:cNvSpPr txBox="1"/>
          <p:nvPr/>
        </p:nvSpPr>
        <p:spPr>
          <a:xfrm>
            <a:off x="4038600" y="1428750"/>
            <a:ext cx="4253230" cy="518160"/>
          </a:xfrm>
          <a:prstGeom prst="rect">
            <a:avLst/>
          </a:prstGeom>
          <a:noFill/>
        </p:spPr>
        <p:txBody>
          <a:bodyPr wrap="square" rtlCol="0">
            <a:noAutofit/>
          </a:bodyPr>
          <a:p>
            <a:endParaRPr lang="en-US"/>
          </a:p>
        </p:txBody>
      </p:sp>
      <p:sp>
        <p:nvSpPr>
          <p:cNvPr id="5" name="Text Box 4"/>
          <p:cNvSpPr txBox="1"/>
          <p:nvPr/>
        </p:nvSpPr>
        <p:spPr>
          <a:xfrm>
            <a:off x="76200" y="285750"/>
            <a:ext cx="8706485" cy="4277995"/>
          </a:xfrm>
          <a:prstGeom prst="rect">
            <a:avLst/>
          </a:prstGeom>
          <a:noFill/>
        </p:spPr>
        <p:txBody>
          <a:bodyPr wrap="square" rtlCol="0">
            <a:noAutofit/>
          </a:bodyPr>
          <a:p>
            <a:r>
              <a:rPr lang="en-US" sz="2400" u="none" strike="noStrike" kern="0" cap="none" spc="0" normalizeH="0">
                <a:latin typeface="Arial" panose="020B0604020202020204" pitchFamily="34" charset="0"/>
              </a:rPr>
              <a:t>conclusion</a:t>
            </a:r>
            <a:endParaRPr lang="en-US" sz="2400" u="none" strike="noStrike" kern="0" cap="none" spc="0" normalizeH="0">
              <a:latin typeface="Arial" panose="020B0604020202020204" pitchFamily="34" charset="0"/>
            </a:endParaRPr>
          </a:p>
          <a:p>
            <a:endParaRPr lang="en-US"/>
          </a:p>
          <a:p>
            <a:r>
              <a:rPr lang="en-US"/>
              <a:t>  facial expresion recognition in real time is a powerful technology. this  system can</a:t>
            </a:r>
            <a:endParaRPr lang="en-US"/>
          </a:p>
          <a:p>
            <a:r>
              <a:rPr lang="en-US"/>
              <a:t> accurately   classify  human emotions based on facial expression.</a:t>
            </a:r>
            <a:endParaRPr lang="en-US"/>
          </a:p>
          <a:p>
            <a:r>
              <a:rPr lang="en-US"/>
              <a:t> </a:t>
            </a:r>
            <a:endParaRPr lang="en-US"/>
          </a:p>
          <a:p>
            <a:r>
              <a:rPr lang="en-US"/>
              <a:t>This projects demonstrates the effectiveness of deep learning models in recognizing</a:t>
            </a:r>
            <a:endParaRPr lang="en-US"/>
          </a:p>
          <a:p>
            <a:r>
              <a:rPr lang="en-US"/>
              <a:t>emotions such as  happy,sadness, fear,anger, surprice,neutral..</a:t>
            </a:r>
            <a:endParaRPr lang="en-US"/>
          </a:p>
          <a:p>
            <a:endParaRPr lang="en-US"/>
          </a:p>
          <a:p>
            <a:r>
              <a:rPr lang="en-US"/>
              <a:t>The combination of pree- trained models  and  real time  video processing enables efficient and responsive reconition .</a:t>
            </a:r>
            <a:endParaRPr lang="en-US"/>
          </a:p>
          <a:p>
            <a:endParaRPr lang="en-US"/>
          </a:p>
          <a:p>
            <a:r>
              <a:rPr lang="en-US"/>
              <a:t>Making it suitable for various applications including human computer interaction </a:t>
            </a:r>
            <a:endParaRPr lang="en-US"/>
          </a:p>
          <a:p>
            <a:r>
              <a:rPr lang="en-US"/>
              <a:t>mental health monitoring, and security systems. </a:t>
            </a:r>
            <a:endParaRPr lang="en-US"/>
          </a:p>
          <a:p>
            <a:endParaRPr lang="en-US"/>
          </a:p>
          <a:p>
            <a:endParaRPr lang="en-US"/>
          </a:p>
          <a:p>
            <a:endParaRPr lang="en-US"/>
          </a:p>
          <a:p>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2690</Words>
  <Application>WPS Slides</Application>
  <PresentationFormat>On-screen Show (4:3)</PresentationFormat>
  <Paragraphs>89</Paragraphs>
  <Slides>11</Slides>
  <Notes>0</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幻灯片标题</vt:lpstr>
      </vt:variant>
      <vt:variant>
        <vt:i4>11</vt:i4>
      </vt:variant>
      <vt:variant>
        <vt:lpstr>自定义放映</vt:lpstr>
      </vt:variant>
      <vt:variant>
        <vt:i4>5</vt:i4>
      </vt:variant>
    </vt:vector>
  </HeadingPairs>
  <TitlesOfParts>
    <vt:vector size="25" baseType="lpstr">
      <vt:lpstr>Arial</vt:lpstr>
      <vt:lpstr>SimSun</vt:lpstr>
      <vt:lpstr>Wingdings</vt:lpstr>
      <vt:lpstr>Arial</vt:lpstr>
      <vt:lpstr>Calibri</vt:lpstr>
      <vt:lpstr>Microsoft YaHei</vt:lpstr>
      <vt:lpstr>Arial Unicode MS</vt:lpstr>
      <vt:lpstr>Calibri</vt:lpstr>
      <vt:lpstr>Office Theme</vt:lpstr>
      <vt:lpstr>PowerPoint 演示文稿</vt:lpstr>
      <vt:lpstr>Project Objectives</vt:lpstr>
      <vt:lpstr>Problem Statement   Facial expression recognition (FER) is a crucial aspect of human-computer  interaction ,emotion analysis ,and surveillance applications.   The challenge lies in accurately detecting and classifying facial expressions  from live video feeds under varying conditions such as different lighting ,angles, occlusions ,and diverse facial features .  Traditional methods struggling with real-time performance and accuracy due to computational constraints and variations.  **The goal of this project is to develop a  real-time facial expression recognition system that can accurately detect   classify human emotions from live video stream of camera feeds.** </vt:lpstr>
      <vt:lpstr>Project overview - Introduction  Facial Expression Recognition (FER) is a technology that detects and interprets human facial expressions using Deep face and computer vision. It classifies emotions such as happiness, sadness, anger, surprise, fear, and neutrality by analyzing facial features like eyes, eyebrows, and mouth movements.  Real    --time  facial expression recognition is a powerful AI application with diverse use cases. With advancements in deep learning and edge computing, its accuracy and  efficiency continue to improve, making it more applicable in various industries.</vt:lpstr>
      <vt:lpstr>End Users   —Educators  —Employers  —Developers  —Marketers  —Customer service agents  —Gamers and  ETC…..</vt:lpstr>
      <vt:lpstr>End user </vt:lpstr>
      <vt:lpstr>PowerPoint 演示文稿</vt:lpstr>
      <vt:lpstr>Result / Outcomes</vt:lpstr>
      <vt:lpstr>  </vt:lpstr>
      <vt:lpstr>Future Perspective   future of real-time facial expression recognition is promising ,    --Automation safety  --workplace productivity and employee well being  ---Improved accuracy       </vt:lpstr>
      <vt:lpstr>Thank you...!</vt:lpstr>
      <vt:lpstr>Custom show 1</vt:lpstr>
      <vt:lpstr>Custom show 2</vt:lpstr>
      <vt:lpstr>Copy  of Custom show 2</vt:lpstr>
      <vt:lpstr>Custom show 3</vt:lpstr>
      <vt:lpstr>Custom show 4</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Vaishnavi Salandri</cp:lastModifiedBy>
  <cp:revision>3</cp:revision>
  <dcterms:created xsi:type="dcterms:W3CDTF">2025-04-03T09:41:58Z</dcterms:created>
  <dcterms:modified xsi:type="dcterms:W3CDTF">2025-04-03T13:45:33Z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2025-04-02T11:00:00Z</vt:filetime>
  </property>
  <property fmtid="{D5CDD505-2E9C-101B-9397-08002B2CF9AE}" pid="3" name="Creator">
    <vt:lpwstr>www.smallpdf.com</vt:lpwstr>
  </property>
  <property fmtid="{D5CDD505-2E9C-101B-9397-08002B2CF9AE}" pid="4" name="LastSaved">
    <vt:filetime>2025-04-02T11:00:00Z</vt:filetime>
  </property>
  <property fmtid="{D5CDD505-2E9C-101B-9397-08002B2CF9AE}" pid="5" name="Producer">
    <vt:lpwstr>3-Heights(TM) PDF Security Shell 4.8.25.2 (http://www.pdf-tools.com)</vt:lpwstr>
  </property>
  <property fmtid="{D5CDD505-2E9C-101B-9397-08002B2CF9AE}" pid="6" name="ICV">
    <vt:lpwstr>D22545C483E14905AE6163C686CE5054_13</vt:lpwstr>
  </property>
  <property fmtid="{D5CDD505-2E9C-101B-9397-08002B2CF9AE}" pid="7" name="KSOProductBuildVer">
    <vt:lpwstr>1033-12.2.0.20782</vt:lpwstr>
  </property>
</Properties>
</file>