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72" r:id="rId6"/>
    <p:sldId id="273" r:id="rId7"/>
    <p:sldId id="274" r:id="rId8"/>
    <p:sldId id="257" r:id="rId9"/>
    <p:sldId id="258" r:id="rId10"/>
    <p:sldId id="263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6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797E-6FBF-4DD2-A8C4-4223A8D1A1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B377-DA22-4913-A70C-382747C8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4 Data flow testing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White Box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1090"/>
            <a:ext cx="9144000" cy="91670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Maleeha</a:t>
            </a:r>
            <a:r>
              <a:rPr lang="en-US" dirty="0"/>
              <a:t> Khalid Khan</a:t>
            </a:r>
          </a:p>
          <a:p>
            <a:endParaRPr lang="en-US" dirty="0"/>
          </a:p>
          <a:p>
            <a:r>
              <a:rPr lang="en-US" dirty="0"/>
              <a:t>Lab related to Lecture no 7 Data Flow Testing </a:t>
            </a:r>
          </a:p>
        </p:txBody>
      </p:sp>
    </p:spTree>
    <p:extLst>
      <p:ext uri="{BB962C8B-B14F-4D97-AF65-F5344CB8AC3E}">
        <p14:creationId xmlns:p14="http://schemas.microsoft.com/office/powerpoint/2010/main" val="224491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"/>
            <a:ext cx="908132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6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Def &amp; C-use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9675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260531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6896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0867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{value, AS, Min, Max}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7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0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8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6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4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878519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Edges, Predicate, P-use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4472"/>
              </p:ext>
            </p:extLst>
          </p:nvPr>
        </p:nvGraphicFramePr>
        <p:xfrm>
          <a:off x="838200" y="2315153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2605316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626896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0867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0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7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0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8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6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Related to making DFG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Diagram, on notes </a:t>
            </a:r>
          </a:p>
          <a:p>
            <a:r>
              <a:rPr lang="en-US" dirty="0"/>
              <a:t>Than make a final diagram on Draw.io</a:t>
            </a:r>
          </a:p>
          <a:p>
            <a:r>
              <a:rPr lang="en-US" dirty="0"/>
              <a:t>After that make a table on MS word or excel sheet with</a:t>
            </a:r>
          </a:p>
          <a:p>
            <a:pPr marL="514350" indent="-514350">
              <a:buAutoNum type="arabicPeriod"/>
            </a:pPr>
            <a:r>
              <a:rPr lang="en-US" dirty="0"/>
              <a:t>All define c-use </a:t>
            </a:r>
          </a:p>
          <a:p>
            <a:pPr marL="514350" indent="-514350">
              <a:buAutoNum type="arabicPeriod"/>
            </a:pPr>
            <a:r>
              <a:rPr lang="en-US" dirty="0"/>
              <a:t>All define p-use</a:t>
            </a:r>
          </a:p>
          <a:p>
            <a:pPr marL="514350" indent="-514350">
              <a:buAutoNum type="arabicPeriod"/>
            </a:pPr>
            <a:r>
              <a:rPr lang="en-US" dirty="0"/>
              <a:t>All du define use </a:t>
            </a:r>
          </a:p>
        </p:txBody>
      </p:sp>
    </p:spTree>
    <p:extLst>
      <p:ext uri="{BB962C8B-B14F-4D97-AF65-F5344CB8AC3E}">
        <p14:creationId xmlns:p14="http://schemas.microsoft.com/office/powerpoint/2010/main" val="5760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855" y="1222985"/>
            <a:ext cx="710068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STEP</a:t>
            </a:r>
            <a:r>
              <a:rPr spc="-390" dirty="0"/>
              <a:t>S</a:t>
            </a:r>
            <a:r>
              <a:rPr spc="-60" dirty="0"/>
              <a:t> </a:t>
            </a:r>
            <a:r>
              <a:rPr spc="-50" dirty="0"/>
              <a:t>OF</a:t>
            </a:r>
            <a:r>
              <a:rPr spc="-45" dirty="0"/>
              <a:t> </a:t>
            </a:r>
            <a:r>
              <a:rPr spc="-114" dirty="0"/>
              <a:t>DAT</a:t>
            </a:r>
            <a:r>
              <a:rPr spc="-110" dirty="0"/>
              <a:t>A</a:t>
            </a:r>
            <a:r>
              <a:rPr spc="-65" dirty="0"/>
              <a:t> </a:t>
            </a:r>
            <a:r>
              <a:rPr spc="-375" dirty="0"/>
              <a:t>F</a:t>
            </a:r>
            <a:r>
              <a:rPr spc="-380" dirty="0"/>
              <a:t>L</a:t>
            </a:r>
            <a:r>
              <a:rPr spc="-90" dirty="0"/>
              <a:t>OW</a:t>
            </a:r>
            <a:r>
              <a:rPr spc="-50" dirty="0"/>
              <a:t> </a:t>
            </a:r>
            <a:r>
              <a:rPr spc="-335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563100" y="6439526"/>
            <a:ext cx="2743200" cy="198772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34950">
              <a:spcBef>
                <a:spcPts val="110"/>
              </a:spcBef>
            </a:pPr>
            <a:fld id="{81D60167-4931-47E6-BA6A-407CBD079E47}" type="slidenum">
              <a:rPr spc="-235" dirty="0"/>
              <a:pPr marL="234950">
                <a:spcBef>
                  <a:spcPts val="110"/>
                </a:spcBef>
              </a:pPr>
              <a:t>3</a:t>
            </a:fld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2188870" y="2347951"/>
            <a:ext cx="7942580" cy="2098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spcBef>
                <a:spcPts val="1180"/>
              </a:spcBef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Draw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program.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spcBef>
                <a:spcPts val="1080"/>
              </a:spcBef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criteria.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spcBef>
                <a:spcPts val="1080"/>
              </a:spcBef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satisfying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criteria.</a:t>
            </a:r>
            <a:endParaRPr sz="2000" dirty="0">
              <a:latin typeface="Calibri"/>
              <a:cs typeface="Calibri"/>
            </a:endParaRPr>
          </a:p>
          <a:p>
            <a:pPr marL="299085" marR="5080" indent="-287020">
              <a:spcBef>
                <a:spcPts val="1080"/>
              </a:spcBef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Derive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path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predicate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input.</a:t>
            </a:r>
          </a:p>
        </p:txBody>
      </p:sp>
    </p:spTree>
    <p:extLst>
      <p:ext uri="{BB962C8B-B14F-4D97-AF65-F5344CB8AC3E}">
        <p14:creationId xmlns:p14="http://schemas.microsoft.com/office/powerpoint/2010/main" val="32561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238" y="375911"/>
            <a:ext cx="707263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TWO</a:t>
            </a:r>
            <a:r>
              <a:rPr spc="-50" dirty="0"/>
              <a:t> </a:t>
            </a:r>
            <a:r>
              <a:rPr spc="-180" dirty="0"/>
              <a:t>FORMS</a:t>
            </a:r>
            <a:r>
              <a:rPr spc="-55" dirty="0"/>
              <a:t> </a:t>
            </a:r>
            <a:r>
              <a:rPr spc="-50" dirty="0"/>
              <a:t>OF</a:t>
            </a:r>
            <a:r>
              <a:rPr spc="-35" dirty="0"/>
              <a:t> </a:t>
            </a:r>
            <a:r>
              <a:rPr i="1" spc="-575" dirty="0">
                <a:latin typeface="Verdana"/>
                <a:cs typeface="Verdana"/>
              </a:rPr>
              <a:t>USES</a:t>
            </a:r>
            <a:r>
              <a:rPr i="1" spc="-215" dirty="0">
                <a:latin typeface="Verdana"/>
                <a:cs typeface="Verdana"/>
              </a:rPr>
              <a:t> </a:t>
            </a:r>
            <a:r>
              <a:rPr spc="-50" dirty="0"/>
              <a:t>OF</a:t>
            </a:r>
            <a:r>
              <a:rPr spc="-40" dirty="0"/>
              <a:t> </a:t>
            </a:r>
            <a:r>
              <a:rPr spc="175" dirty="0"/>
              <a:t>A</a:t>
            </a:r>
            <a:r>
              <a:rPr spc="-35" dirty="0"/>
              <a:t> </a:t>
            </a:r>
            <a:r>
              <a:rPr spc="-140" dirty="0"/>
              <a:t>VARI</a:t>
            </a:r>
            <a:r>
              <a:rPr spc="-135" dirty="0"/>
              <a:t>A</a:t>
            </a:r>
            <a:r>
              <a:rPr spc="-360" dirty="0"/>
              <a:t>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563100" y="6439526"/>
            <a:ext cx="2743200" cy="198772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38100">
              <a:spcBef>
                <a:spcPts val="110"/>
              </a:spcBef>
            </a:pPr>
            <a:fld id="{81D60167-4931-47E6-BA6A-407CBD079E47}" type="slidenum">
              <a:rPr spc="-235" dirty="0"/>
              <a:pPr marL="38100">
                <a:spcBef>
                  <a:spcPts val="110"/>
                </a:spcBef>
              </a:pPr>
              <a:t>4</a:t>
            </a:fld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2013306" y="1949957"/>
            <a:ext cx="8377555" cy="2194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FFFFFF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Computation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(c-use):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c-use,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 dirty="0">
              <a:latin typeface="Calibri"/>
              <a:cs typeface="Calibri"/>
            </a:endParaRPr>
          </a:p>
          <a:p>
            <a:pPr marL="299085"/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produced.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spcBef>
                <a:spcPts val="1040"/>
              </a:spcBef>
              <a:buClr>
                <a:srgbClr val="FFFFFF"/>
              </a:buClr>
              <a:buSzPct val="8055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pc="-10" dirty="0">
                <a:latin typeface="Calibri"/>
                <a:cs typeface="Calibri"/>
              </a:rPr>
              <a:t>Example: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 = </a:t>
            </a:r>
            <a:r>
              <a:rPr spc="-5" dirty="0">
                <a:latin typeface="Calibri"/>
                <a:cs typeface="Calibri"/>
              </a:rPr>
              <a:t>2*y;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/*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>
                <a:latin typeface="Calibri"/>
                <a:cs typeface="Calibri"/>
              </a:rPr>
              <a:t>has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been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compute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value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x. */</a:t>
            </a:r>
          </a:p>
          <a:p>
            <a:pPr marL="299085" marR="5080" indent="-287020">
              <a:spcBef>
                <a:spcPts val="1070"/>
              </a:spcBef>
              <a:buClr>
                <a:srgbClr val="FFFFFF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Predicate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(p-use):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execution.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spcBef>
                <a:spcPts val="1045"/>
              </a:spcBef>
              <a:buClr>
                <a:srgbClr val="FFFFFF"/>
              </a:buClr>
              <a:buSzPct val="8055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pc="-10" dirty="0">
                <a:latin typeface="Calibri"/>
                <a:cs typeface="Calibri"/>
              </a:rPr>
              <a:t>Example: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(y</a:t>
            </a:r>
            <a:r>
              <a:rPr dirty="0">
                <a:latin typeface="Calibri"/>
                <a:cs typeface="Calibri"/>
              </a:rPr>
              <a:t> &gt;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100)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{ …}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/*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>
                <a:latin typeface="Calibri"/>
                <a:cs typeface="Calibri"/>
              </a:rPr>
              <a:t>has </a:t>
            </a:r>
            <a:r>
              <a:rPr dirty="0">
                <a:latin typeface="Calibri"/>
                <a:cs typeface="Calibri"/>
              </a:rPr>
              <a:t>been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condition.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85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99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225" y="1134917"/>
            <a:ext cx="4605339" cy="533053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21527"/>
              </p:ext>
            </p:extLst>
          </p:nvPr>
        </p:nvGraphicFramePr>
        <p:xfrm>
          <a:off x="6096000" y="2576175"/>
          <a:ext cx="4959927" cy="219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309">
                  <a:extLst>
                    <a:ext uri="{9D8B030D-6E8A-4147-A177-3AD203B41FA5}">
                      <a16:colId xmlns:a16="http://schemas.microsoft.com/office/drawing/2014/main" val="105514259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012861166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237435937"/>
                    </a:ext>
                  </a:extLst>
                </a:gridCol>
              </a:tblGrid>
              <a:tr h="549756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8438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58290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7157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8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Example2: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7455"/>
            <a:ext cx="10515600" cy="5299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DFT three important notations </a:t>
            </a:r>
          </a:p>
          <a:p>
            <a:pPr marL="514350" indent="-514350">
              <a:buAutoNum type="arabicPeriod"/>
            </a:pPr>
            <a:r>
              <a:rPr lang="en-US" dirty="0"/>
              <a:t>Def (where variable is initialize)</a:t>
            </a:r>
          </a:p>
          <a:p>
            <a:pPr marL="514350" indent="-514350">
              <a:buAutoNum type="arabicPeriod"/>
            </a:pPr>
            <a:r>
              <a:rPr lang="en-US" dirty="0"/>
              <a:t>Use (show usage)</a:t>
            </a:r>
          </a:p>
          <a:p>
            <a:pPr marL="514350" indent="-514350">
              <a:buAutoNum type="arabicPeriod"/>
            </a:pPr>
            <a:r>
              <a:rPr lang="en-US" dirty="0"/>
              <a:t>Kill (destroyed)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6 Rules should be considered: </a:t>
            </a:r>
          </a:p>
          <a:p>
            <a:pPr marL="514350" indent="-514350">
              <a:buAutoNum type="arabicPeriod"/>
            </a:pPr>
            <a:r>
              <a:rPr lang="en-US" dirty="0"/>
              <a:t>All definition coverage</a:t>
            </a:r>
          </a:p>
          <a:p>
            <a:pPr marL="514350" indent="-514350">
              <a:buAutoNum type="arabicPeriod"/>
            </a:pPr>
            <a:r>
              <a:rPr lang="en-US" dirty="0"/>
              <a:t>All p-use</a:t>
            </a:r>
          </a:p>
          <a:p>
            <a:pPr marL="514350" indent="-514350">
              <a:buAutoNum type="arabicPeriod"/>
            </a:pPr>
            <a:r>
              <a:rPr lang="en-US" dirty="0"/>
              <a:t>All c-use</a:t>
            </a:r>
          </a:p>
          <a:p>
            <a:pPr marL="514350" indent="-514350">
              <a:buAutoNum type="arabicPeriod"/>
            </a:pPr>
            <a:r>
              <a:rPr lang="en-US" dirty="0"/>
              <a:t>All p &amp; some c use</a:t>
            </a:r>
          </a:p>
          <a:p>
            <a:pPr marL="514350" indent="-514350">
              <a:buAutoNum type="arabicPeriod"/>
            </a:pPr>
            <a:r>
              <a:rPr lang="en-US" dirty="0"/>
              <a:t>All c &amp; some p-use</a:t>
            </a:r>
          </a:p>
          <a:p>
            <a:pPr marL="514350" indent="-514350">
              <a:buAutoNum type="arabicPeriod"/>
            </a:pPr>
            <a:r>
              <a:rPr lang="en-US" dirty="0"/>
              <a:t>All uses coverage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36313"/>
              </p:ext>
            </p:extLst>
          </p:nvPr>
        </p:nvGraphicFramePr>
        <p:xfrm>
          <a:off x="5920508" y="3417472"/>
          <a:ext cx="5865092" cy="275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99">
                  <a:extLst>
                    <a:ext uri="{9D8B030D-6E8A-4147-A177-3AD203B41FA5}">
                      <a16:colId xmlns:a16="http://schemas.microsoft.com/office/drawing/2014/main" val="2885388240"/>
                    </a:ext>
                  </a:extLst>
                </a:gridCol>
                <a:gridCol w="4407293">
                  <a:extLst>
                    <a:ext uri="{9D8B030D-6E8A-4147-A177-3AD203B41FA5}">
                      <a16:colId xmlns:a16="http://schemas.microsoft.com/office/drawing/2014/main" val="148643145"/>
                    </a:ext>
                  </a:extLst>
                </a:gridCol>
              </a:tblGrid>
              <a:tr h="394213">
                <a:tc>
                  <a:txBody>
                    <a:bodyPr/>
                    <a:lstStyle/>
                    <a:p>
                      <a:r>
                        <a:rPr lang="en-US" dirty="0"/>
                        <a:t>Anomaly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03872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/>
                        <a:t>~u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is used without 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92830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/>
                        <a:t>~k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is killed before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5716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 err="1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&amp; redefine (double definition)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78434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 err="1"/>
                        <a:t>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twice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89545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 err="1"/>
                        <a:t>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45272"/>
                  </a:ext>
                </a:extLst>
              </a:tr>
              <a:tr h="394213">
                <a:tc>
                  <a:txBody>
                    <a:bodyPr/>
                    <a:lstStyle/>
                    <a:p>
                      <a:r>
                        <a:rPr lang="en-US" dirty="0"/>
                        <a:t>d~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not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7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4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 2 MAKE ALL POSSIBLE ANOMALIES: </a:t>
            </a:r>
          </a:p>
          <a:p>
            <a:pPr marL="0" indent="0">
              <a:buNone/>
            </a:pPr>
            <a:r>
              <a:rPr lang="en-US" dirty="0"/>
              <a:t>Consider code: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If(x&gt;0)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a=x+1;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if(x&lt;=0)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if(x&lt;1)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x=x+1;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(5);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a=x+1;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6109" y="1855902"/>
            <a:ext cx="47013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Make all possible anomalies, c-use &amp; p-use   </a:t>
            </a:r>
          </a:p>
          <a:p>
            <a:endParaRPr lang="en-US" b="1" dirty="0"/>
          </a:p>
          <a:p>
            <a:r>
              <a:rPr lang="en-US" b="1" dirty="0"/>
              <a:t>(define, use, variable) </a:t>
            </a:r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r>
              <a:rPr lang="en-US" b="1" dirty="0"/>
              <a:t>(1,(2,t),x)</a:t>
            </a:r>
          </a:p>
          <a:p>
            <a:r>
              <a:rPr lang="en-US" b="1" dirty="0"/>
              <a:t>(1,(2,f),x)</a:t>
            </a:r>
          </a:p>
          <a:p>
            <a:r>
              <a:rPr lang="en-US" b="1" dirty="0"/>
              <a:t>(1,3,x) here we have c-use</a:t>
            </a:r>
          </a:p>
          <a:p>
            <a:r>
              <a:rPr lang="en-US" b="1" dirty="0"/>
              <a:t>Make the rest…..</a:t>
            </a:r>
          </a:p>
        </p:txBody>
      </p:sp>
    </p:spTree>
    <p:extLst>
      <p:ext uri="{BB962C8B-B14F-4D97-AF65-F5344CB8AC3E}">
        <p14:creationId xmlns:p14="http://schemas.microsoft.com/office/powerpoint/2010/main" val="161410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There is a need to draw CFG and DFG of a given code to analyze it in white box way.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71" y="1319001"/>
            <a:ext cx="9988943" cy="4758117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public static double </a:t>
            </a:r>
            <a:r>
              <a:rPr lang="en-US" sz="1400" b="1" dirty="0" err="1"/>
              <a:t>returnAverage</a:t>
            </a:r>
            <a:r>
              <a:rPr lang="en-US" sz="1400" b="1" dirty="0"/>
              <a:t>(int[] value, int AS, int MIN, int MAX)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    int </a:t>
            </a:r>
            <a:r>
              <a:rPr lang="en-US" sz="1400" b="1" dirty="0" err="1">
                <a:highlight>
                  <a:srgbClr val="FFFF00"/>
                </a:highlight>
              </a:rPr>
              <a:t>i</a:t>
            </a:r>
            <a:r>
              <a:rPr lang="en-US" sz="1400" b="1" dirty="0">
                <a:highlight>
                  <a:srgbClr val="FFFF00"/>
                </a:highlight>
              </a:rPr>
              <a:t> = 0, </a:t>
            </a:r>
            <a:r>
              <a:rPr lang="en-US" sz="1400" b="1" dirty="0" err="1">
                <a:highlight>
                  <a:srgbClr val="FFFF00"/>
                </a:highlight>
              </a:rPr>
              <a:t>ti</a:t>
            </a:r>
            <a:r>
              <a:rPr lang="en-US" sz="1400" b="1" dirty="0">
                <a:highlight>
                  <a:srgbClr val="FFFF00"/>
                </a:highlight>
              </a:rPr>
              <a:t> = 0, tv = 0, sum = 0;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    double av;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008000"/>
                </a:highlight>
              </a:rPr>
              <a:t>while (</a:t>
            </a:r>
            <a:r>
              <a:rPr lang="en-US" sz="1400" b="1" dirty="0" err="1">
                <a:highlight>
                  <a:srgbClr val="008000"/>
                </a:highlight>
              </a:rPr>
              <a:t>ti</a:t>
            </a:r>
            <a:r>
              <a:rPr lang="en-US" sz="1400" b="1" dirty="0">
                <a:highlight>
                  <a:srgbClr val="008000"/>
                </a:highlight>
              </a:rPr>
              <a:t> &lt; AS &amp;&amp; value[</a:t>
            </a:r>
            <a:r>
              <a:rPr lang="en-US" sz="1400" b="1" dirty="0" err="1">
                <a:highlight>
                  <a:srgbClr val="008000"/>
                </a:highlight>
              </a:rPr>
              <a:t>i</a:t>
            </a:r>
            <a:r>
              <a:rPr lang="en-US" sz="1400" b="1" dirty="0">
                <a:highlight>
                  <a:srgbClr val="008000"/>
                </a:highlight>
              </a:rPr>
              <a:t>] != -999)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</a:t>
            </a:r>
            <a:r>
              <a:rPr lang="en-US" sz="1400" b="1" dirty="0" err="1">
                <a:highlight>
                  <a:srgbClr val="FF00FF"/>
                </a:highlight>
              </a:rPr>
              <a:t>ti</a:t>
            </a:r>
            <a:r>
              <a:rPr lang="en-US" sz="1400" b="1" dirty="0">
                <a:highlight>
                  <a:srgbClr val="FF00FF"/>
                </a:highlight>
              </a:rPr>
              <a:t>++; // total index … </a:t>
            </a:r>
            <a:r>
              <a:rPr lang="en-US" sz="1400" b="1" dirty="0" err="1">
                <a:highlight>
                  <a:srgbClr val="FF00FF"/>
                </a:highlight>
              </a:rPr>
              <a:t>ti</a:t>
            </a:r>
            <a:r>
              <a:rPr lang="en-US" sz="1400" b="1" dirty="0">
                <a:highlight>
                  <a:srgbClr val="FF00FF"/>
                </a:highlight>
              </a:rPr>
              <a:t>=ti+1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008000"/>
                </a:highlight>
              </a:rPr>
              <a:t>        if (value[</a:t>
            </a:r>
            <a:r>
              <a:rPr lang="en-US" sz="1400" b="1" dirty="0" err="1">
                <a:highlight>
                  <a:srgbClr val="008000"/>
                </a:highlight>
              </a:rPr>
              <a:t>i</a:t>
            </a:r>
            <a:r>
              <a:rPr lang="en-US" sz="1400" b="1" dirty="0">
                <a:highlight>
                  <a:srgbClr val="008000"/>
                </a:highlight>
              </a:rPr>
              <a:t>] &gt;= MIN &amp;&amp; value[</a:t>
            </a:r>
            <a:r>
              <a:rPr lang="en-US" sz="1400" b="1" dirty="0" err="1">
                <a:highlight>
                  <a:srgbClr val="008000"/>
                </a:highlight>
              </a:rPr>
              <a:t>i</a:t>
            </a:r>
            <a:r>
              <a:rPr lang="en-US" sz="1400" b="1" dirty="0">
                <a:highlight>
                  <a:srgbClr val="008000"/>
                </a:highlight>
              </a:rPr>
              <a:t>] &lt;= MAX) 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    tv++; // total value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    sum = sum + value[</a:t>
            </a:r>
            <a:r>
              <a:rPr lang="en-US" sz="1400" b="1" dirty="0" err="1">
                <a:highlight>
                  <a:srgbClr val="FF00FF"/>
                </a:highlight>
              </a:rPr>
              <a:t>i</a:t>
            </a:r>
            <a:r>
              <a:rPr lang="en-US" sz="1400" b="1" dirty="0"/>
              <a:t>];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        }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</a:t>
            </a:r>
            <a:r>
              <a:rPr lang="en-US" sz="1400" b="1" dirty="0" err="1">
                <a:highlight>
                  <a:srgbClr val="FF00FF"/>
                </a:highlight>
              </a:rPr>
              <a:t>i</a:t>
            </a:r>
            <a:r>
              <a:rPr lang="en-US" sz="1400" b="1" dirty="0">
                <a:highlight>
                  <a:srgbClr val="FF00FF"/>
                </a:highlight>
              </a:rPr>
              <a:t>++;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    }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008000"/>
                </a:highlight>
              </a:rPr>
              <a:t>    if (tv &gt; 0)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av = (double) sum / tv</a:t>
            </a:r>
            <a:r>
              <a:rPr lang="en-US" sz="1400" b="1" dirty="0"/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    else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FF00FF"/>
                </a:highlight>
              </a:rPr>
              <a:t>        av = (double) -999;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>
                <a:highlight>
                  <a:srgbClr val="008000"/>
                </a:highlight>
              </a:rPr>
              <a:t>    return av;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71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58" y="449407"/>
            <a:ext cx="6757504" cy="626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22836" y="738909"/>
            <a:ext cx="43595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Identify Path?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How many Paths their will be ??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Path 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Path2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7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612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Lab 4 Data flow testing   White Box testing </vt:lpstr>
      <vt:lpstr>Practice Related to making DFG </vt:lpstr>
      <vt:lpstr>STEPS OF DATA FLOW TESTING</vt:lpstr>
      <vt:lpstr>TWO FORMS OF USES OF A VARIABLE</vt:lpstr>
      <vt:lpstr>Example 1: </vt:lpstr>
      <vt:lpstr>Example2: </vt:lpstr>
      <vt:lpstr>PowerPoint Presentation</vt:lpstr>
      <vt:lpstr>There is a need to draw CFG and DFG of a given code to analyze it in white box way. </vt:lpstr>
      <vt:lpstr>PowerPoint Presentation</vt:lpstr>
      <vt:lpstr>PowerPoint Presentation</vt:lpstr>
      <vt:lpstr>Node Def &amp; C-use</vt:lpstr>
      <vt:lpstr>PowerPoint Presentation</vt:lpstr>
      <vt:lpstr>Edges, Predicate, P-use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DFG &amp; CFG  White Box testing</dc:title>
  <dc:creator>Dell</dc:creator>
  <cp:lastModifiedBy>Muhammad Salar Khan</cp:lastModifiedBy>
  <cp:revision>40</cp:revision>
  <dcterms:created xsi:type="dcterms:W3CDTF">2023-10-06T09:30:10Z</dcterms:created>
  <dcterms:modified xsi:type="dcterms:W3CDTF">2024-03-31T20:08:26Z</dcterms:modified>
</cp:coreProperties>
</file>