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671" y="4546233"/>
            <a:ext cx="2255229" cy="2310064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671" y="0"/>
            <a:ext cx="5085429" cy="5118803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98667" y="2151751"/>
            <a:ext cx="56740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40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600"/>
            <a:ext cx="12192048" cy="13924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200" cy="24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586-09D4-4BE3-8CCC-E8CB1D5354C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93" y="4542"/>
            <a:ext cx="1644287" cy="1846047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445" y="3872011"/>
            <a:ext cx="2914864" cy="29860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4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5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619" y="1741"/>
            <a:ext cx="3023268" cy="346892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400" cy="4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000" cy="2653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000" cy="968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000" cy="5160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64" y="5129492"/>
            <a:ext cx="1100523" cy="1100523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800" cy="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3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7B2C0135-C5BB-4DAD-B2EC-277A9DC1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73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666" y="2151751"/>
            <a:ext cx="7592751" cy="2497200"/>
          </a:xfrm>
        </p:spPr>
        <p:txBody>
          <a:bodyPr>
            <a:normAutofit/>
          </a:bodyPr>
          <a:lstStyle/>
          <a:p>
            <a:r>
              <a:rPr lang="en-US" dirty="0" smtClean="0"/>
              <a:t>LAB 2 Black </a:t>
            </a:r>
            <a:r>
              <a:rPr lang="en-US" dirty="0"/>
              <a:t>B</a:t>
            </a:r>
            <a:r>
              <a:rPr lang="en-US" dirty="0" smtClean="0"/>
              <a:t>ox Testing (CEG)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475"/>
            <a:ext cx="9144000" cy="1655762"/>
          </a:xfrm>
        </p:spPr>
        <p:txBody>
          <a:bodyPr/>
          <a:lstStyle/>
          <a:p>
            <a:r>
              <a:rPr lang="en-US" dirty="0" err="1" smtClean="0"/>
              <a:t>Maleeha</a:t>
            </a:r>
            <a:r>
              <a:rPr lang="en-US" dirty="0" smtClean="0"/>
              <a:t> </a:t>
            </a:r>
            <a:r>
              <a:rPr lang="en-US" dirty="0" err="1" smtClean="0"/>
              <a:t>khalid</a:t>
            </a:r>
            <a:r>
              <a:rPr lang="en-US" dirty="0" smtClean="0"/>
              <a:t>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1717964"/>
            <a:ext cx="9374000" cy="4324236"/>
          </a:xfrm>
        </p:spPr>
        <p:txBody>
          <a:bodyPr>
            <a:normAutofit/>
          </a:bodyPr>
          <a:lstStyle/>
          <a:p>
            <a:pPr marL="194729" indent="0" algn="just">
              <a:buNone/>
            </a:pPr>
            <a:r>
              <a:rPr lang="en-US" sz="2000" b="1" dirty="0" smtClean="0"/>
              <a:t>Consider Causes </a:t>
            </a:r>
            <a:r>
              <a:rPr lang="en-US" sz="2000" b="1" dirty="0"/>
              <a:t>(</a:t>
            </a:r>
            <a:r>
              <a:rPr lang="en-US" sz="2000" b="1" dirty="0" smtClean="0"/>
              <a:t>Input conditions):</a:t>
            </a:r>
            <a:endParaRPr lang="en-US" sz="2000" b="1" dirty="0"/>
          </a:p>
          <a:p>
            <a:pPr marL="194729" indent="0" algn="just">
              <a:buNone/>
            </a:pPr>
            <a:endParaRPr lang="en-US" dirty="0"/>
          </a:p>
          <a:p>
            <a:pPr marL="194729" indent="0" algn="just">
              <a:buNone/>
            </a:pPr>
            <a:r>
              <a:rPr lang="en-US" sz="1800" dirty="0"/>
              <a:t>Username: Valid, Invalid (empty, too long, special characters)</a:t>
            </a:r>
          </a:p>
          <a:p>
            <a:pPr marL="194729" indent="0" algn="just">
              <a:buNone/>
            </a:pPr>
            <a:r>
              <a:rPr lang="en-US" sz="1800" dirty="0"/>
              <a:t>Password: Valid, Invalid (empty, too short, doesn't meet complexity requirements)</a:t>
            </a:r>
          </a:p>
          <a:p>
            <a:pPr marL="194729" indent="0" algn="just">
              <a:buNone/>
            </a:pPr>
            <a:r>
              <a:rPr lang="en-US" sz="1800" dirty="0"/>
              <a:t>Network Connection: On, Off</a:t>
            </a:r>
          </a:p>
          <a:p>
            <a:pPr marL="194729" indent="0" algn="just">
              <a:buNone/>
            </a:pPr>
            <a:r>
              <a:rPr lang="en-US" sz="1800" dirty="0"/>
              <a:t>Two-factor Authentication (2FA): Enabled, Disabled (with valid and invalid codes)</a:t>
            </a:r>
          </a:p>
          <a:p>
            <a:pPr marL="194729" indent="0" algn="just">
              <a:buNone/>
            </a:pPr>
            <a:endParaRPr lang="en-US" dirty="0" smtClean="0"/>
          </a:p>
          <a:p>
            <a:pPr marL="194729" indent="0" algn="just">
              <a:buNone/>
            </a:pPr>
            <a:r>
              <a:rPr lang="en-US" sz="2000" b="1" dirty="0" smtClean="0"/>
              <a:t>Effects </a:t>
            </a:r>
            <a:r>
              <a:rPr lang="en-US" sz="2000" b="1" dirty="0"/>
              <a:t>(Outputs</a:t>
            </a:r>
            <a:r>
              <a:rPr lang="en-US" sz="2000" b="1" dirty="0" smtClean="0"/>
              <a:t>):</a:t>
            </a:r>
            <a:endParaRPr lang="en-US" sz="2000" b="1" dirty="0"/>
          </a:p>
          <a:p>
            <a:pPr marL="194729" indent="0" algn="just">
              <a:buNone/>
            </a:pPr>
            <a:r>
              <a:rPr lang="en-US" sz="1800" dirty="0"/>
              <a:t>Login Successful</a:t>
            </a:r>
          </a:p>
          <a:p>
            <a:pPr marL="194729" indent="0" algn="just">
              <a:buNone/>
            </a:pPr>
            <a:r>
              <a:rPr lang="en-US" sz="1800" dirty="0"/>
              <a:t>Login Failed (with specific error messages)</a:t>
            </a:r>
          </a:p>
          <a:p>
            <a:pPr marL="194729" indent="0" algn="just">
              <a:buNone/>
            </a:pPr>
            <a:r>
              <a:rPr lang="en-US" sz="1800" dirty="0"/>
              <a:t>Account Locked</a:t>
            </a:r>
          </a:p>
        </p:txBody>
      </p:sp>
    </p:spTree>
    <p:extLst>
      <p:ext uri="{BB962C8B-B14F-4D97-AF65-F5344CB8AC3E}">
        <p14:creationId xmlns:p14="http://schemas.microsoft.com/office/powerpoint/2010/main" val="15692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4: </a:t>
            </a:r>
            <a:r>
              <a:rPr lang="en-US" dirty="0" smtClean="0"/>
              <a:t>Consider The following Example: Make Cause &amp; Effect Graph: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1" y="2130500"/>
            <a:ext cx="9468327" cy="4093327"/>
          </a:xfrm>
        </p:spPr>
        <p:txBody>
          <a:bodyPr>
            <a:normAutofit/>
          </a:bodyPr>
          <a:lstStyle/>
          <a:p>
            <a:pPr marL="194729" indent="0">
              <a:buNone/>
            </a:pPr>
            <a:r>
              <a:rPr lang="en-US" sz="1800" b="1" dirty="0" smtClean="0"/>
              <a:t>11 Test cases:</a:t>
            </a:r>
          </a:p>
          <a:p>
            <a:pPr marL="194729" indent="0">
              <a:buNone/>
            </a:pPr>
            <a:r>
              <a:rPr lang="en-US" dirty="0"/>
              <a:t>c1 : side ‘a’ is less than the sum of sides ‘b’ and ‘c’.</a:t>
            </a:r>
          </a:p>
          <a:p>
            <a:pPr marL="194729" indent="0">
              <a:buNone/>
            </a:pPr>
            <a:r>
              <a:rPr lang="en-US" dirty="0"/>
              <a:t>c2 : side ‘b’ is less than the sum of sides ‘a’ and ‘c’.</a:t>
            </a:r>
          </a:p>
          <a:p>
            <a:pPr marL="194729" indent="0">
              <a:buNone/>
            </a:pPr>
            <a:r>
              <a:rPr lang="en-US" dirty="0"/>
              <a:t>c3 : side ‘c’ is less than the sum of sides ‘a’ and ‘b’.</a:t>
            </a:r>
          </a:p>
          <a:p>
            <a:pPr marL="194729" indent="0">
              <a:buNone/>
            </a:pPr>
            <a:r>
              <a:rPr lang="en-US" dirty="0"/>
              <a:t>c4 : square of side ‘a’ is equal to the sum of squares of sides ‘b’ and ‘c’.</a:t>
            </a:r>
          </a:p>
          <a:p>
            <a:pPr marL="194729" indent="0">
              <a:buNone/>
            </a:pPr>
            <a:r>
              <a:rPr lang="en-US" dirty="0"/>
              <a:t>c5 : square of side ‘a’ is greater than the sum of squares of sides ‘b’ and ‘c’.</a:t>
            </a:r>
          </a:p>
          <a:p>
            <a:pPr marL="194729" indent="0">
              <a:buNone/>
            </a:pPr>
            <a:r>
              <a:rPr lang="en-US" dirty="0"/>
              <a:t>c6 : square of side ‘a’ is less than the sum of squares of sides ‘b’ and ‘c’.</a:t>
            </a:r>
          </a:p>
          <a:p>
            <a:pPr marL="194729" indent="0">
              <a:buNone/>
            </a:pPr>
            <a:r>
              <a:rPr lang="en-US" dirty="0"/>
              <a:t>and effects are</a:t>
            </a:r>
          </a:p>
          <a:p>
            <a:pPr marL="194729" indent="0">
              <a:buNone/>
            </a:pPr>
            <a:r>
              <a:rPr lang="en-US" dirty="0"/>
              <a:t>e1 : Invalid Triangle</a:t>
            </a:r>
          </a:p>
          <a:p>
            <a:pPr marL="194729" indent="0">
              <a:buNone/>
            </a:pPr>
            <a:r>
              <a:rPr lang="en-US" dirty="0"/>
              <a:t>e2 : Right angle triangle</a:t>
            </a:r>
          </a:p>
          <a:p>
            <a:pPr marL="194729" indent="0">
              <a:buNone/>
            </a:pPr>
            <a:r>
              <a:rPr lang="en-US" dirty="0"/>
              <a:t>e3 : Obtuse angled triangle</a:t>
            </a:r>
          </a:p>
          <a:p>
            <a:pPr marL="194729" indent="0">
              <a:buNone/>
            </a:pPr>
            <a:r>
              <a:rPr lang="en-US" dirty="0"/>
              <a:t>e4 : Acute angled triangle</a:t>
            </a:r>
          </a:p>
          <a:p>
            <a:pPr marL="194729" indent="0">
              <a:buNone/>
            </a:pPr>
            <a:r>
              <a:rPr lang="en-US" dirty="0"/>
              <a:t>e5 : Impossible stage</a:t>
            </a:r>
            <a:endParaRPr lang="en-US" sz="1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511" y="1995055"/>
            <a:ext cx="39814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for making cause effect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Step 1:  identify cause &amp; effect, give them unique number </a:t>
            </a:r>
          </a:p>
          <a:p>
            <a:r>
              <a:rPr lang="en-US" sz="1800" dirty="0" smtClean="0"/>
              <a:t>Step2:  </a:t>
            </a:r>
            <a:r>
              <a:rPr lang="en-US" sz="1800" dirty="0"/>
              <a:t>Develop a cause-effect graph.</a:t>
            </a:r>
            <a:endParaRPr lang="en-US" sz="1800" dirty="0" smtClean="0"/>
          </a:p>
          <a:p>
            <a:r>
              <a:rPr lang="en-US" sz="1800" dirty="0" smtClean="0"/>
              <a:t>Step3:  Make a Decision Table ( each row shows a test case) </a:t>
            </a:r>
            <a:endParaRPr lang="en-US" sz="1800" dirty="0"/>
          </a:p>
          <a:p>
            <a:r>
              <a:rPr lang="en-US" sz="1800" dirty="0" smtClean="0"/>
              <a:t>Step4: </a:t>
            </a:r>
            <a:r>
              <a:rPr lang="en-US" sz="1800" dirty="0"/>
              <a:t>Convert decision table rules to test cases. Each column of the decision table represents a test case.</a:t>
            </a:r>
          </a:p>
        </p:txBody>
      </p:sp>
    </p:spTree>
    <p:extLst>
      <p:ext uri="{BB962C8B-B14F-4D97-AF65-F5344CB8AC3E}">
        <p14:creationId xmlns:p14="http://schemas.microsoft.com/office/powerpoint/2010/main" val="34329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00" y="1163860"/>
            <a:ext cx="9374000" cy="612689"/>
          </a:xfrm>
        </p:spPr>
        <p:txBody>
          <a:bodyPr/>
          <a:lstStyle/>
          <a:p>
            <a:r>
              <a:rPr lang="en-US" dirty="0" smtClean="0"/>
              <a:t>Consider Following Example1: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2122178"/>
            <a:ext cx="9374000" cy="3388800"/>
          </a:xfrm>
        </p:spPr>
        <p:txBody>
          <a:bodyPr>
            <a:normAutofit/>
          </a:bodyPr>
          <a:lstStyle/>
          <a:p>
            <a:pPr marL="194729" indent="0" algn="just">
              <a:buNone/>
            </a:pPr>
            <a:r>
              <a:rPr lang="en-US" sz="1800" dirty="0"/>
              <a:t>A tourist of age greater than 21 years and having a clean driving record </a:t>
            </a:r>
            <a:r>
              <a:rPr lang="en-US" sz="1800" dirty="0" smtClean="0"/>
              <a:t>is supplied </a:t>
            </a:r>
            <a:r>
              <a:rPr lang="en-US" sz="1800" dirty="0"/>
              <a:t>a rental car. A premium amount is also charged if the tourist is on business, </a:t>
            </a:r>
            <a:r>
              <a:rPr lang="en-US" sz="1800" dirty="0" smtClean="0"/>
              <a:t>otherwise it is not charged. If </a:t>
            </a:r>
            <a:r>
              <a:rPr lang="en-US" sz="1800" dirty="0"/>
              <a:t>the tourist is less than 21 year old, or does not have a clean driving record, the system </a:t>
            </a:r>
            <a:r>
              <a:rPr lang="en-US" sz="1800" dirty="0" smtClean="0"/>
              <a:t>will display </a:t>
            </a:r>
            <a:r>
              <a:rPr lang="en-US" sz="1800" dirty="0"/>
              <a:t>the following message</a:t>
            </a:r>
            <a:r>
              <a:rPr lang="en-US" sz="1800" dirty="0" smtClean="0"/>
              <a:t>: “</a:t>
            </a:r>
            <a:r>
              <a:rPr lang="en-US" sz="1800" dirty="0"/>
              <a:t>Car cannot be supplied”</a:t>
            </a:r>
          </a:p>
          <a:p>
            <a:pPr marL="194729" indent="0" algn="just">
              <a:buNone/>
            </a:pPr>
            <a:r>
              <a:rPr lang="en-US" sz="1800" dirty="0"/>
              <a:t>Draw the cause-effect graph and generate test cases.</a:t>
            </a:r>
          </a:p>
        </p:txBody>
      </p:sp>
    </p:spTree>
    <p:extLst>
      <p:ext uri="{BB962C8B-B14F-4D97-AF65-F5344CB8AC3E}">
        <p14:creationId xmlns:p14="http://schemas.microsoft.com/office/powerpoint/2010/main" val="24320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</a:t>
            </a:r>
            <a:br>
              <a:rPr lang="en-US" dirty="0" smtClean="0"/>
            </a:br>
            <a:r>
              <a:rPr lang="en-US" dirty="0" smtClean="0"/>
              <a:t>Step1: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2130500"/>
            <a:ext cx="9374000" cy="3911700"/>
          </a:xfrm>
        </p:spPr>
        <p:txBody>
          <a:bodyPr>
            <a:normAutofit/>
          </a:bodyPr>
          <a:lstStyle/>
          <a:p>
            <a:pPr marL="194729" indent="0">
              <a:buNone/>
            </a:pPr>
            <a:r>
              <a:rPr lang="en-US" sz="2000" b="1" dirty="0"/>
              <a:t>Solution: </a:t>
            </a:r>
            <a:r>
              <a:rPr lang="en-US" sz="2000" dirty="0"/>
              <a:t>The causes are</a:t>
            </a:r>
          </a:p>
          <a:p>
            <a:pPr marL="194729" indent="0">
              <a:buNone/>
            </a:pPr>
            <a:r>
              <a:rPr lang="en-US" sz="2000" dirty="0"/>
              <a:t>c1: Age is over 21</a:t>
            </a:r>
          </a:p>
          <a:p>
            <a:pPr marL="194729" indent="0">
              <a:buNone/>
            </a:pPr>
            <a:r>
              <a:rPr lang="en-US" sz="2000" dirty="0"/>
              <a:t>c2: Driving record is clean</a:t>
            </a:r>
          </a:p>
          <a:p>
            <a:pPr marL="194729" indent="0">
              <a:buNone/>
            </a:pPr>
            <a:r>
              <a:rPr lang="en-US" sz="2000" dirty="0"/>
              <a:t>c3: Tourist is on </a:t>
            </a:r>
            <a:r>
              <a:rPr lang="en-US" sz="2000" dirty="0" smtClean="0"/>
              <a:t>business and </a:t>
            </a:r>
            <a:r>
              <a:rPr lang="en-US" sz="2000" dirty="0"/>
              <a:t>effects are</a:t>
            </a:r>
          </a:p>
          <a:p>
            <a:pPr marL="194729" indent="0">
              <a:buNone/>
            </a:pPr>
            <a:r>
              <a:rPr lang="en-US" sz="2000" dirty="0"/>
              <a:t>e1: Supply a rental car without premium charge.</a:t>
            </a:r>
          </a:p>
          <a:p>
            <a:pPr marL="194729" indent="0">
              <a:buNone/>
            </a:pPr>
            <a:r>
              <a:rPr lang="en-US" sz="2000" dirty="0"/>
              <a:t>e2: Supply a rental car with premium charge</a:t>
            </a:r>
          </a:p>
          <a:p>
            <a:pPr marL="194729" indent="0">
              <a:buNone/>
            </a:pPr>
            <a:r>
              <a:rPr lang="en-US" sz="2000" dirty="0"/>
              <a:t>e3: Car cannot be supplied</a:t>
            </a:r>
          </a:p>
        </p:txBody>
      </p:sp>
    </p:spTree>
    <p:extLst>
      <p:ext uri="{BB962C8B-B14F-4D97-AF65-F5344CB8AC3E}">
        <p14:creationId xmlns:p14="http://schemas.microsoft.com/office/powerpoint/2010/main" val="198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44" y="1951127"/>
            <a:ext cx="7139187" cy="38836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7909" y="740228"/>
            <a:ext cx="7506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Step2: Draw Cause &amp; Effect Diagram: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to know how many columns will be made ?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Number of Columns:</a:t>
            </a:r>
            <a:r>
              <a:rPr lang="en-US" sz="2400" dirty="0"/>
              <a:t> The number of columns needed is equal to the number of </a:t>
            </a:r>
            <a:r>
              <a:rPr lang="en-US" sz="2400" b="1" dirty="0">
                <a:solidFill>
                  <a:srgbClr val="FF0000"/>
                </a:solidFill>
              </a:rPr>
              <a:t>conditions</a:t>
            </a:r>
            <a:r>
              <a:rPr lang="en-US" sz="2400" dirty="0"/>
              <a:t> plus </a:t>
            </a:r>
            <a:r>
              <a:rPr lang="en-US" sz="2400" b="1" dirty="0">
                <a:solidFill>
                  <a:srgbClr val="FF0000"/>
                </a:solidFill>
              </a:rPr>
              <a:t>one for the effect itself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1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38" y="433251"/>
            <a:ext cx="9803721" cy="6167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33067" y="433251"/>
            <a:ext cx="41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Step 3: Decision Table 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5467" y="3447385"/>
            <a:ext cx="41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Step 4:Test Cases 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TASK1: Solve for CEG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2059709"/>
            <a:ext cx="9650037" cy="2733964"/>
          </a:xfrm>
        </p:spPr>
        <p:txBody>
          <a:bodyPr>
            <a:normAutofit/>
          </a:bodyPr>
          <a:lstStyle/>
          <a:p>
            <a:pPr marL="194729" indent="0" algn="just">
              <a:buNone/>
            </a:pPr>
            <a:r>
              <a:rPr lang="en-US" sz="1800" dirty="0">
                <a:solidFill>
                  <a:schemeClr val="bg2"/>
                </a:solidFill>
              </a:rPr>
              <a:t>In a given network, the sendfile command is used to send a file to a user on a different </a:t>
            </a:r>
            <a:r>
              <a:rPr lang="en-US" sz="1800" dirty="0" smtClean="0">
                <a:solidFill>
                  <a:schemeClr val="bg2"/>
                </a:solidFill>
              </a:rPr>
              <a:t>file server</a:t>
            </a:r>
            <a:r>
              <a:rPr lang="en-US" sz="1800" dirty="0">
                <a:solidFill>
                  <a:schemeClr val="bg2"/>
                </a:solidFill>
              </a:rPr>
              <a:t>. The sendfile command takes three arguments: the first argument should be </a:t>
            </a:r>
            <a:r>
              <a:rPr lang="en-US" sz="1800" dirty="0" smtClean="0">
                <a:solidFill>
                  <a:schemeClr val="bg2"/>
                </a:solidFill>
              </a:rPr>
              <a:t>an existing </a:t>
            </a:r>
            <a:r>
              <a:rPr lang="en-US" sz="1800" dirty="0">
                <a:solidFill>
                  <a:schemeClr val="bg2"/>
                </a:solidFill>
              </a:rPr>
              <a:t>file in the sender’s home directory, the second argument should be the name </a:t>
            </a:r>
            <a:r>
              <a:rPr lang="en-US" sz="1800" dirty="0" smtClean="0">
                <a:solidFill>
                  <a:schemeClr val="bg2"/>
                </a:solidFill>
              </a:rPr>
              <a:t>of thereceiver’s </a:t>
            </a:r>
            <a:r>
              <a:rPr lang="en-US" sz="1800" dirty="0">
                <a:solidFill>
                  <a:schemeClr val="bg2"/>
                </a:solidFill>
              </a:rPr>
              <a:t>file server, and the third argument should be the receiver’s </a:t>
            </a:r>
            <a:r>
              <a:rPr lang="en-US" sz="1800" dirty="0" err="1" smtClean="0">
                <a:solidFill>
                  <a:schemeClr val="bg2"/>
                </a:solidFill>
              </a:rPr>
              <a:t>user_id</a:t>
            </a:r>
            <a:r>
              <a:rPr lang="en-US" sz="1800" dirty="0">
                <a:solidFill>
                  <a:schemeClr val="bg2"/>
                </a:solidFill>
              </a:rPr>
              <a:t>. If all </a:t>
            </a:r>
            <a:r>
              <a:rPr lang="en-US" sz="1800" dirty="0" smtClean="0">
                <a:solidFill>
                  <a:schemeClr val="bg2"/>
                </a:solidFill>
              </a:rPr>
              <a:t>the arguments </a:t>
            </a:r>
            <a:r>
              <a:rPr lang="en-US" sz="1800" dirty="0">
                <a:solidFill>
                  <a:schemeClr val="bg2"/>
                </a:solidFill>
              </a:rPr>
              <a:t>are correct, then the file is successfully sent; otherwise the sender obtains </a:t>
            </a:r>
            <a:r>
              <a:rPr lang="en-US" sz="1800" dirty="0" smtClean="0">
                <a:solidFill>
                  <a:schemeClr val="bg2"/>
                </a:solidFill>
              </a:rPr>
              <a:t>an error message. The </a:t>
            </a:r>
            <a:r>
              <a:rPr lang="en-US" sz="1800" dirty="0">
                <a:solidFill>
                  <a:schemeClr val="bg2"/>
                </a:solidFill>
              </a:rPr>
              <a:t>above informal specification is first traced to derive causes and effects. Each one </a:t>
            </a:r>
            <a:r>
              <a:rPr lang="en-US" sz="1800" dirty="0" smtClean="0">
                <a:solidFill>
                  <a:schemeClr val="bg2"/>
                </a:solidFill>
              </a:rPr>
              <a:t>of these </a:t>
            </a:r>
            <a:r>
              <a:rPr lang="en-US" sz="1800" dirty="0">
                <a:solidFill>
                  <a:schemeClr val="bg2"/>
                </a:solidFill>
              </a:rPr>
              <a:t>causes and effects are given a unique identification number.</a:t>
            </a:r>
          </a:p>
        </p:txBody>
      </p:sp>
    </p:spTree>
    <p:extLst>
      <p:ext uri="{BB962C8B-B14F-4D97-AF65-F5344CB8AC3E}">
        <p14:creationId xmlns:p14="http://schemas.microsoft.com/office/powerpoint/2010/main" val="14830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00" y="253154"/>
            <a:ext cx="9374000" cy="1332400"/>
          </a:xfrm>
        </p:spPr>
        <p:txBody>
          <a:bodyPr/>
          <a:lstStyle/>
          <a:p>
            <a:r>
              <a:rPr lang="en-US" dirty="0" smtClean="0"/>
              <a:t>Task 2: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812801"/>
            <a:ext cx="9788582" cy="5865090"/>
          </a:xfrm>
        </p:spPr>
        <p:txBody>
          <a:bodyPr>
            <a:normAutofit/>
          </a:bodyPr>
          <a:lstStyle/>
          <a:p>
            <a:pPr marL="194729" indent="0">
              <a:buNone/>
            </a:pPr>
            <a:endParaRPr lang="en-US" sz="2100" b="1" dirty="0" smtClean="0"/>
          </a:p>
          <a:p>
            <a:pPr marL="194729" indent="0" algn="just">
              <a:buNone/>
            </a:pPr>
            <a:r>
              <a:rPr lang="en-US" sz="2100" b="1" dirty="0" smtClean="0"/>
              <a:t>Gender can be male and age should be 22 less then </a:t>
            </a:r>
            <a:r>
              <a:rPr lang="en-US" sz="2100" b="1" dirty="0"/>
              <a:t>P</a:t>
            </a:r>
            <a:r>
              <a:rPr lang="en-US" sz="2100" b="1" dirty="0" smtClean="0"/>
              <a:t>1 is given. </a:t>
            </a:r>
          </a:p>
          <a:p>
            <a:pPr marL="194729" indent="0" algn="just">
              <a:buNone/>
            </a:pPr>
            <a:r>
              <a:rPr lang="en-US" sz="2100" b="1" dirty="0" smtClean="0"/>
              <a:t>Gender </a:t>
            </a:r>
            <a:r>
              <a:rPr lang="en-US" sz="2100" b="1" dirty="0"/>
              <a:t>can be male </a:t>
            </a:r>
            <a:r>
              <a:rPr lang="en-US" sz="2100" b="1" dirty="0" smtClean="0"/>
              <a:t>and </a:t>
            </a:r>
            <a:r>
              <a:rPr lang="en-US" sz="2100" b="1" dirty="0"/>
              <a:t>age should be greater than 22 but less than 58, </a:t>
            </a:r>
            <a:r>
              <a:rPr lang="en-US" sz="2100" b="1" dirty="0" smtClean="0"/>
              <a:t>then </a:t>
            </a:r>
            <a:r>
              <a:rPr lang="en-US" sz="2100" b="1" dirty="0"/>
              <a:t>P</a:t>
            </a:r>
            <a:r>
              <a:rPr lang="en-US" sz="2100" b="1" dirty="0" smtClean="0"/>
              <a:t>2 </a:t>
            </a:r>
            <a:r>
              <a:rPr lang="en-US" sz="2100" b="1" dirty="0"/>
              <a:t>is given. </a:t>
            </a:r>
            <a:endParaRPr lang="en-US" sz="2100" b="1" dirty="0" smtClean="0"/>
          </a:p>
          <a:p>
            <a:pPr marL="194729" indent="0" algn="just">
              <a:buNone/>
            </a:pPr>
            <a:r>
              <a:rPr lang="en-US" sz="2100" b="1" dirty="0" smtClean="0"/>
              <a:t>Gender </a:t>
            </a:r>
            <a:r>
              <a:rPr lang="en-US" sz="2100" b="1" dirty="0"/>
              <a:t>can be male </a:t>
            </a:r>
            <a:r>
              <a:rPr lang="en-US" sz="2100" b="1" dirty="0" smtClean="0"/>
              <a:t>and </a:t>
            </a:r>
            <a:r>
              <a:rPr lang="en-US" sz="2100" b="1" dirty="0"/>
              <a:t>age should be greater than </a:t>
            </a:r>
            <a:r>
              <a:rPr lang="en-US" sz="2100" b="1" dirty="0" smtClean="0"/>
              <a:t>58 </a:t>
            </a:r>
            <a:r>
              <a:rPr lang="en-US" sz="2100" b="1" dirty="0"/>
              <a:t>then </a:t>
            </a:r>
            <a:r>
              <a:rPr lang="en-US" sz="2100" b="1" dirty="0" smtClean="0"/>
              <a:t>P3 </a:t>
            </a:r>
            <a:r>
              <a:rPr lang="en-US" sz="2100" b="1" dirty="0"/>
              <a:t>is given. </a:t>
            </a:r>
            <a:endParaRPr lang="en-US" sz="2100" b="1" dirty="0" smtClean="0"/>
          </a:p>
          <a:p>
            <a:pPr marL="194729" indent="0" algn="just">
              <a:buNone/>
            </a:pPr>
            <a:r>
              <a:rPr lang="en-US" sz="2100" b="1" dirty="0"/>
              <a:t>Gender can be </a:t>
            </a:r>
            <a:r>
              <a:rPr lang="en-US" sz="2100" b="1" dirty="0" smtClean="0"/>
              <a:t>female and </a:t>
            </a:r>
            <a:r>
              <a:rPr lang="en-US" sz="2100" b="1" dirty="0"/>
              <a:t>age </a:t>
            </a:r>
            <a:r>
              <a:rPr lang="en-US" sz="2100" b="1" smtClean="0"/>
              <a:t>is </a:t>
            </a:r>
            <a:r>
              <a:rPr lang="en-US" sz="2100" b="1" smtClean="0"/>
              <a:t>less </a:t>
            </a:r>
            <a:r>
              <a:rPr lang="en-US" sz="2100" b="1" dirty="0" smtClean="0"/>
              <a:t>than 22, </a:t>
            </a:r>
            <a:r>
              <a:rPr lang="en-US" sz="2100" b="1" dirty="0" smtClean="0">
                <a:solidFill>
                  <a:srgbClr val="FF0000"/>
                </a:solidFill>
              </a:rPr>
              <a:t>or</a:t>
            </a:r>
            <a:r>
              <a:rPr lang="en-US" sz="2100" b="1" dirty="0" smtClean="0"/>
              <a:t> gender is female and age is between 22 but less than 58 should </a:t>
            </a:r>
            <a:r>
              <a:rPr lang="en-US" sz="2100" b="1" dirty="0"/>
              <a:t>be greater </a:t>
            </a:r>
            <a:r>
              <a:rPr lang="en-US" sz="2100" b="1" dirty="0" smtClean="0"/>
              <a:t>then P4 </a:t>
            </a:r>
            <a:r>
              <a:rPr lang="en-US" sz="2100" b="1" dirty="0"/>
              <a:t>is given. </a:t>
            </a:r>
            <a:endParaRPr lang="en-US" sz="2100" b="1" dirty="0" smtClean="0"/>
          </a:p>
          <a:p>
            <a:pPr marL="194729" indent="0" algn="just">
              <a:buNone/>
            </a:pPr>
            <a:endParaRPr lang="en-US" sz="2100" b="1" dirty="0" smtClean="0"/>
          </a:p>
          <a:p>
            <a:pPr marL="194729" indent="0">
              <a:buNone/>
            </a:pPr>
            <a:endParaRPr lang="en-US" sz="1800" dirty="0" smtClean="0"/>
          </a:p>
          <a:p>
            <a:pPr marL="194729" indent="0">
              <a:buNone/>
            </a:pPr>
            <a:endParaRPr lang="en-US" sz="1800" dirty="0"/>
          </a:p>
          <a:p>
            <a:pPr marL="194729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11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6B4D326-3F07-45C0-BE27-3A06402689A1}" vid="{57E392D9-BAAA-43E3-8DBA-E2E5126D39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666</TotalTime>
  <Words>699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Maven Pro</vt:lpstr>
      <vt:lpstr>Nunito</vt:lpstr>
      <vt:lpstr>Theme1</vt:lpstr>
      <vt:lpstr>LAB 2 Black Box Testing (CEG) </vt:lpstr>
      <vt:lpstr>Steps for making cause effect graph</vt:lpstr>
      <vt:lpstr>Consider Following Example1: </vt:lpstr>
      <vt:lpstr>Solution 1:  Step1: </vt:lpstr>
      <vt:lpstr>PowerPoint Presentation</vt:lpstr>
      <vt:lpstr>How to know how many columns will be made ? </vt:lpstr>
      <vt:lpstr>PowerPoint Presentation</vt:lpstr>
      <vt:lpstr>TASK1: Solve for CEG</vt:lpstr>
      <vt:lpstr>Task 2: </vt:lpstr>
      <vt:lpstr>Task 3: </vt:lpstr>
      <vt:lpstr>Task 4: Consider The following Example: Make Cause &amp; Effect Graph: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Black box testing + White Box testing techniques </dc:title>
  <dc:creator>Dell</dc:creator>
  <cp:lastModifiedBy>Dell</cp:lastModifiedBy>
  <cp:revision>39</cp:revision>
  <dcterms:created xsi:type="dcterms:W3CDTF">2023-09-22T07:39:09Z</dcterms:created>
  <dcterms:modified xsi:type="dcterms:W3CDTF">2024-03-15T05:16:41Z</dcterms:modified>
</cp:coreProperties>
</file>