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56" r:id="rId2"/>
    <p:sldId id="285" r:id="rId3"/>
    <p:sldId id="286" r:id="rId4"/>
    <p:sldId id="277" r:id="rId5"/>
    <p:sldId id="278" r:id="rId6"/>
    <p:sldId id="279" r:id="rId7"/>
    <p:sldId id="280" r:id="rId8"/>
    <p:sldId id="281" r:id="rId9"/>
    <p:sldId id="284" r:id="rId10"/>
    <p:sldId id="282" r:id="rId11"/>
    <p:sldId id="283" r:id="rId12"/>
    <p:sldId id="288" r:id="rId13"/>
    <p:sldId id="287" r:id="rId14"/>
    <p:sldId id="257" r:id="rId15"/>
    <p:sldId id="258" r:id="rId16"/>
    <p:sldId id="273" r:id="rId17"/>
    <p:sldId id="274" r:id="rId18"/>
    <p:sldId id="275" r:id="rId19"/>
    <p:sldId id="276" r:id="rId20"/>
    <p:sldId id="262" r:id="rId21"/>
    <p:sldId id="263" r:id="rId22"/>
    <p:sldId id="264" r:id="rId23"/>
    <p:sldId id="266"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603F3-7B0C-4BF1-822A-EB1FA8837429}"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D291F-15D8-4FEF-80AD-B32415731DCE}" type="slidenum">
              <a:rPr lang="en-US" smtClean="0"/>
              <a:t>‹#›</a:t>
            </a:fld>
            <a:endParaRPr lang="en-US"/>
          </a:p>
        </p:txBody>
      </p:sp>
    </p:spTree>
    <p:extLst>
      <p:ext uri="{BB962C8B-B14F-4D97-AF65-F5344CB8AC3E}">
        <p14:creationId xmlns:p14="http://schemas.microsoft.com/office/powerpoint/2010/main" val="123966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5:notes"/>
          <p:cNvSpPr txBox="1">
            <a:spLocks noGrp="1"/>
          </p:cNvSpPr>
          <p:nvPr>
            <p:ph type="body" idx="1"/>
          </p:nvPr>
        </p:nvSpPr>
        <p:spPr>
          <a:xfrm>
            <a:off x="700087" y="4411662"/>
            <a:ext cx="5600700" cy="4178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5:notes"/>
          <p:cNvSpPr>
            <a:spLocks noGrp="1" noRot="1" noChangeAspect="1"/>
          </p:cNvSpPr>
          <p:nvPr>
            <p:ph type="sldImg" idx="2"/>
          </p:nvPr>
        </p:nvSpPr>
        <p:spPr>
          <a:xfrm>
            <a:off x="404813"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01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6:notes"/>
          <p:cNvSpPr txBox="1">
            <a:spLocks noGrp="1"/>
          </p:cNvSpPr>
          <p:nvPr>
            <p:ph type="body" idx="1"/>
          </p:nvPr>
        </p:nvSpPr>
        <p:spPr>
          <a:xfrm>
            <a:off x="700087" y="4411662"/>
            <a:ext cx="5600700" cy="4178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26:notes"/>
          <p:cNvSpPr>
            <a:spLocks noGrp="1" noRot="1" noChangeAspect="1"/>
          </p:cNvSpPr>
          <p:nvPr>
            <p:ph type="sldImg" idx="2"/>
          </p:nvPr>
        </p:nvSpPr>
        <p:spPr>
          <a:xfrm>
            <a:off x="404813"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47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0:notes"/>
          <p:cNvSpPr txBox="1">
            <a:spLocks noGrp="1"/>
          </p:cNvSpPr>
          <p:nvPr>
            <p:ph type="body" idx="1"/>
          </p:nvPr>
        </p:nvSpPr>
        <p:spPr>
          <a:xfrm>
            <a:off x="700087" y="4411662"/>
            <a:ext cx="5600700" cy="4178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30:notes"/>
          <p:cNvSpPr>
            <a:spLocks noGrp="1" noRot="1" noChangeAspect="1"/>
          </p:cNvSpPr>
          <p:nvPr>
            <p:ph type="sldImg" idx="2"/>
          </p:nvPr>
        </p:nvSpPr>
        <p:spPr>
          <a:xfrm>
            <a:off x="404813"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44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790671" y="4546233"/>
            <a:ext cx="2255229" cy="231006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9" name="Google Shape;29;p2"/>
          <p:cNvGrpSpPr/>
          <p:nvPr/>
        </p:nvGrpSpPr>
        <p:grpSpPr>
          <a:xfrm>
            <a:off x="6724671" y="0"/>
            <a:ext cx="5085429"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 name="Google Shape;46;p2"/>
          <p:cNvSpPr txBox="1">
            <a:spLocks noGrp="1"/>
          </p:cNvSpPr>
          <p:nvPr>
            <p:ph type="ctrTitle"/>
          </p:nvPr>
        </p:nvSpPr>
        <p:spPr>
          <a:xfrm>
            <a:off x="1098667" y="2151751"/>
            <a:ext cx="56740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r>
              <a:rPr lang="en-US" smtClean="0"/>
              <a:t>Click to edit Master title style</a:t>
            </a:r>
            <a:endParaRPr/>
          </a:p>
        </p:txBody>
      </p:sp>
      <p:sp>
        <p:nvSpPr>
          <p:cNvPr id="47" name="Google Shape;47;p2"/>
          <p:cNvSpPr txBox="1">
            <a:spLocks noGrp="1"/>
          </p:cNvSpPr>
          <p:nvPr>
            <p:ph type="subTitle" idx="1"/>
          </p:nvPr>
        </p:nvSpPr>
        <p:spPr>
          <a:xfrm>
            <a:off x="1098667" y="4795067"/>
            <a:ext cx="5674000" cy="92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2133">
                <a:solidFill>
                  <a:schemeClr val="lt1"/>
                </a:solidFill>
              </a:defRPr>
            </a:lvl1pPr>
            <a:lvl2pPr lvl="1">
              <a:lnSpc>
                <a:spcPct val="100000"/>
              </a:lnSpc>
              <a:spcBef>
                <a:spcPts val="0"/>
              </a:spcBef>
              <a:spcAft>
                <a:spcPts val="0"/>
              </a:spcAft>
              <a:buClr>
                <a:schemeClr val="lt1"/>
              </a:buClr>
              <a:buSzPts val="1600"/>
              <a:buNone/>
              <a:defRPr sz="2133">
                <a:solidFill>
                  <a:schemeClr val="lt1"/>
                </a:solidFill>
              </a:defRPr>
            </a:lvl2pPr>
            <a:lvl3pPr lvl="2">
              <a:lnSpc>
                <a:spcPct val="100000"/>
              </a:lnSpc>
              <a:spcBef>
                <a:spcPts val="0"/>
              </a:spcBef>
              <a:spcAft>
                <a:spcPts val="0"/>
              </a:spcAft>
              <a:buClr>
                <a:schemeClr val="lt1"/>
              </a:buClr>
              <a:buSzPts val="1600"/>
              <a:buNone/>
              <a:defRPr sz="2133">
                <a:solidFill>
                  <a:schemeClr val="lt1"/>
                </a:solidFill>
              </a:defRPr>
            </a:lvl3pPr>
            <a:lvl4pPr lvl="3">
              <a:lnSpc>
                <a:spcPct val="100000"/>
              </a:lnSpc>
              <a:spcBef>
                <a:spcPts val="0"/>
              </a:spcBef>
              <a:spcAft>
                <a:spcPts val="0"/>
              </a:spcAft>
              <a:buClr>
                <a:schemeClr val="lt1"/>
              </a:buClr>
              <a:buSzPts val="1600"/>
              <a:buNone/>
              <a:defRPr sz="2133">
                <a:solidFill>
                  <a:schemeClr val="lt1"/>
                </a:solidFill>
              </a:defRPr>
            </a:lvl4pPr>
            <a:lvl5pPr lvl="4">
              <a:lnSpc>
                <a:spcPct val="100000"/>
              </a:lnSpc>
              <a:spcBef>
                <a:spcPts val="0"/>
              </a:spcBef>
              <a:spcAft>
                <a:spcPts val="0"/>
              </a:spcAft>
              <a:buClr>
                <a:schemeClr val="lt1"/>
              </a:buClr>
              <a:buSzPts val="1600"/>
              <a:buNone/>
              <a:defRPr sz="2133">
                <a:solidFill>
                  <a:schemeClr val="lt1"/>
                </a:solidFill>
              </a:defRPr>
            </a:lvl5pPr>
            <a:lvl6pPr lvl="5">
              <a:lnSpc>
                <a:spcPct val="100000"/>
              </a:lnSpc>
              <a:spcBef>
                <a:spcPts val="0"/>
              </a:spcBef>
              <a:spcAft>
                <a:spcPts val="0"/>
              </a:spcAft>
              <a:buClr>
                <a:schemeClr val="lt1"/>
              </a:buClr>
              <a:buSzPts val="1600"/>
              <a:buNone/>
              <a:defRPr sz="2133">
                <a:solidFill>
                  <a:schemeClr val="lt1"/>
                </a:solidFill>
              </a:defRPr>
            </a:lvl6pPr>
            <a:lvl7pPr lvl="6">
              <a:lnSpc>
                <a:spcPct val="100000"/>
              </a:lnSpc>
              <a:spcBef>
                <a:spcPts val="0"/>
              </a:spcBef>
              <a:spcAft>
                <a:spcPts val="0"/>
              </a:spcAft>
              <a:buClr>
                <a:schemeClr val="lt1"/>
              </a:buClr>
              <a:buSzPts val="1600"/>
              <a:buNone/>
              <a:defRPr sz="2133">
                <a:solidFill>
                  <a:schemeClr val="lt1"/>
                </a:solidFill>
              </a:defRPr>
            </a:lvl7pPr>
            <a:lvl8pPr lvl="7">
              <a:lnSpc>
                <a:spcPct val="100000"/>
              </a:lnSpc>
              <a:spcBef>
                <a:spcPts val="0"/>
              </a:spcBef>
              <a:spcAft>
                <a:spcPts val="0"/>
              </a:spcAft>
              <a:buClr>
                <a:schemeClr val="lt1"/>
              </a:buClr>
              <a:buSzPts val="1600"/>
              <a:buNone/>
              <a:defRPr sz="2133">
                <a:solidFill>
                  <a:schemeClr val="lt1"/>
                </a:solidFill>
              </a:defRPr>
            </a:lvl8pPr>
            <a:lvl9pPr lvl="8">
              <a:lnSpc>
                <a:spcPct val="100000"/>
              </a:lnSpc>
              <a:spcBef>
                <a:spcPts val="0"/>
              </a:spcBef>
              <a:spcAft>
                <a:spcPts val="0"/>
              </a:spcAft>
              <a:buClr>
                <a:schemeClr val="lt1"/>
              </a:buClr>
              <a:buSzPts val="1600"/>
              <a:buNone/>
              <a:defRPr sz="2133">
                <a:solidFill>
                  <a:schemeClr val="lt1"/>
                </a:solidFill>
              </a:defRPr>
            </a:lvl9pPr>
          </a:lstStyle>
          <a:p>
            <a:r>
              <a:rPr lang="en-US" smtClean="0"/>
              <a:t>Click to edit Master subtitle style</a:t>
            </a:r>
            <a:endParaRPr/>
          </a:p>
        </p:txBody>
      </p:sp>
      <p:sp>
        <p:nvSpPr>
          <p:cNvPr id="48" name="Google Shape;48;p2"/>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133575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69" y="5465600"/>
            <a:ext cx="12192048"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68" name="Google Shape;268;p11"/>
          <p:cNvSpPr txBox="1">
            <a:spLocks noGrp="1"/>
          </p:cNvSpPr>
          <p:nvPr>
            <p:ph type="title" hasCustomPrompt="1"/>
          </p:nvPr>
        </p:nvSpPr>
        <p:spPr>
          <a:xfrm>
            <a:off x="1851500" y="1030300"/>
            <a:ext cx="8489200" cy="2484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10666">
                <a:solidFill>
                  <a:schemeClr val="lt1"/>
                </a:solidFill>
              </a:defRPr>
            </a:lvl1pPr>
            <a:lvl2pPr lvl="1" algn="ctr">
              <a:spcBef>
                <a:spcPts val="0"/>
              </a:spcBef>
              <a:spcAft>
                <a:spcPts val="0"/>
              </a:spcAft>
              <a:buClr>
                <a:schemeClr val="lt1"/>
              </a:buClr>
              <a:buSzPts val="8000"/>
              <a:buNone/>
              <a:defRPr sz="10666">
                <a:solidFill>
                  <a:schemeClr val="lt1"/>
                </a:solidFill>
              </a:defRPr>
            </a:lvl2pPr>
            <a:lvl3pPr lvl="2" algn="ctr">
              <a:spcBef>
                <a:spcPts val="0"/>
              </a:spcBef>
              <a:spcAft>
                <a:spcPts val="0"/>
              </a:spcAft>
              <a:buClr>
                <a:schemeClr val="lt1"/>
              </a:buClr>
              <a:buSzPts val="8000"/>
              <a:buNone/>
              <a:defRPr sz="10666">
                <a:solidFill>
                  <a:schemeClr val="lt1"/>
                </a:solidFill>
              </a:defRPr>
            </a:lvl3pPr>
            <a:lvl4pPr lvl="3" algn="ctr">
              <a:spcBef>
                <a:spcPts val="0"/>
              </a:spcBef>
              <a:spcAft>
                <a:spcPts val="0"/>
              </a:spcAft>
              <a:buClr>
                <a:schemeClr val="lt1"/>
              </a:buClr>
              <a:buSzPts val="8000"/>
              <a:buNone/>
              <a:defRPr sz="10666">
                <a:solidFill>
                  <a:schemeClr val="lt1"/>
                </a:solidFill>
              </a:defRPr>
            </a:lvl4pPr>
            <a:lvl5pPr lvl="4" algn="ctr">
              <a:spcBef>
                <a:spcPts val="0"/>
              </a:spcBef>
              <a:spcAft>
                <a:spcPts val="0"/>
              </a:spcAft>
              <a:buClr>
                <a:schemeClr val="lt1"/>
              </a:buClr>
              <a:buSzPts val="8000"/>
              <a:buNone/>
              <a:defRPr sz="10666">
                <a:solidFill>
                  <a:schemeClr val="lt1"/>
                </a:solidFill>
              </a:defRPr>
            </a:lvl5pPr>
            <a:lvl6pPr lvl="5" algn="ctr">
              <a:spcBef>
                <a:spcPts val="0"/>
              </a:spcBef>
              <a:spcAft>
                <a:spcPts val="0"/>
              </a:spcAft>
              <a:buClr>
                <a:schemeClr val="lt1"/>
              </a:buClr>
              <a:buSzPts val="8000"/>
              <a:buNone/>
              <a:defRPr sz="10666">
                <a:solidFill>
                  <a:schemeClr val="lt1"/>
                </a:solidFill>
              </a:defRPr>
            </a:lvl6pPr>
            <a:lvl7pPr lvl="6" algn="ctr">
              <a:spcBef>
                <a:spcPts val="0"/>
              </a:spcBef>
              <a:spcAft>
                <a:spcPts val="0"/>
              </a:spcAft>
              <a:buClr>
                <a:schemeClr val="lt1"/>
              </a:buClr>
              <a:buSzPts val="8000"/>
              <a:buNone/>
              <a:defRPr sz="10666">
                <a:solidFill>
                  <a:schemeClr val="lt1"/>
                </a:solidFill>
              </a:defRPr>
            </a:lvl7pPr>
            <a:lvl8pPr lvl="7" algn="ctr">
              <a:spcBef>
                <a:spcPts val="0"/>
              </a:spcBef>
              <a:spcAft>
                <a:spcPts val="0"/>
              </a:spcAft>
              <a:buClr>
                <a:schemeClr val="lt1"/>
              </a:buClr>
              <a:buSzPts val="8000"/>
              <a:buNone/>
              <a:defRPr sz="10666">
                <a:solidFill>
                  <a:schemeClr val="lt1"/>
                </a:solidFill>
              </a:defRPr>
            </a:lvl8pPr>
            <a:lvl9pPr lvl="8" algn="ctr">
              <a:spcBef>
                <a:spcPts val="0"/>
              </a:spcBef>
              <a:spcAft>
                <a:spcPts val="0"/>
              </a:spcAft>
              <a:buClr>
                <a:schemeClr val="lt1"/>
              </a:buClr>
              <a:buSzPts val="8000"/>
              <a:buNone/>
              <a:defRPr sz="10666">
                <a:solidFill>
                  <a:schemeClr val="lt1"/>
                </a:solidFill>
              </a:defRPr>
            </a:lvl9pPr>
          </a:lstStyle>
          <a:p>
            <a:r>
              <a:t>xx%</a:t>
            </a:r>
          </a:p>
        </p:txBody>
      </p:sp>
      <p:sp>
        <p:nvSpPr>
          <p:cNvPr id="269" name="Google Shape;269;p11"/>
          <p:cNvSpPr txBox="1">
            <a:spLocks noGrp="1"/>
          </p:cNvSpPr>
          <p:nvPr>
            <p:ph type="body" idx="1"/>
          </p:nvPr>
        </p:nvSpPr>
        <p:spPr>
          <a:xfrm>
            <a:off x="1851500" y="3616400"/>
            <a:ext cx="8489200" cy="1481600"/>
          </a:xfrm>
          <a:prstGeom prst="rect">
            <a:avLst/>
          </a:prstGeom>
        </p:spPr>
        <p:txBody>
          <a:bodyPr spcFirstLastPara="1" wrap="square" lIns="91425" tIns="91425" rIns="91425" bIns="91425" anchor="t" anchorCtr="0">
            <a:normAutofit/>
          </a:bodyPr>
          <a:lstStyle>
            <a:lvl1pPr marL="609585" lvl="0" indent="-414856" algn="ctr">
              <a:spcBef>
                <a:spcPts val="0"/>
              </a:spcBef>
              <a:spcAft>
                <a:spcPts val="0"/>
              </a:spcAft>
              <a:buClr>
                <a:schemeClr val="lt1"/>
              </a:buClr>
              <a:buSzPts val="1300"/>
              <a:buChar char="●"/>
              <a:defRPr>
                <a:solidFill>
                  <a:schemeClr val="lt1"/>
                </a:solidFill>
              </a:defRPr>
            </a:lvl1pPr>
            <a:lvl2pPr marL="1219170" lvl="1" indent="-397923" algn="ctr">
              <a:spcBef>
                <a:spcPts val="0"/>
              </a:spcBef>
              <a:spcAft>
                <a:spcPts val="0"/>
              </a:spcAft>
              <a:buClr>
                <a:schemeClr val="lt1"/>
              </a:buClr>
              <a:buSzPts val="1100"/>
              <a:buChar char="○"/>
              <a:defRPr>
                <a:solidFill>
                  <a:schemeClr val="lt1"/>
                </a:solidFill>
              </a:defRPr>
            </a:lvl2pPr>
            <a:lvl3pPr marL="1828754" lvl="2" indent="-397923" algn="ctr">
              <a:spcBef>
                <a:spcPts val="0"/>
              </a:spcBef>
              <a:spcAft>
                <a:spcPts val="0"/>
              </a:spcAft>
              <a:buClr>
                <a:schemeClr val="lt1"/>
              </a:buClr>
              <a:buSzPts val="1100"/>
              <a:buChar char="■"/>
              <a:defRPr>
                <a:solidFill>
                  <a:schemeClr val="lt1"/>
                </a:solidFill>
              </a:defRPr>
            </a:lvl3pPr>
            <a:lvl4pPr marL="2438339" lvl="3" indent="-397923" algn="ctr">
              <a:spcBef>
                <a:spcPts val="0"/>
              </a:spcBef>
              <a:spcAft>
                <a:spcPts val="0"/>
              </a:spcAft>
              <a:buClr>
                <a:schemeClr val="lt1"/>
              </a:buClr>
              <a:buSzPts val="1100"/>
              <a:buChar char="●"/>
              <a:defRPr>
                <a:solidFill>
                  <a:schemeClr val="lt1"/>
                </a:solidFill>
              </a:defRPr>
            </a:lvl4pPr>
            <a:lvl5pPr marL="3047924" lvl="4" indent="-397923" algn="ctr">
              <a:spcBef>
                <a:spcPts val="0"/>
              </a:spcBef>
              <a:spcAft>
                <a:spcPts val="0"/>
              </a:spcAft>
              <a:buClr>
                <a:schemeClr val="lt1"/>
              </a:buClr>
              <a:buSzPts val="1100"/>
              <a:buChar char="○"/>
              <a:defRPr>
                <a:solidFill>
                  <a:schemeClr val="lt1"/>
                </a:solidFill>
              </a:defRPr>
            </a:lvl5pPr>
            <a:lvl6pPr marL="3657509" lvl="5" indent="-397923" algn="ctr">
              <a:spcBef>
                <a:spcPts val="0"/>
              </a:spcBef>
              <a:spcAft>
                <a:spcPts val="0"/>
              </a:spcAft>
              <a:buClr>
                <a:schemeClr val="lt1"/>
              </a:buClr>
              <a:buSzPts val="1100"/>
              <a:buChar char="■"/>
              <a:defRPr>
                <a:solidFill>
                  <a:schemeClr val="lt1"/>
                </a:solidFill>
              </a:defRPr>
            </a:lvl6pPr>
            <a:lvl7pPr marL="4267093" lvl="6" indent="-397923" algn="ctr">
              <a:spcBef>
                <a:spcPts val="0"/>
              </a:spcBef>
              <a:spcAft>
                <a:spcPts val="0"/>
              </a:spcAft>
              <a:buClr>
                <a:schemeClr val="lt1"/>
              </a:buClr>
              <a:buSzPts val="1100"/>
              <a:buChar char="●"/>
              <a:defRPr>
                <a:solidFill>
                  <a:schemeClr val="lt1"/>
                </a:solidFill>
              </a:defRPr>
            </a:lvl7pPr>
            <a:lvl8pPr marL="4876678" lvl="7" indent="-397923" algn="ctr">
              <a:spcBef>
                <a:spcPts val="0"/>
              </a:spcBef>
              <a:spcAft>
                <a:spcPts val="0"/>
              </a:spcAft>
              <a:buClr>
                <a:schemeClr val="lt1"/>
              </a:buClr>
              <a:buSzPts val="1100"/>
              <a:buChar char="○"/>
              <a:defRPr>
                <a:solidFill>
                  <a:schemeClr val="lt1"/>
                </a:solidFill>
              </a:defRPr>
            </a:lvl8pPr>
            <a:lvl9pPr marL="5486263" lvl="8" indent="-397923" algn="ctr">
              <a:spcBef>
                <a:spcPts val="0"/>
              </a:spcBef>
              <a:spcAft>
                <a:spcPts val="0"/>
              </a:spcAft>
              <a:buClr>
                <a:schemeClr val="lt1"/>
              </a:buClr>
              <a:buSzPts val="1100"/>
              <a:buChar char="■"/>
              <a:defRPr>
                <a:solidFill>
                  <a:schemeClr val="lt1"/>
                </a:solidFill>
              </a:defRPr>
            </a:lvl9pPr>
          </a:lstStyle>
          <a:p>
            <a:pPr lvl="0"/>
            <a:r>
              <a:rPr lang="en-US" smtClean="0"/>
              <a:t>Edit Master text styles</a:t>
            </a:r>
          </a:p>
        </p:txBody>
      </p:sp>
      <p:sp>
        <p:nvSpPr>
          <p:cNvPr id="270" name="Google Shape;270;p11"/>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180344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3354313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E3487F-885D-4A7E-8C2C-3C0624105DBC}"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BDF79-E54F-45CF-BA73-734B5E37222E}" type="slidenum">
              <a:rPr lang="en-US" smtClean="0"/>
              <a:t>‹#›</a:t>
            </a:fld>
            <a:endParaRPr lang="en-US"/>
          </a:p>
        </p:txBody>
      </p:sp>
    </p:spTree>
    <p:extLst>
      <p:ext uri="{BB962C8B-B14F-4D97-AF65-F5344CB8AC3E}">
        <p14:creationId xmlns:p14="http://schemas.microsoft.com/office/powerpoint/2010/main" val="69459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95693" y="4542"/>
            <a:ext cx="1644287" cy="1846047"/>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 name="Google Shape;63;p3"/>
          <p:cNvGrpSpPr/>
          <p:nvPr/>
        </p:nvGrpSpPr>
        <p:grpSpPr>
          <a:xfrm>
            <a:off x="9033445" y="3872011"/>
            <a:ext cx="2914864" cy="29860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2" name="Google Shape;82;p3"/>
          <p:cNvSpPr txBox="1">
            <a:spLocks noGrp="1"/>
          </p:cNvSpPr>
          <p:nvPr>
            <p:ph type="title"/>
          </p:nvPr>
        </p:nvSpPr>
        <p:spPr>
          <a:xfrm>
            <a:off x="1098667" y="2151767"/>
            <a:ext cx="78104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r>
              <a:rPr lang="en-US" smtClean="0"/>
              <a:t>Click to edit Master title style</a:t>
            </a:r>
            <a:endParaRPr/>
          </a:p>
        </p:txBody>
      </p:sp>
      <p:sp>
        <p:nvSpPr>
          <p:cNvPr id="83" name="Google Shape;83;p3"/>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24737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smtClean="0"/>
              <a:t>Edit Master text styles</a:t>
            </a: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69362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5"/>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96" name="Google Shape;96;p5"/>
          <p:cNvSpPr txBox="1">
            <a:spLocks noGrp="1"/>
          </p:cNvSpPr>
          <p:nvPr>
            <p:ph type="body" idx="1"/>
          </p:nvPr>
        </p:nvSpPr>
        <p:spPr>
          <a:xfrm>
            <a:off x="1738400" y="2653400"/>
            <a:ext cx="45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smtClean="0"/>
              <a:t>Edit Master text styles</a:t>
            </a:r>
          </a:p>
        </p:txBody>
      </p:sp>
      <p:sp>
        <p:nvSpPr>
          <p:cNvPr id="97" name="Google Shape;97;p5"/>
          <p:cNvSpPr txBox="1">
            <a:spLocks noGrp="1"/>
          </p:cNvSpPr>
          <p:nvPr>
            <p:ph type="body" idx="2"/>
          </p:nvPr>
        </p:nvSpPr>
        <p:spPr>
          <a:xfrm>
            <a:off x="6538200" y="2653400"/>
            <a:ext cx="45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smtClean="0"/>
              <a:t>Edit Master text styles</a:t>
            </a:r>
          </a:p>
        </p:txBody>
      </p:sp>
      <p:sp>
        <p:nvSpPr>
          <p:cNvPr id="98" name="Google Shape;98;p5"/>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212495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6"/>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04" name="Google Shape;104;p6"/>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237634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9" name="Google Shape;109;p7"/>
          <p:cNvSpPr txBox="1">
            <a:spLocks noGrp="1"/>
          </p:cNvSpPr>
          <p:nvPr>
            <p:ph type="title"/>
          </p:nvPr>
        </p:nvSpPr>
        <p:spPr>
          <a:xfrm>
            <a:off x="1738400" y="798100"/>
            <a:ext cx="4416000" cy="212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10" name="Google Shape;110;p7"/>
          <p:cNvSpPr txBox="1">
            <a:spLocks noGrp="1"/>
          </p:cNvSpPr>
          <p:nvPr>
            <p:ph type="body" idx="1"/>
          </p:nvPr>
        </p:nvSpPr>
        <p:spPr>
          <a:xfrm>
            <a:off x="1738400" y="3079567"/>
            <a:ext cx="4416000" cy="29624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smtClean="0"/>
              <a:t>Edit Master text styles</a:t>
            </a:r>
          </a:p>
        </p:txBody>
      </p:sp>
      <p:sp>
        <p:nvSpPr>
          <p:cNvPr id="111" name="Google Shape;111;p7"/>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371809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9155619" y="1741"/>
            <a:ext cx="3023268" cy="346892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25" name="Google Shape;125;p8"/>
          <p:cNvSpPr txBox="1">
            <a:spLocks noGrp="1"/>
          </p:cNvSpPr>
          <p:nvPr>
            <p:ph type="title"/>
          </p:nvPr>
        </p:nvSpPr>
        <p:spPr>
          <a:xfrm>
            <a:off x="1098667" y="1018133"/>
            <a:ext cx="7810400" cy="476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r>
              <a:rPr lang="en-US" smtClean="0"/>
              <a:t>Click to edit Master title style</a:t>
            </a:r>
            <a:endParaRPr/>
          </a:p>
        </p:txBody>
      </p:sp>
      <p:sp>
        <p:nvSpPr>
          <p:cNvPr id="126" name="Google Shape;126;p8"/>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28326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 name="Google Shape;131;p9"/>
          <p:cNvSpPr txBox="1">
            <a:spLocks noGrp="1"/>
          </p:cNvSpPr>
          <p:nvPr>
            <p:ph type="title"/>
          </p:nvPr>
        </p:nvSpPr>
        <p:spPr>
          <a:xfrm>
            <a:off x="1738400" y="798100"/>
            <a:ext cx="45740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32" name="Google Shape;132;p9"/>
          <p:cNvSpPr txBox="1">
            <a:spLocks noGrp="1"/>
          </p:cNvSpPr>
          <p:nvPr>
            <p:ph type="subTitle" idx="1"/>
          </p:nvPr>
        </p:nvSpPr>
        <p:spPr>
          <a:xfrm>
            <a:off x="1738400" y="3657604"/>
            <a:ext cx="45740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r>
              <a:rPr lang="en-US" smtClean="0"/>
              <a:t>Click to edit Master subtitle style</a:t>
            </a:r>
            <a:endParaRPr/>
          </a:p>
        </p:txBody>
      </p:sp>
      <p:sp>
        <p:nvSpPr>
          <p:cNvPr id="133" name="Google Shape;133;p9"/>
          <p:cNvSpPr txBox="1">
            <a:spLocks noGrp="1"/>
          </p:cNvSpPr>
          <p:nvPr>
            <p:ph type="body" idx="2"/>
          </p:nvPr>
        </p:nvSpPr>
        <p:spPr>
          <a:xfrm>
            <a:off x="6538267" y="881333"/>
            <a:ext cx="45740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smtClean="0"/>
              <a:t>Edit Master text styles</a:t>
            </a:r>
          </a:p>
        </p:txBody>
      </p:sp>
      <p:sp>
        <p:nvSpPr>
          <p:cNvPr id="134" name="Google Shape;134;p9"/>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253343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951164" y="5129492"/>
            <a:ext cx="1100523"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9" name="Google Shape;139;p10"/>
          <p:cNvSpPr txBox="1">
            <a:spLocks noGrp="1"/>
          </p:cNvSpPr>
          <p:nvPr>
            <p:ph type="body" idx="1"/>
          </p:nvPr>
        </p:nvSpPr>
        <p:spPr>
          <a:xfrm>
            <a:off x="1738400" y="5518633"/>
            <a:ext cx="7790800" cy="713200"/>
          </a:xfrm>
          <a:prstGeom prst="rect">
            <a:avLst/>
          </a:prstGeom>
        </p:spPr>
        <p:txBody>
          <a:bodyPr spcFirstLastPara="1" wrap="square" lIns="91425" tIns="91425" rIns="91425" bIns="91425" anchor="t" anchorCtr="0">
            <a:normAutofit/>
          </a:bodyPr>
          <a:lstStyle>
            <a:lvl1pPr marL="609585" lvl="0" indent="-304792">
              <a:lnSpc>
                <a:spcPct val="100000"/>
              </a:lnSpc>
              <a:spcBef>
                <a:spcPts val="0"/>
              </a:spcBef>
              <a:spcAft>
                <a:spcPts val="0"/>
              </a:spcAft>
              <a:buSzPts val="1300"/>
              <a:buNone/>
              <a:defRPr/>
            </a:lvl1pPr>
          </a:lstStyle>
          <a:p>
            <a:pPr lvl="0"/>
            <a:r>
              <a:rPr lang="en-US" smtClean="0"/>
              <a:t>Edit Master text styles</a:t>
            </a:r>
          </a:p>
        </p:txBody>
      </p:sp>
      <p:sp>
        <p:nvSpPr>
          <p:cNvPr id="140" name="Google Shape;140;p10"/>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66453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fld id="{24EBDF79-E54F-45CF-BA73-734B5E37222E}" type="slidenum">
              <a:rPr lang="en-US" smtClean="0"/>
              <a:t>‹#›</a:t>
            </a:fld>
            <a:endParaRPr lang="en-US"/>
          </a:p>
        </p:txBody>
      </p:sp>
    </p:spTree>
    <p:extLst>
      <p:ext uri="{BB962C8B-B14F-4D97-AF65-F5344CB8AC3E}">
        <p14:creationId xmlns:p14="http://schemas.microsoft.com/office/powerpoint/2010/main" val="4266614442"/>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0739" y="1052624"/>
            <a:ext cx="7666642" cy="2497200"/>
          </a:xfrm>
        </p:spPr>
        <p:txBody>
          <a:bodyPr>
            <a:normAutofit fontScale="90000"/>
          </a:bodyPr>
          <a:lstStyle/>
          <a:p>
            <a:r>
              <a:rPr lang="en-US" b="1" dirty="0"/>
              <a:t>Lab # </a:t>
            </a:r>
            <a:r>
              <a:rPr lang="en-US" b="1" dirty="0" smtClean="0"/>
              <a:t>03</a:t>
            </a:r>
            <a:r>
              <a:rPr lang="en-US" dirty="0"/>
              <a:t/>
            </a:r>
            <a:br>
              <a:rPr lang="en-US" dirty="0"/>
            </a:br>
            <a:r>
              <a:rPr lang="en-US" dirty="0" smtClean="0"/>
              <a:t>Basic White Box Testing </a:t>
            </a:r>
            <a:br>
              <a:rPr lang="en-US" dirty="0" smtClean="0"/>
            </a:br>
            <a:r>
              <a:rPr lang="en-US" dirty="0" smtClean="0"/>
              <a:t>Control Flow Graph (CFG) &amp; Data Flow Testing (DFT)</a:t>
            </a:r>
            <a:endParaRPr lang="en-US" dirty="0"/>
          </a:p>
        </p:txBody>
      </p:sp>
      <p:sp>
        <p:nvSpPr>
          <p:cNvPr id="3" name="Subtitle 2"/>
          <p:cNvSpPr>
            <a:spLocks noGrp="1"/>
          </p:cNvSpPr>
          <p:nvPr>
            <p:ph type="subTitle" idx="1"/>
          </p:nvPr>
        </p:nvSpPr>
        <p:spPr>
          <a:xfrm>
            <a:off x="710739" y="5626339"/>
            <a:ext cx="5674000" cy="927200"/>
          </a:xfrm>
        </p:spPr>
        <p:txBody>
          <a:bodyPr>
            <a:normAutofit/>
          </a:bodyPr>
          <a:lstStyle/>
          <a:p>
            <a:r>
              <a:rPr lang="en-US" sz="2400" dirty="0" err="1" smtClean="0"/>
              <a:t>Maleeha</a:t>
            </a:r>
            <a:r>
              <a:rPr lang="en-US" sz="2400" dirty="0" smtClean="0"/>
              <a:t> Khalid Khan</a:t>
            </a:r>
            <a:endParaRPr lang="en-US" sz="2400" dirty="0"/>
          </a:p>
        </p:txBody>
      </p:sp>
    </p:spTree>
    <p:extLst>
      <p:ext uri="{BB962C8B-B14F-4D97-AF65-F5344CB8AC3E}">
        <p14:creationId xmlns:p14="http://schemas.microsoft.com/office/powerpoint/2010/main" val="2024544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a:t>
            </a:r>
            <a:endParaRPr lang="en-US" dirty="0"/>
          </a:p>
        </p:txBody>
      </p:sp>
      <p:sp>
        <p:nvSpPr>
          <p:cNvPr id="3" name="Content Placeholder 2"/>
          <p:cNvSpPr>
            <a:spLocks noGrp="1"/>
          </p:cNvSpPr>
          <p:nvPr>
            <p:ph idx="1"/>
          </p:nvPr>
        </p:nvSpPr>
        <p:spPr/>
        <p:txBody>
          <a:bodyPr>
            <a:normAutofit/>
          </a:bodyPr>
          <a:lstStyle/>
          <a:p>
            <a:pPr marL="146050" indent="0">
              <a:buNone/>
            </a:pPr>
            <a:r>
              <a:rPr lang="en-US" sz="1600" dirty="0" smtClean="0"/>
              <a:t>Make Control Flow Graph for the following code &amp; identify paths using Cyclomatic complexity, then apply these test cases &amp; analyze the code:  </a:t>
            </a:r>
          </a:p>
          <a:p>
            <a:pPr marL="146050" indent="0">
              <a:buNone/>
            </a:pPr>
            <a:endParaRPr lang="en-US" sz="1600" dirty="0" smtClean="0"/>
          </a:p>
          <a:p>
            <a:pPr marL="146050" indent="0">
              <a:buNone/>
            </a:pPr>
            <a:r>
              <a:rPr lang="en-US" sz="1800" b="1" dirty="0" err="1"/>
              <a:t>int</a:t>
            </a:r>
            <a:r>
              <a:rPr lang="en-US" sz="1800" b="1" dirty="0"/>
              <a:t> </a:t>
            </a:r>
            <a:r>
              <a:rPr lang="en-US" sz="1800" b="1" dirty="0" err="1"/>
              <a:t>Numbergame</a:t>
            </a:r>
            <a:r>
              <a:rPr lang="en-US" sz="1800" b="1" dirty="0"/>
              <a:t>(</a:t>
            </a:r>
            <a:r>
              <a:rPr lang="en-US" sz="1800" b="1" dirty="0" err="1"/>
              <a:t>int</a:t>
            </a:r>
            <a:r>
              <a:rPr lang="en-US" sz="1800" b="1" dirty="0"/>
              <a:t> a, </a:t>
            </a:r>
            <a:r>
              <a:rPr lang="en-US" sz="1800" b="1" dirty="0" err="1"/>
              <a:t>int</a:t>
            </a:r>
            <a:r>
              <a:rPr lang="en-US" sz="1800" b="1" dirty="0"/>
              <a:t> b) {</a:t>
            </a:r>
          </a:p>
          <a:p>
            <a:pPr marL="146050" indent="0">
              <a:buNone/>
            </a:pPr>
            <a:r>
              <a:rPr lang="en-US" sz="1800" b="1" dirty="0"/>
              <a:t> if (a &gt; b) {</a:t>
            </a:r>
          </a:p>
          <a:p>
            <a:pPr marL="146050" indent="0">
              <a:buNone/>
            </a:pPr>
            <a:r>
              <a:rPr lang="en-US" sz="1800" b="1" dirty="0"/>
              <a:t> while (a &gt;= b) {</a:t>
            </a:r>
          </a:p>
          <a:p>
            <a:pPr marL="146050" indent="0">
              <a:buNone/>
            </a:pPr>
            <a:r>
              <a:rPr lang="en-US" sz="1800" b="1" dirty="0"/>
              <a:t> a -= 1;</a:t>
            </a:r>
          </a:p>
          <a:p>
            <a:pPr marL="146050" indent="0">
              <a:buNone/>
            </a:pPr>
            <a:r>
              <a:rPr lang="en-US" sz="1800" b="1" dirty="0"/>
              <a:t> b += 1;</a:t>
            </a:r>
          </a:p>
          <a:p>
            <a:pPr marL="146050" indent="0">
              <a:buNone/>
            </a:pPr>
            <a:r>
              <a:rPr lang="en-US" sz="1800" b="1" dirty="0"/>
              <a:t> }</a:t>
            </a:r>
          </a:p>
          <a:p>
            <a:pPr marL="146050" indent="0">
              <a:buNone/>
            </a:pPr>
            <a:r>
              <a:rPr lang="en-US" sz="1800" b="1" dirty="0"/>
              <a:t> } else {</a:t>
            </a:r>
          </a:p>
          <a:p>
            <a:pPr marL="146050" indent="0">
              <a:buNone/>
            </a:pPr>
            <a:r>
              <a:rPr lang="en-US" sz="1800" b="1" dirty="0"/>
              <a:t> b += a;</a:t>
            </a:r>
          </a:p>
          <a:p>
            <a:pPr marL="146050" indent="0">
              <a:buNone/>
            </a:pPr>
            <a:r>
              <a:rPr lang="en-US" sz="1800" b="1" dirty="0"/>
              <a:t> }</a:t>
            </a:r>
          </a:p>
          <a:p>
            <a:pPr marL="146050" indent="0">
              <a:buNone/>
            </a:pPr>
            <a:r>
              <a:rPr lang="en-US" sz="1800" b="1" dirty="0"/>
              <a:t> return b;</a:t>
            </a:r>
          </a:p>
          <a:p>
            <a:pPr marL="146050" indent="0">
              <a:buNone/>
            </a:pPr>
            <a:r>
              <a:rPr lang="en-US" sz="1800" b="1" dirty="0"/>
              <a:t>}</a:t>
            </a:r>
          </a:p>
          <a:p>
            <a:pPr marL="146050" indent="0">
              <a:buNone/>
            </a:pPr>
            <a:endParaRPr lang="en-US" sz="1600" dirty="0"/>
          </a:p>
        </p:txBody>
      </p:sp>
    </p:spTree>
    <p:extLst>
      <p:ext uri="{BB962C8B-B14F-4D97-AF65-F5344CB8AC3E}">
        <p14:creationId xmlns:p14="http://schemas.microsoft.com/office/powerpoint/2010/main" val="416688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367"/>
            <a:ext cx="9892182" cy="763600"/>
          </a:xfrm>
        </p:spPr>
        <p:txBody>
          <a:bodyPr/>
          <a:lstStyle/>
          <a:p>
            <a:r>
              <a:rPr lang="en-US" dirty="0" smtClean="0"/>
              <a:t>Task3: Make CFG &amp; Calculate Cyclomatic-complexity</a:t>
            </a:r>
            <a:endParaRPr lang="en-US" dirty="0"/>
          </a:p>
        </p:txBody>
      </p:sp>
      <p:sp>
        <p:nvSpPr>
          <p:cNvPr id="4" name="Rectangle 1"/>
          <p:cNvSpPr>
            <a:spLocks noGrp="1" noChangeArrowheads="1"/>
          </p:cNvSpPr>
          <p:nvPr>
            <p:ph idx="1"/>
          </p:nvPr>
        </p:nvSpPr>
        <p:spPr bwMode="auto">
          <a:xfrm>
            <a:off x="838200" y="2131557"/>
            <a:ext cx="6899646"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222222"/>
                </a:solidFill>
                <a:effectLst/>
                <a:latin typeface="Courier 10 Pitch"/>
              </a:rPr>
              <a:t>i</a:t>
            </a:r>
            <a:r>
              <a:rPr kumimoji="0" lang="en-US" altLang="en-US" sz="2400" b="0" i="0" u="none" strike="noStrike" cap="none" normalizeH="0" baseline="0" dirty="0" smtClean="0">
                <a:ln>
                  <a:noFill/>
                </a:ln>
                <a:solidFill>
                  <a:srgbClr val="222222"/>
                </a:solidFill>
                <a:effectLst/>
                <a:latin typeface="Courier 10 Pitch"/>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Courier 10 Pitch"/>
              </a:rPr>
              <a:t>n=4;</a:t>
            </a:r>
            <a:r>
              <a:rPr kumimoji="0" lang="en-US" altLang="en-US" sz="2400" b="0" i="0" u="none" strike="noStrike" cap="none" normalizeH="0" dirty="0" smtClean="0">
                <a:ln>
                  <a:noFill/>
                </a:ln>
                <a:solidFill>
                  <a:srgbClr val="222222"/>
                </a:solidFill>
                <a:effectLst/>
                <a:latin typeface="Courier 10 Pitch"/>
              </a:rPr>
              <a:t>   </a:t>
            </a:r>
            <a:r>
              <a:rPr kumimoji="0" lang="en-US" altLang="en-US" sz="2400" b="0" i="0" u="none" strike="noStrike" cap="none" normalizeH="0" baseline="0" dirty="0" smtClean="0">
                <a:ln>
                  <a:noFill/>
                </a:ln>
                <a:solidFill>
                  <a:srgbClr val="222222"/>
                </a:solidFill>
                <a:effectLst/>
                <a:latin typeface="Courier 10 Pitch"/>
              </a:rPr>
              <a:t>//N-Number of nodes present in the graph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Courier 10 Pitch"/>
              </a:rPr>
              <a:t>while (</a:t>
            </a:r>
            <a:r>
              <a:rPr kumimoji="0" lang="en-US" altLang="en-US" sz="2400" b="0" i="0" u="none" strike="noStrike" cap="none" normalizeH="0" baseline="0" dirty="0" err="1" smtClean="0">
                <a:ln>
                  <a:noFill/>
                </a:ln>
                <a:solidFill>
                  <a:srgbClr val="222222"/>
                </a:solidFill>
                <a:effectLst/>
                <a:latin typeface="Courier 10 Pitch"/>
              </a:rPr>
              <a:t>i</a:t>
            </a:r>
            <a:r>
              <a:rPr kumimoji="0" lang="en-US" altLang="en-US" sz="2400" b="0" i="0" u="none" strike="noStrike" cap="none" normalizeH="0" baseline="0" dirty="0" smtClean="0">
                <a:ln>
                  <a:noFill/>
                </a:ln>
                <a:solidFill>
                  <a:srgbClr val="222222"/>
                </a:solidFill>
                <a:effectLst/>
                <a:latin typeface="Courier 10 Pitch"/>
              </a:rPr>
              <a:t>&lt;n-1)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Courier 10 Pitch"/>
              </a:rPr>
              <a:t>do j = </a:t>
            </a:r>
            <a:r>
              <a:rPr kumimoji="0" lang="en-US" altLang="en-US" sz="2400" b="0" i="0" u="none" strike="noStrike" cap="none" normalizeH="0" baseline="0" dirty="0" err="1" smtClean="0">
                <a:ln>
                  <a:noFill/>
                </a:ln>
                <a:solidFill>
                  <a:srgbClr val="222222"/>
                </a:solidFill>
                <a:effectLst/>
                <a:latin typeface="Courier 10 Pitch"/>
              </a:rPr>
              <a:t>i</a:t>
            </a:r>
            <a:r>
              <a:rPr kumimoji="0" lang="en-US" altLang="en-US" sz="2400" b="0" i="0" u="none" strike="noStrike" cap="none" normalizeH="0" baseline="0" dirty="0" smtClean="0">
                <a:ln>
                  <a:noFill/>
                </a:ln>
                <a:solidFill>
                  <a:srgbClr val="222222"/>
                </a:solidFill>
                <a:effectLst/>
                <a:latin typeface="Courier 10 Pitch"/>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Courier 10 Pitch"/>
              </a:rPr>
              <a:t> while (j&lt;n)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Courier 10 Pitch"/>
              </a:rPr>
              <a:t>do if A[</a:t>
            </a:r>
            <a:r>
              <a:rPr kumimoji="0" lang="en-US" altLang="en-US" sz="2400" b="0" i="0" u="none" strike="noStrike" cap="none" normalizeH="0" baseline="0" dirty="0" err="1" smtClean="0">
                <a:ln>
                  <a:noFill/>
                </a:ln>
                <a:solidFill>
                  <a:srgbClr val="222222"/>
                </a:solidFill>
                <a:effectLst/>
                <a:latin typeface="Courier 10 Pitch"/>
              </a:rPr>
              <a:t>i</a:t>
            </a:r>
            <a:r>
              <a:rPr kumimoji="0" lang="en-US" altLang="en-US" sz="2400" b="0" i="0" u="none" strike="noStrike" cap="none" normalizeH="0" baseline="0" dirty="0" smtClean="0">
                <a:ln>
                  <a:noFill/>
                </a:ln>
                <a:solidFill>
                  <a:srgbClr val="222222"/>
                </a:solidFill>
                <a:effectLst/>
                <a:latin typeface="Courier 10 Pitch"/>
              </a:rPr>
              <a:t>]&lt;A[j]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Courier 10 Pitch"/>
              </a:rPr>
              <a:t>then swap(A[</a:t>
            </a:r>
            <a:r>
              <a:rPr kumimoji="0" lang="en-US" altLang="en-US" sz="2400" b="0" i="0" u="none" strike="noStrike" cap="none" normalizeH="0" baseline="0" dirty="0" err="1" smtClean="0">
                <a:ln>
                  <a:noFill/>
                </a:ln>
                <a:solidFill>
                  <a:srgbClr val="222222"/>
                </a:solidFill>
                <a:effectLst/>
                <a:latin typeface="Courier 10 Pitch"/>
              </a:rPr>
              <a:t>i</a:t>
            </a:r>
            <a:r>
              <a:rPr kumimoji="0" lang="en-US" altLang="en-US" sz="2400" b="0" i="0" u="none" strike="noStrike" cap="none" normalizeH="0" baseline="0" dirty="0" smtClean="0">
                <a:ln>
                  <a:noFill/>
                </a:ln>
                <a:solidFill>
                  <a:srgbClr val="222222"/>
                </a:solidFill>
                <a:effectLst/>
                <a:latin typeface="Courier 10 Pitch"/>
              </a:rPr>
              <a:t>], A[j]);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Courier 10 Pitch"/>
              </a:rPr>
              <a:t>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Courier 10 Pitch"/>
              </a:rPr>
              <a:t>do; j=j+1;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Courier 10 Pitch"/>
              </a:rPr>
              <a:t> end do;</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88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0"/>
          <p:cNvSpPr txBox="1"/>
          <p:nvPr/>
        </p:nvSpPr>
        <p:spPr>
          <a:xfrm>
            <a:off x="1634836" y="93650"/>
            <a:ext cx="8532139" cy="400069"/>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u="sng" dirty="0">
                <a:solidFill>
                  <a:schemeClr val="bg2"/>
                </a:solidFill>
                <a:latin typeface="Verdana"/>
                <a:ea typeface="Verdana"/>
                <a:cs typeface="Verdana"/>
                <a:sym typeface="Verdana"/>
              </a:rPr>
              <a:t>White-Box Software Testing Methods Basis path testing</a:t>
            </a:r>
            <a:endParaRPr dirty="0">
              <a:solidFill>
                <a:schemeClr val="bg2"/>
              </a:solidFill>
            </a:endParaRPr>
          </a:p>
        </p:txBody>
      </p:sp>
      <p:sp>
        <p:nvSpPr>
          <p:cNvPr id="493" name="Google Shape;493;p30"/>
          <p:cNvSpPr txBox="1"/>
          <p:nvPr/>
        </p:nvSpPr>
        <p:spPr>
          <a:xfrm>
            <a:off x="1841450" y="937350"/>
            <a:ext cx="8325600" cy="52641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600" u="sng" dirty="0">
                <a:solidFill>
                  <a:schemeClr val="bg2"/>
                </a:solidFill>
                <a:latin typeface="Verdana"/>
                <a:ea typeface="Verdana"/>
                <a:cs typeface="Verdana"/>
                <a:sym typeface="Verdana"/>
              </a:rPr>
              <a:t>Basic path testing (a white-box testing technique):</a:t>
            </a:r>
            <a:r>
              <a:rPr lang="en-US" sz="1600" dirty="0">
                <a:solidFill>
                  <a:schemeClr val="bg2"/>
                </a:solidFill>
                <a:latin typeface="Verdana"/>
                <a:ea typeface="Verdana"/>
                <a:cs typeface="Verdana"/>
                <a:sym typeface="Verdana"/>
              </a:rPr>
              <a:t> 	</a:t>
            </a:r>
            <a:endParaRPr sz="1600" dirty="0">
              <a:solidFill>
                <a:schemeClr val="bg2"/>
              </a:solidFill>
            </a:endParaRPr>
          </a:p>
          <a:p>
            <a:pPr>
              <a:buClr>
                <a:schemeClr val="dk2"/>
              </a:buClr>
              <a:buSzPts val="1400"/>
            </a:pPr>
            <a:endParaRPr sz="1600" dirty="0">
              <a:solidFill>
                <a:schemeClr val="bg2"/>
              </a:solidFill>
              <a:latin typeface="Verdana"/>
              <a:ea typeface="Verdana"/>
              <a:cs typeface="Verdana"/>
              <a:sym typeface="Verdana"/>
            </a:endParaRPr>
          </a:p>
          <a:p>
            <a:pPr>
              <a:buClr>
                <a:schemeClr val="dk1"/>
              </a:buClr>
              <a:buSzPts val="1400"/>
            </a:pPr>
            <a:r>
              <a:rPr lang="en-US" sz="1600" dirty="0">
                <a:solidFill>
                  <a:schemeClr val="bg2"/>
                </a:solidFill>
                <a:latin typeface="Verdana"/>
                <a:ea typeface="Verdana"/>
                <a:cs typeface="Verdana"/>
                <a:sym typeface="Verdana"/>
              </a:rPr>
              <a:t>- First proposed by </a:t>
            </a:r>
            <a:r>
              <a:rPr lang="en-US" sz="1600" b="1" dirty="0">
                <a:solidFill>
                  <a:schemeClr val="bg2"/>
                </a:solidFill>
                <a:latin typeface="Verdana"/>
                <a:ea typeface="Verdana"/>
                <a:cs typeface="Verdana"/>
                <a:sym typeface="Verdana"/>
              </a:rPr>
              <a:t>Tom McCabe.</a:t>
            </a:r>
            <a:endParaRPr sz="1600" b="1" dirty="0">
              <a:solidFill>
                <a:schemeClr val="bg2"/>
              </a:solidFill>
            </a:endParaRPr>
          </a:p>
          <a:p>
            <a:pPr>
              <a:buClr>
                <a:schemeClr val="dk1"/>
              </a:buClr>
              <a:buSzPts val="1400"/>
            </a:pPr>
            <a:r>
              <a:rPr lang="en-US" sz="1600" dirty="0">
                <a:solidFill>
                  <a:schemeClr val="bg2"/>
                </a:solidFill>
                <a:latin typeface="Verdana"/>
                <a:ea typeface="Verdana"/>
                <a:cs typeface="Verdana"/>
                <a:sym typeface="Verdana"/>
              </a:rPr>
              <a:t>- Used as a guide for defining a basis set of execution path.</a:t>
            </a:r>
            <a:endParaRPr sz="1600" dirty="0">
              <a:solidFill>
                <a:schemeClr val="bg2"/>
              </a:solidFill>
            </a:endParaRPr>
          </a:p>
          <a:p>
            <a:pPr>
              <a:buClr>
                <a:schemeClr val="dk1"/>
              </a:buClr>
              <a:buSzPts val="1400"/>
            </a:pPr>
            <a:r>
              <a:rPr lang="en-US" sz="1600" dirty="0">
                <a:solidFill>
                  <a:schemeClr val="bg2"/>
                </a:solidFill>
                <a:latin typeface="Verdana"/>
                <a:ea typeface="Verdana"/>
                <a:cs typeface="Verdana"/>
                <a:sym typeface="Verdana"/>
              </a:rPr>
              <a:t>- Guarantee to execute every statement in the program at least one time.</a:t>
            </a:r>
            <a:endParaRPr sz="1600" dirty="0">
              <a:solidFill>
                <a:schemeClr val="bg2"/>
              </a:solidFill>
            </a:endParaRPr>
          </a:p>
          <a:p>
            <a:pPr>
              <a:buClr>
                <a:schemeClr val="dk2"/>
              </a:buClr>
              <a:buSzPts val="1400"/>
            </a:pPr>
            <a:endParaRPr sz="1600" dirty="0">
              <a:solidFill>
                <a:schemeClr val="bg2"/>
              </a:solidFill>
              <a:latin typeface="Verdana"/>
              <a:ea typeface="Verdana"/>
              <a:cs typeface="Verdana"/>
              <a:sym typeface="Verdana"/>
            </a:endParaRPr>
          </a:p>
          <a:p>
            <a:pPr>
              <a:buClr>
                <a:schemeClr val="dk1"/>
              </a:buClr>
              <a:buSzPts val="1400"/>
            </a:pPr>
            <a:r>
              <a:rPr lang="en-US" sz="1600" b="1" dirty="0">
                <a:solidFill>
                  <a:schemeClr val="bg2"/>
                </a:solidFill>
                <a:latin typeface="Verdana"/>
                <a:ea typeface="Verdana"/>
                <a:cs typeface="Verdana"/>
                <a:sym typeface="Verdana"/>
              </a:rPr>
              <a:t>Step 1 : 	</a:t>
            </a:r>
            <a:r>
              <a:rPr lang="en-US" sz="1600" dirty="0">
                <a:solidFill>
                  <a:schemeClr val="bg2"/>
                </a:solidFill>
                <a:latin typeface="Verdana"/>
                <a:ea typeface="Verdana"/>
                <a:cs typeface="Verdana"/>
                <a:sym typeface="Verdana"/>
              </a:rPr>
              <a:t>Using the design or code as a foundation, draw a corresponding </a:t>
            </a:r>
            <a:r>
              <a:rPr lang="en-US" sz="1600" b="1" dirty="0">
                <a:solidFill>
                  <a:schemeClr val="bg2"/>
                </a:solidFill>
                <a:latin typeface="Verdana"/>
                <a:ea typeface="Verdana"/>
                <a:cs typeface="Verdana"/>
                <a:sym typeface="Verdana"/>
              </a:rPr>
              <a:t>flow graph</a:t>
            </a:r>
            <a:r>
              <a:rPr lang="en-US" sz="1600" dirty="0">
                <a:solidFill>
                  <a:schemeClr val="bg2"/>
                </a:solidFill>
                <a:latin typeface="Verdana"/>
                <a:ea typeface="Verdana"/>
                <a:cs typeface="Verdana"/>
                <a:sym typeface="Verdana"/>
              </a:rPr>
              <a:t>.</a:t>
            </a:r>
            <a:endParaRPr sz="1600" dirty="0">
              <a:solidFill>
                <a:schemeClr val="bg2"/>
              </a:solidFill>
            </a:endParaRPr>
          </a:p>
          <a:p>
            <a:pPr>
              <a:buClr>
                <a:schemeClr val="dk2"/>
              </a:buClr>
              <a:buSzPts val="1400"/>
            </a:pPr>
            <a:endParaRPr sz="1600" dirty="0">
              <a:solidFill>
                <a:schemeClr val="bg2"/>
              </a:solidFill>
              <a:latin typeface="Verdana"/>
              <a:ea typeface="Verdana"/>
              <a:cs typeface="Verdana"/>
              <a:sym typeface="Verdana"/>
            </a:endParaRPr>
          </a:p>
          <a:p>
            <a:pPr>
              <a:buClr>
                <a:schemeClr val="dk1"/>
              </a:buClr>
              <a:buSzPts val="1400"/>
            </a:pPr>
            <a:r>
              <a:rPr lang="en-US" sz="1600" b="1" dirty="0">
                <a:solidFill>
                  <a:schemeClr val="bg2"/>
                </a:solidFill>
                <a:latin typeface="Verdana"/>
                <a:ea typeface="Verdana"/>
                <a:cs typeface="Verdana"/>
                <a:sym typeface="Verdana"/>
              </a:rPr>
              <a:t>Step 2: 	</a:t>
            </a:r>
            <a:r>
              <a:rPr lang="en-US" sz="1600" dirty="0">
                <a:solidFill>
                  <a:schemeClr val="bg2"/>
                </a:solidFill>
                <a:latin typeface="Verdana"/>
                <a:ea typeface="Verdana"/>
                <a:cs typeface="Verdana"/>
                <a:sym typeface="Verdana"/>
              </a:rPr>
              <a:t>Determine the</a:t>
            </a:r>
            <a:r>
              <a:rPr lang="en-US" sz="1600" b="1" dirty="0">
                <a:solidFill>
                  <a:schemeClr val="bg2"/>
                </a:solidFill>
                <a:latin typeface="Verdana"/>
                <a:ea typeface="Verdana"/>
                <a:cs typeface="Verdana"/>
                <a:sym typeface="Verdana"/>
              </a:rPr>
              <a:t> cyclomatic complexity</a:t>
            </a:r>
            <a:r>
              <a:rPr lang="en-US" sz="1600" dirty="0">
                <a:solidFill>
                  <a:schemeClr val="bg2"/>
                </a:solidFill>
                <a:latin typeface="Verdana"/>
                <a:ea typeface="Verdana"/>
                <a:cs typeface="Verdana"/>
                <a:sym typeface="Verdana"/>
              </a:rPr>
              <a:t> of the resultant flow graph.</a:t>
            </a:r>
            <a:endParaRPr sz="1600" dirty="0">
              <a:solidFill>
                <a:schemeClr val="bg2"/>
              </a:solidFill>
            </a:endParaRPr>
          </a:p>
          <a:p>
            <a:pPr>
              <a:buClr>
                <a:schemeClr val="dk2"/>
              </a:buClr>
              <a:buSzPts val="1400"/>
            </a:pPr>
            <a:endParaRPr sz="1600" dirty="0">
              <a:solidFill>
                <a:schemeClr val="bg2"/>
              </a:solidFill>
              <a:latin typeface="Verdana"/>
              <a:ea typeface="Verdana"/>
              <a:cs typeface="Verdana"/>
              <a:sym typeface="Verdana"/>
            </a:endParaRPr>
          </a:p>
          <a:p>
            <a:pPr>
              <a:buClr>
                <a:schemeClr val="dk1"/>
              </a:buClr>
              <a:buSzPts val="1400"/>
            </a:pPr>
            <a:r>
              <a:rPr lang="en-US" sz="1600" b="1" dirty="0">
                <a:solidFill>
                  <a:schemeClr val="bg2"/>
                </a:solidFill>
                <a:latin typeface="Verdana"/>
                <a:ea typeface="Verdana"/>
                <a:cs typeface="Verdana"/>
                <a:sym typeface="Verdana"/>
              </a:rPr>
              <a:t>Step 3: 	</a:t>
            </a:r>
            <a:r>
              <a:rPr lang="en-US" sz="1600" dirty="0">
                <a:solidFill>
                  <a:schemeClr val="bg2"/>
                </a:solidFill>
                <a:latin typeface="Verdana"/>
                <a:ea typeface="Verdana"/>
                <a:cs typeface="Verdana"/>
                <a:sym typeface="Verdana"/>
              </a:rPr>
              <a:t>Determine a </a:t>
            </a:r>
            <a:r>
              <a:rPr lang="en-US" sz="1600" b="1" dirty="0">
                <a:solidFill>
                  <a:schemeClr val="bg2"/>
                </a:solidFill>
                <a:latin typeface="Verdana"/>
                <a:ea typeface="Verdana"/>
                <a:cs typeface="Verdana"/>
                <a:sym typeface="Verdana"/>
              </a:rPr>
              <a:t>minimum basis set of linearly independent paths.</a:t>
            </a:r>
            <a:endParaRPr sz="1600" b="1" dirty="0">
              <a:solidFill>
                <a:schemeClr val="bg2"/>
              </a:solidFill>
            </a:endParaRPr>
          </a:p>
          <a:p>
            <a:pPr>
              <a:buClr>
                <a:schemeClr val="dk1"/>
              </a:buClr>
              <a:buSzPts val="1400"/>
            </a:pPr>
            <a:r>
              <a:rPr lang="en-US" sz="1600" dirty="0">
                <a:solidFill>
                  <a:schemeClr val="bg2"/>
                </a:solidFill>
                <a:latin typeface="Verdana"/>
                <a:ea typeface="Verdana"/>
                <a:cs typeface="Verdana"/>
                <a:sym typeface="Verdana"/>
              </a:rPr>
              <a:t>For example,</a:t>
            </a:r>
            <a:endParaRPr sz="1600" dirty="0">
              <a:solidFill>
                <a:schemeClr val="bg2"/>
              </a:solidFill>
            </a:endParaRPr>
          </a:p>
          <a:p>
            <a:pPr>
              <a:buClr>
                <a:schemeClr val="dk1"/>
              </a:buClr>
              <a:buSzPts val="1400"/>
            </a:pPr>
            <a:r>
              <a:rPr lang="en-US" sz="1600" dirty="0">
                <a:solidFill>
                  <a:schemeClr val="bg2"/>
                </a:solidFill>
                <a:latin typeface="Verdana"/>
                <a:ea typeface="Verdana"/>
                <a:cs typeface="Verdana"/>
                <a:sym typeface="Verdana"/>
              </a:rPr>
              <a:t> 	</a:t>
            </a:r>
            <a:r>
              <a:rPr lang="en-US" sz="1600" b="1" dirty="0">
                <a:solidFill>
                  <a:schemeClr val="bg2"/>
                </a:solidFill>
                <a:latin typeface="Verdana"/>
                <a:ea typeface="Verdana"/>
                <a:cs typeface="Verdana"/>
                <a:sym typeface="Verdana"/>
              </a:rPr>
              <a:t>path 1: 1-2-4-5-6-7</a:t>
            </a:r>
            <a:endParaRPr sz="1600" b="1" dirty="0">
              <a:solidFill>
                <a:schemeClr val="bg2"/>
              </a:solidFill>
            </a:endParaRPr>
          </a:p>
          <a:p>
            <a:pPr>
              <a:buClr>
                <a:schemeClr val="dk1"/>
              </a:buClr>
              <a:buSzPts val="1400"/>
            </a:pPr>
            <a:r>
              <a:rPr lang="en-US" sz="1600" b="1" dirty="0">
                <a:solidFill>
                  <a:schemeClr val="bg2"/>
                </a:solidFill>
                <a:latin typeface="Verdana"/>
                <a:ea typeface="Verdana"/>
                <a:cs typeface="Verdana"/>
                <a:sym typeface="Verdana"/>
              </a:rPr>
              <a:t>	path 2: 1-2-4-7</a:t>
            </a:r>
            <a:endParaRPr sz="1600" b="1" dirty="0">
              <a:solidFill>
                <a:schemeClr val="bg2"/>
              </a:solidFill>
            </a:endParaRPr>
          </a:p>
          <a:p>
            <a:pPr>
              <a:buClr>
                <a:schemeClr val="dk1"/>
              </a:buClr>
              <a:buSzPts val="1400"/>
            </a:pPr>
            <a:r>
              <a:rPr lang="en-US" sz="1600" b="1" dirty="0">
                <a:solidFill>
                  <a:schemeClr val="bg2"/>
                </a:solidFill>
                <a:latin typeface="Verdana"/>
                <a:ea typeface="Verdana"/>
                <a:cs typeface="Verdana"/>
                <a:sym typeface="Verdana"/>
              </a:rPr>
              <a:t>	path 3: 1-2-3-2-4-5-6-7</a:t>
            </a:r>
            <a:endParaRPr sz="1600" b="1" dirty="0">
              <a:solidFill>
                <a:schemeClr val="bg2"/>
              </a:solidFill>
            </a:endParaRPr>
          </a:p>
          <a:p>
            <a:pPr>
              <a:buClr>
                <a:schemeClr val="dk1"/>
              </a:buClr>
              <a:buSzPts val="1400"/>
            </a:pPr>
            <a:r>
              <a:rPr lang="en-US" sz="1600" b="1" dirty="0">
                <a:solidFill>
                  <a:schemeClr val="bg2"/>
                </a:solidFill>
                <a:latin typeface="Verdana"/>
                <a:ea typeface="Verdana"/>
                <a:cs typeface="Verdana"/>
                <a:sym typeface="Verdana"/>
              </a:rPr>
              <a:t>	path 4: 1-2-4-5-6-5-6-7</a:t>
            </a:r>
            <a:endParaRPr sz="1600" b="1" dirty="0">
              <a:solidFill>
                <a:schemeClr val="bg2"/>
              </a:solidFill>
            </a:endParaRPr>
          </a:p>
          <a:p>
            <a:pPr>
              <a:buClr>
                <a:schemeClr val="dk2"/>
              </a:buClr>
              <a:buSzPts val="1400"/>
            </a:pPr>
            <a:endParaRPr sz="1600" b="1" dirty="0">
              <a:solidFill>
                <a:schemeClr val="bg2"/>
              </a:solidFill>
              <a:latin typeface="Verdana"/>
              <a:ea typeface="Verdana"/>
              <a:cs typeface="Verdana"/>
              <a:sym typeface="Verdana"/>
            </a:endParaRPr>
          </a:p>
          <a:p>
            <a:pPr>
              <a:buClr>
                <a:schemeClr val="dk1"/>
              </a:buClr>
              <a:buSzPts val="1400"/>
            </a:pPr>
            <a:r>
              <a:rPr lang="en-US" sz="1600" b="1" dirty="0">
                <a:solidFill>
                  <a:schemeClr val="bg2"/>
                </a:solidFill>
                <a:latin typeface="Verdana"/>
                <a:ea typeface="Verdana"/>
                <a:cs typeface="Verdana"/>
                <a:sym typeface="Verdana"/>
              </a:rPr>
              <a:t>Step 4:	</a:t>
            </a:r>
            <a:r>
              <a:rPr lang="en-US" sz="1600" dirty="0">
                <a:solidFill>
                  <a:schemeClr val="bg2"/>
                </a:solidFill>
                <a:latin typeface="Verdana"/>
                <a:ea typeface="Verdana"/>
                <a:cs typeface="Verdana"/>
                <a:sym typeface="Verdana"/>
              </a:rPr>
              <a:t>Prepare test cases that will force execution of each path in the basis set.</a:t>
            </a:r>
            <a:endParaRPr sz="1600" dirty="0">
              <a:solidFill>
                <a:schemeClr val="bg2"/>
              </a:solidFill>
            </a:endParaRPr>
          </a:p>
          <a:p>
            <a:pPr>
              <a:buClr>
                <a:schemeClr val="dk1"/>
              </a:buClr>
              <a:buSzPts val="1400"/>
            </a:pPr>
            <a:r>
              <a:rPr lang="en-US" sz="1600" b="1" dirty="0">
                <a:solidFill>
                  <a:schemeClr val="bg2"/>
                </a:solidFill>
                <a:latin typeface="Verdana"/>
                <a:ea typeface="Verdana"/>
                <a:cs typeface="Verdana"/>
                <a:sym typeface="Verdana"/>
              </a:rPr>
              <a:t>Step 5: 	</a:t>
            </a:r>
            <a:r>
              <a:rPr lang="en-US" sz="1600" dirty="0">
                <a:solidFill>
                  <a:schemeClr val="bg2"/>
                </a:solidFill>
                <a:latin typeface="Verdana"/>
                <a:ea typeface="Verdana"/>
                <a:cs typeface="Verdana"/>
                <a:sym typeface="Verdana"/>
              </a:rPr>
              <a:t>Run the test cases and check their results</a:t>
            </a:r>
            <a:endParaRPr sz="1600" dirty="0">
              <a:solidFill>
                <a:schemeClr val="bg2"/>
              </a:solidFill>
            </a:endParaRPr>
          </a:p>
        </p:txBody>
      </p:sp>
    </p:spTree>
    <p:extLst>
      <p:ext uri="{BB962C8B-B14F-4D97-AF65-F5344CB8AC3E}">
        <p14:creationId xmlns:p14="http://schemas.microsoft.com/office/powerpoint/2010/main" val="187866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Verdana" panose="020B0604030504040204" pitchFamily="34" charset="0"/>
                <a:ea typeface="Verdana" panose="020B0604030504040204" pitchFamily="34" charset="0"/>
              </a:rPr>
              <a:t>Task 4: Using </a:t>
            </a:r>
            <a:r>
              <a:rPr lang="en-US" dirty="0" smtClean="0">
                <a:solidFill>
                  <a:schemeClr val="bg2"/>
                </a:solidFill>
                <a:latin typeface="Verdana"/>
                <a:ea typeface="Verdana"/>
                <a:cs typeface="Verdana"/>
                <a:sym typeface="Verdana"/>
              </a:rPr>
              <a:t>McCabe technique find basic Paths for following </a:t>
            </a:r>
            <a:endParaRPr lang="en-US" dirty="0">
              <a:solidFill>
                <a:schemeClr val="bg2"/>
              </a:solidFill>
            </a:endParaRPr>
          </a:p>
        </p:txBody>
      </p:sp>
      <p:sp>
        <p:nvSpPr>
          <p:cNvPr id="3" name="Content Placeholder 2"/>
          <p:cNvSpPr>
            <a:spLocks noGrp="1"/>
          </p:cNvSpPr>
          <p:nvPr>
            <p:ph idx="1"/>
          </p:nvPr>
        </p:nvSpPr>
        <p:spPr/>
        <p:txBody>
          <a:bodyPr>
            <a:normAutofit/>
          </a:bodyPr>
          <a:lstStyle/>
          <a:p>
            <a:pPr marL="146050" indent="0">
              <a:buNone/>
            </a:pPr>
            <a:r>
              <a:rPr lang="es-ES" sz="2400" b="1" dirty="0"/>
              <a:t>s:=0;</a:t>
            </a:r>
          </a:p>
          <a:p>
            <a:pPr marL="146050" indent="0">
              <a:buNone/>
            </a:pPr>
            <a:r>
              <a:rPr lang="es-ES" sz="2400" b="1" dirty="0"/>
              <a:t>d:=0;</a:t>
            </a:r>
          </a:p>
          <a:p>
            <a:pPr marL="146050" indent="0">
              <a:buNone/>
            </a:pPr>
            <a:r>
              <a:rPr lang="es-ES" sz="2400" b="1" dirty="0" err="1"/>
              <a:t>while</a:t>
            </a:r>
            <a:r>
              <a:rPr lang="es-ES" sz="2400" b="1" dirty="0"/>
              <a:t> (x&lt;y) {</a:t>
            </a:r>
          </a:p>
          <a:p>
            <a:pPr marL="146050" indent="0">
              <a:buNone/>
            </a:pPr>
            <a:r>
              <a:rPr lang="es-ES" sz="2400" b="1" dirty="0"/>
              <a:t> x:=x+3;</a:t>
            </a:r>
          </a:p>
          <a:p>
            <a:pPr marL="146050" indent="0">
              <a:buNone/>
            </a:pPr>
            <a:r>
              <a:rPr lang="es-ES" sz="2400" b="1" dirty="0"/>
              <a:t> y:=y+2;</a:t>
            </a:r>
          </a:p>
          <a:p>
            <a:pPr marL="146050" indent="0">
              <a:buNone/>
            </a:pPr>
            <a:r>
              <a:rPr lang="es-ES" sz="2400" b="1" dirty="0"/>
              <a:t> </a:t>
            </a:r>
            <a:r>
              <a:rPr lang="es-ES" sz="2400" b="1" dirty="0" err="1"/>
              <a:t>if</a:t>
            </a:r>
            <a:r>
              <a:rPr lang="es-ES" sz="2400" b="1" dirty="0"/>
              <a:t> (</a:t>
            </a:r>
            <a:r>
              <a:rPr lang="es-ES" sz="2400" b="1" dirty="0" err="1"/>
              <a:t>x+y</a:t>
            </a:r>
            <a:r>
              <a:rPr lang="es-ES" sz="2400" b="1" dirty="0"/>
              <a:t> &lt; 100)</a:t>
            </a:r>
          </a:p>
          <a:p>
            <a:pPr marL="146050" indent="0">
              <a:buNone/>
            </a:pPr>
            <a:r>
              <a:rPr lang="es-ES" sz="2400" b="1" dirty="0"/>
              <a:t> s:=s+x+y;</a:t>
            </a:r>
          </a:p>
          <a:p>
            <a:pPr marL="146050" indent="0">
              <a:buNone/>
            </a:pPr>
            <a:r>
              <a:rPr lang="es-ES" sz="2400" b="1" dirty="0"/>
              <a:t> </a:t>
            </a:r>
            <a:r>
              <a:rPr lang="es-ES" sz="2400" b="1" dirty="0" err="1"/>
              <a:t>else</a:t>
            </a:r>
            <a:endParaRPr lang="es-ES" sz="2400" b="1" dirty="0"/>
          </a:p>
          <a:p>
            <a:pPr marL="146050" indent="0">
              <a:buNone/>
            </a:pPr>
            <a:r>
              <a:rPr lang="es-ES" sz="2400" b="1" dirty="0"/>
              <a:t> d:=d+x-y;</a:t>
            </a:r>
          </a:p>
          <a:p>
            <a:pPr marL="146050" indent="0">
              <a:buNone/>
            </a:pPr>
            <a:r>
              <a:rPr lang="es-ES" sz="2400" b="1" dirty="0"/>
              <a:t>}</a:t>
            </a:r>
            <a:endParaRPr lang="en-US" sz="2400" b="1" dirty="0"/>
          </a:p>
        </p:txBody>
      </p:sp>
    </p:spTree>
    <p:extLst>
      <p:ext uri="{BB962C8B-B14F-4D97-AF65-F5344CB8AC3E}">
        <p14:creationId xmlns:p14="http://schemas.microsoft.com/office/powerpoint/2010/main" val="136139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 Task Take record of steps &amp; Screenshots</a:t>
            </a:r>
            <a:endParaRPr lang="en-US" dirty="0"/>
          </a:p>
        </p:txBody>
      </p:sp>
      <p:sp>
        <p:nvSpPr>
          <p:cNvPr id="3" name="Content Placeholder 2"/>
          <p:cNvSpPr>
            <a:spLocks noGrp="1"/>
          </p:cNvSpPr>
          <p:nvPr>
            <p:ph idx="1"/>
          </p:nvPr>
        </p:nvSpPr>
        <p:spPr/>
        <p:txBody>
          <a:bodyPr>
            <a:normAutofit/>
          </a:bodyPr>
          <a:lstStyle/>
          <a:p>
            <a:r>
              <a:rPr lang="en-US" sz="1600" dirty="0" smtClean="0"/>
              <a:t>Data Reference Error </a:t>
            </a:r>
          </a:p>
          <a:p>
            <a:r>
              <a:rPr lang="en-US" sz="1600" dirty="0" smtClean="0"/>
              <a:t>Data Declaration Error</a:t>
            </a:r>
          </a:p>
          <a:p>
            <a:r>
              <a:rPr lang="en-US" sz="1600" dirty="0" smtClean="0"/>
              <a:t>Control Flow Errors  </a:t>
            </a:r>
          </a:p>
          <a:p>
            <a:endParaRPr lang="en-US" sz="1600" dirty="0"/>
          </a:p>
        </p:txBody>
      </p:sp>
    </p:spTree>
    <p:extLst>
      <p:ext uri="{BB962C8B-B14F-4D97-AF65-F5344CB8AC3E}">
        <p14:creationId xmlns:p14="http://schemas.microsoft.com/office/powerpoint/2010/main" val="3268847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Reference Error </a:t>
            </a:r>
            <a:endParaRPr lang="en-US" dirty="0"/>
          </a:p>
        </p:txBody>
      </p:sp>
      <p:sp>
        <p:nvSpPr>
          <p:cNvPr id="3" name="Content Placeholder 2"/>
          <p:cNvSpPr>
            <a:spLocks noGrp="1"/>
          </p:cNvSpPr>
          <p:nvPr>
            <p:ph idx="1"/>
          </p:nvPr>
        </p:nvSpPr>
        <p:spPr>
          <a:xfrm>
            <a:off x="912091" y="1356967"/>
            <a:ext cx="6781800" cy="3189720"/>
          </a:xfrm>
        </p:spPr>
        <p:txBody>
          <a:bodyPr>
            <a:noAutofit/>
          </a:bodyPr>
          <a:lstStyle/>
          <a:p>
            <a:pPr marL="457200" lvl="0" indent="-342900" algn="just">
              <a:spcBef>
                <a:spcPts val="0"/>
              </a:spcBef>
              <a:buClr>
                <a:srgbClr val="000000"/>
              </a:buClr>
              <a:buSzPts val="1800"/>
              <a:buAutoNum type="arabicPeriod"/>
            </a:pPr>
            <a:r>
              <a:rPr lang="en-US" sz="1800" dirty="0">
                <a:solidFill>
                  <a:srgbClr val="000000"/>
                </a:solidFill>
              </a:rPr>
              <a:t>Data is referenced to </a:t>
            </a:r>
            <a:r>
              <a:rPr lang="en-US" sz="1800" b="1" dirty="0">
                <a:solidFill>
                  <a:srgbClr val="000000"/>
                </a:solidFill>
              </a:rPr>
              <a:t>unset or uninitialized reference</a:t>
            </a:r>
            <a:r>
              <a:rPr lang="en-US" sz="1800" dirty="0">
                <a:solidFill>
                  <a:srgbClr val="000000"/>
                </a:solidFill>
              </a:rPr>
              <a:t> to a data item (variable, array element, field in a structure), attempt to ‘‘prove’’ informally that the item has a value at that point.</a:t>
            </a:r>
          </a:p>
          <a:p>
            <a:pPr marL="457200" lvl="0" indent="-342900" algn="just">
              <a:spcBef>
                <a:spcPts val="0"/>
              </a:spcBef>
              <a:buClr>
                <a:srgbClr val="000000"/>
              </a:buClr>
              <a:buSzPts val="1800"/>
              <a:buAutoNum type="arabicPeriod"/>
            </a:pPr>
            <a:r>
              <a:rPr lang="en-US" sz="1800" dirty="0">
                <a:solidFill>
                  <a:srgbClr val="000000"/>
                </a:solidFill>
              </a:rPr>
              <a:t>For all</a:t>
            </a:r>
            <a:r>
              <a:rPr lang="en-US" sz="1800" b="1" dirty="0">
                <a:solidFill>
                  <a:srgbClr val="000000"/>
                </a:solidFill>
              </a:rPr>
              <a:t> array references, is each subscript value </a:t>
            </a:r>
            <a:r>
              <a:rPr lang="en-US" sz="1800" dirty="0">
                <a:solidFill>
                  <a:srgbClr val="000000"/>
                </a:solidFill>
              </a:rPr>
              <a:t>within the defined bounds of the corresponding dimension?</a:t>
            </a:r>
          </a:p>
          <a:p>
            <a:pPr marL="457200" lvl="0" indent="-342900" algn="just">
              <a:spcBef>
                <a:spcPts val="0"/>
              </a:spcBef>
              <a:buClr>
                <a:srgbClr val="000000"/>
              </a:buClr>
              <a:buSzPts val="1800"/>
              <a:buAutoNum type="arabicPeriod"/>
            </a:pPr>
            <a:r>
              <a:rPr lang="en-US" sz="1800" b="1" dirty="0">
                <a:solidFill>
                  <a:srgbClr val="000000"/>
                </a:solidFill>
              </a:rPr>
              <a:t>For all array references</a:t>
            </a:r>
            <a:r>
              <a:rPr lang="en-US" sz="1800" dirty="0">
                <a:solidFill>
                  <a:srgbClr val="000000"/>
                </a:solidFill>
              </a:rPr>
              <a:t>, does each </a:t>
            </a:r>
            <a:r>
              <a:rPr lang="en-US" sz="1800" b="1" dirty="0">
                <a:solidFill>
                  <a:srgbClr val="000000"/>
                </a:solidFill>
              </a:rPr>
              <a:t>subscript have an integer value</a:t>
            </a:r>
            <a:r>
              <a:rPr lang="en-US" sz="1800" dirty="0">
                <a:solidFill>
                  <a:srgbClr val="000000"/>
                </a:solidFill>
              </a:rPr>
              <a:t>?</a:t>
            </a:r>
          </a:p>
          <a:p>
            <a:pPr marL="457200" lvl="0" indent="-342900" algn="just">
              <a:spcBef>
                <a:spcPts val="0"/>
              </a:spcBef>
              <a:buClr>
                <a:srgbClr val="000000"/>
              </a:buClr>
              <a:buSzPts val="1800"/>
              <a:buAutoNum type="arabicPeriod"/>
            </a:pPr>
            <a:r>
              <a:rPr lang="en-US" sz="1800" dirty="0">
                <a:solidFill>
                  <a:srgbClr val="000000"/>
                </a:solidFill>
              </a:rPr>
              <a:t>For all references through pointer or reference variables, is the referenced memory currently allocated? This is known as the </a:t>
            </a:r>
            <a:r>
              <a:rPr lang="en-US" sz="1800" b="1" dirty="0">
                <a:solidFill>
                  <a:srgbClr val="000000"/>
                </a:solidFill>
              </a:rPr>
              <a:t>‘‘dangling reference’’ </a:t>
            </a:r>
            <a:r>
              <a:rPr lang="en-US" sz="1800" dirty="0">
                <a:solidFill>
                  <a:srgbClr val="000000"/>
                </a:solidFill>
              </a:rPr>
              <a:t>problem. (</a:t>
            </a:r>
            <a:r>
              <a:rPr lang="en-US" sz="1800" dirty="0">
                <a:solidFill>
                  <a:srgbClr val="000000"/>
                </a:solidFill>
                <a:highlight>
                  <a:srgbClr val="FFFFFF"/>
                </a:highlight>
                <a:latin typeface="Arial"/>
                <a:ea typeface="Arial"/>
                <a:cs typeface="Arial"/>
                <a:sym typeface="Arial"/>
              </a:rPr>
              <a:t>A dangling reference is a reference to a memory location that has been deallocated or freed)</a:t>
            </a:r>
            <a:endParaRPr lang="en-US" sz="1800" dirty="0">
              <a:solidFill>
                <a:srgbClr val="000000"/>
              </a:solidFill>
            </a:endParaRPr>
          </a:p>
          <a:p>
            <a:pPr marL="457200" lvl="0" indent="-342900" algn="just">
              <a:spcBef>
                <a:spcPts val="0"/>
              </a:spcBef>
              <a:buClr>
                <a:srgbClr val="000000"/>
              </a:buClr>
              <a:buSzPts val="1800"/>
              <a:buAutoNum type="arabicPeriod"/>
            </a:pPr>
            <a:r>
              <a:rPr lang="en-US" sz="1800" dirty="0">
                <a:solidFill>
                  <a:srgbClr val="000000"/>
                </a:solidFill>
              </a:rPr>
              <a:t>When a </a:t>
            </a:r>
            <a:r>
              <a:rPr lang="en-US" sz="1800" b="1" dirty="0">
                <a:solidFill>
                  <a:srgbClr val="000000"/>
                </a:solidFill>
              </a:rPr>
              <a:t>memory area has alias names</a:t>
            </a:r>
            <a:r>
              <a:rPr lang="en-US" sz="1800" dirty="0">
                <a:solidFill>
                  <a:srgbClr val="000000"/>
                </a:solidFill>
              </a:rPr>
              <a:t> with differing attributes, does the data value in this area have the correct attributes when referenced via one of these names?</a:t>
            </a:r>
          </a:p>
          <a:p>
            <a:endParaRPr lang="en-US" sz="1800" dirty="0"/>
          </a:p>
        </p:txBody>
      </p:sp>
      <p:pic>
        <p:nvPicPr>
          <p:cNvPr id="5" name="Content Placeholder 3" descr="Table&#10;&#10;Description automatically generated"/>
          <p:cNvPicPr/>
          <p:nvPr/>
        </p:nvPicPr>
        <p:blipFill>
          <a:blip r:embed="rId2"/>
          <a:stretch>
            <a:fillRect/>
          </a:stretch>
        </p:blipFill>
        <p:spPr>
          <a:xfrm>
            <a:off x="7759786" y="1967706"/>
            <a:ext cx="3839845" cy="4067175"/>
          </a:xfrm>
          <a:prstGeom prst="rect">
            <a:avLst/>
          </a:prstGeom>
        </p:spPr>
      </p:pic>
    </p:spTree>
    <p:extLst>
      <p:ext uri="{BB962C8B-B14F-4D97-AF65-F5344CB8AC3E}">
        <p14:creationId xmlns:p14="http://schemas.microsoft.com/office/powerpoint/2010/main" val="857495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Declaration Error </a:t>
            </a:r>
            <a:endParaRPr lang="en-US" dirty="0"/>
          </a:p>
        </p:txBody>
      </p:sp>
      <p:sp>
        <p:nvSpPr>
          <p:cNvPr id="3" name="Content Placeholder 2"/>
          <p:cNvSpPr>
            <a:spLocks noGrp="1"/>
          </p:cNvSpPr>
          <p:nvPr>
            <p:ph idx="1"/>
          </p:nvPr>
        </p:nvSpPr>
        <p:spPr>
          <a:xfrm>
            <a:off x="838200" y="1825625"/>
            <a:ext cx="6929582" cy="4002520"/>
          </a:xfrm>
        </p:spPr>
        <p:txBody>
          <a:bodyPr>
            <a:normAutofit lnSpcReduction="10000"/>
          </a:bodyPr>
          <a:lstStyle/>
          <a:p>
            <a:pPr marL="457200" lvl="0" indent="-342900" algn="just">
              <a:spcBef>
                <a:spcPts val="0"/>
              </a:spcBef>
              <a:buClr>
                <a:srgbClr val="000000"/>
              </a:buClr>
              <a:buSzPts val="1800"/>
              <a:buChar char="➔"/>
            </a:pPr>
            <a:r>
              <a:rPr lang="en-US" sz="1800" dirty="0">
                <a:solidFill>
                  <a:srgbClr val="000000"/>
                </a:solidFill>
              </a:rPr>
              <a:t>Have all variables been explicitly declared? </a:t>
            </a:r>
            <a:r>
              <a:rPr lang="en-US" sz="1800" dirty="0">
                <a:solidFill>
                  <a:srgbClr val="FF0000"/>
                </a:solidFill>
              </a:rPr>
              <a:t>(</a:t>
            </a:r>
            <a:r>
              <a:rPr lang="en-US" sz="1800" dirty="0">
                <a:solidFill>
                  <a:srgbClr val="FF0000"/>
                </a:solidFill>
                <a:highlight>
                  <a:srgbClr val="FFFFFF"/>
                </a:highlight>
                <a:latin typeface="Arial"/>
                <a:ea typeface="Arial"/>
                <a:cs typeface="Arial"/>
                <a:sym typeface="Arial"/>
              </a:rPr>
              <a:t>variable's type and name should be specified)</a:t>
            </a:r>
            <a:endParaRPr lang="en-US" sz="1800" dirty="0">
              <a:solidFill>
                <a:srgbClr val="FF0000"/>
              </a:solidFill>
            </a:endParaRPr>
          </a:p>
          <a:p>
            <a:pPr marL="457200" lvl="0" indent="-342900" algn="just">
              <a:spcBef>
                <a:spcPts val="0"/>
              </a:spcBef>
              <a:buClr>
                <a:srgbClr val="000000"/>
              </a:buClr>
              <a:buSzPts val="1800"/>
              <a:buChar char="➔"/>
            </a:pPr>
            <a:r>
              <a:rPr lang="en-US" sz="1800" dirty="0">
                <a:solidFill>
                  <a:srgbClr val="000000"/>
                </a:solidFill>
              </a:rPr>
              <a:t>If all attributes of </a:t>
            </a:r>
            <a:r>
              <a:rPr lang="en-US" sz="1800" dirty="0">
                <a:solidFill>
                  <a:srgbClr val="00B050"/>
                </a:solidFill>
              </a:rPr>
              <a:t>a variable are not explicitly stated in the declaration, </a:t>
            </a:r>
            <a:r>
              <a:rPr lang="en-US" sz="1800" dirty="0">
                <a:solidFill>
                  <a:srgbClr val="000000"/>
                </a:solidFill>
              </a:rPr>
              <a:t>are the defaults well understood?</a:t>
            </a:r>
          </a:p>
          <a:p>
            <a:pPr marL="457200" lvl="0" indent="-342900" algn="just">
              <a:spcBef>
                <a:spcPts val="0"/>
              </a:spcBef>
              <a:buClr>
                <a:srgbClr val="000000"/>
              </a:buClr>
              <a:buSzPts val="1800"/>
              <a:buChar char="➔"/>
            </a:pPr>
            <a:r>
              <a:rPr lang="en-US" sz="1800" dirty="0">
                <a:solidFill>
                  <a:srgbClr val="000000"/>
                </a:solidFill>
              </a:rPr>
              <a:t>Where a variable is initialized in a declarative statement, is it properly initialized?</a:t>
            </a:r>
          </a:p>
          <a:p>
            <a:pPr marL="457200" lvl="0" indent="-342900" algn="just">
              <a:spcBef>
                <a:spcPts val="0"/>
              </a:spcBef>
              <a:buClr>
                <a:srgbClr val="000000"/>
              </a:buClr>
              <a:buSzPts val="1800"/>
              <a:buChar char="➔"/>
            </a:pPr>
            <a:r>
              <a:rPr lang="en-US" sz="1800" dirty="0">
                <a:solidFill>
                  <a:srgbClr val="000000"/>
                </a:solidFill>
              </a:rPr>
              <a:t>Is each variable assigned the correct length and data type?</a:t>
            </a:r>
          </a:p>
          <a:p>
            <a:pPr marL="457200" lvl="0" indent="-342900" algn="just">
              <a:spcBef>
                <a:spcPts val="0"/>
              </a:spcBef>
              <a:buClr>
                <a:srgbClr val="000000"/>
              </a:buClr>
              <a:buSzPts val="1800"/>
              <a:buChar char="➔"/>
            </a:pPr>
            <a:r>
              <a:rPr lang="en-US" sz="1800" dirty="0">
                <a:solidFill>
                  <a:srgbClr val="000000"/>
                </a:solidFill>
              </a:rPr>
              <a:t>Is the initialization of a variable consistent with its memory type?</a:t>
            </a:r>
          </a:p>
          <a:p>
            <a:pPr marL="457200" lvl="0" indent="-342900" algn="just">
              <a:spcBef>
                <a:spcPts val="0"/>
              </a:spcBef>
              <a:buClr>
                <a:srgbClr val="000000"/>
              </a:buClr>
              <a:buSzPts val="1800"/>
              <a:buChar char="➔"/>
            </a:pPr>
            <a:r>
              <a:rPr lang="en-US" sz="1800" dirty="0">
                <a:solidFill>
                  <a:srgbClr val="000000"/>
                </a:solidFill>
              </a:rPr>
              <a:t>Are there any variables with similar names (e.g., VOLT and VOLTS)? This is not necessarily an error, but it should be seen as a warning that the names may have been confused somewhere within the program</a:t>
            </a:r>
          </a:p>
          <a:p>
            <a:endParaRPr lang="en-US" sz="1800" dirty="0"/>
          </a:p>
        </p:txBody>
      </p:sp>
      <p:pic>
        <p:nvPicPr>
          <p:cNvPr id="4" name="Content Placeholder 7" descr="Table&#10;&#10;Description automatically generated"/>
          <p:cNvPicPr/>
          <p:nvPr/>
        </p:nvPicPr>
        <p:blipFill>
          <a:blip r:embed="rId2"/>
          <a:stretch>
            <a:fillRect/>
          </a:stretch>
        </p:blipFill>
        <p:spPr>
          <a:xfrm>
            <a:off x="8023513" y="2101417"/>
            <a:ext cx="3238500" cy="3190875"/>
          </a:xfrm>
          <a:prstGeom prst="rect">
            <a:avLst/>
          </a:prstGeom>
          <a:noFill/>
        </p:spPr>
      </p:pic>
    </p:spTree>
    <p:extLst>
      <p:ext uri="{BB962C8B-B14F-4D97-AF65-F5344CB8AC3E}">
        <p14:creationId xmlns:p14="http://schemas.microsoft.com/office/powerpoint/2010/main" val="3063204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Error </a:t>
            </a:r>
            <a:endParaRPr lang="en-US" dirty="0"/>
          </a:p>
        </p:txBody>
      </p:sp>
      <p:sp>
        <p:nvSpPr>
          <p:cNvPr id="3" name="Content Placeholder 2"/>
          <p:cNvSpPr>
            <a:spLocks noGrp="1"/>
          </p:cNvSpPr>
          <p:nvPr>
            <p:ph idx="1"/>
          </p:nvPr>
        </p:nvSpPr>
        <p:spPr>
          <a:xfrm>
            <a:off x="838200" y="1825625"/>
            <a:ext cx="6643255" cy="3512993"/>
          </a:xfrm>
        </p:spPr>
        <p:txBody>
          <a:bodyPr>
            <a:normAutofit/>
          </a:bodyPr>
          <a:lstStyle/>
          <a:p>
            <a:pPr marL="12700" marR="12700" lvl="0" indent="0" algn="just">
              <a:spcBef>
                <a:spcPts val="0"/>
              </a:spcBef>
              <a:buNone/>
            </a:pPr>
            <a:r>
              <a:rPr lang="en-US" sz="1600" b="1" dirty="0">
                <a:solidFill>
                  <a:srgbClr val="000000"/>
                </a:solidFill>
                <a:ea typeface="Calibri"/>
                <a:cs typeface="Calibri"/>
                <a:sym typeface="Calibri"/>
              </a:rPr>
              <a:t>Computational or calculation errors are  essentially bad math. The calculations  don't result in the expected result.</a:t>
            </a:r>
          </a:p>
          <a:p>
            <a:pPr marL="457200" lvl="0" indent="-381000">
              <a:spcBef>
                <a:spcPts val="0"/>
              </a:spcBef>
              <a:buClr>
                <a:srgbClr val="000000"/>
              </a:buClr>
              <a:buSzPts val="2400"/>
              <a:buFont typeface="Calibri"/>
              <a:buChar char="●"/>
            </a:pPr>
            <a:r>
              <a:rPr lang="en-US" sz="1600" dirty="0">
                <a:solidFill>
                  <a:srgbClr val="000000"/>
                </a:solidFill>
                <a:ea typeface="Calibri"/>
                <a:cs typeface="Calibri"/>
                <a:sym typeface="Calibri"/>
              </a:rPr>
              <a:t>Adding a  floating-point number to an integer.</a:t>
            </a:r>
          </a:p>
          <a:p>
            <a:pPr marL="457200" lvl="0" indent="-381000" algn="just">
              <a:spcBef>
                <a:spcPts val="0"/>
              </a:spcBef>
              <a:buClr>
                <a:srgbClr val="000000"/>
              </a:buClr>
              <a:buSzPts val="2400"/>
              <a:buFont typeface="Calibri"/>
              <a:buChar char="●"/>
            </a:pPr>
            <a:r>
              <a:rPr lang="en-US" sz="1600" dirty="0">
                <a:solidFill>
                  <a:srgbClr val="000000"/>
                </a:solidFill>
                <a:ea typeface="Calibri"/>
                <a:cs typeface="Calibri"/>
                <a:sym typeface="Calibri"/>
              </a:rPr>
              <a:t>Adding a long integer to a short integer</a:t>
            </a:r>
          </a:p>
          <a:p>
            <a:pPr marL="457200" lvl="0" indent="-381000" algn="just">
              <a:spcBef>
                <a:spcPts val="0"/>
              </a:spcBef>
              <a:buClr>
                <a:srgbClr val="000000"/>
              </a:buClr>
              <a:buSzPts val="2400"/>
              <a:buFont typeface="Calibri"/>
              <a:buChar char="●"/>
            </a:pPr>
            <a:r>
              <a:rPr lang="en-US" sz="1600" dirty="0">
                <a:solidFill>
                  <a:srgbClr val="000000"/>
                </a:solidFill>
                <a:ea typeface="Calibri"/>
                <a:cs typeface="Calibri"/>
                <a:sym typeface="Calibri"/>
              </a:rPr>
              <a:t>If a program encounters a divide-by-  zero error, an unhandled exception may  occur.</a:t>
            </a:r>
          </a:p>
          <a:p>
            <a:pPr marL="0" lvl="0" indent="0">
              <a:spcBef>
                <a:spcPts val="0"/>
              </a:spcBef>
              <a:spcAft>
                <a:spcPts val="1400"/>
              </a:spcAft>
              <a:buNone/>
            </a:pPr>
            <a:endParaRPr lang="en-US" sz="1600" dirty="0"/>
          </a:p>
        </p:txBody>
      </p:sp>
      <p:pic>
        <p:nvPicPr>
          <p:cNvPr id="4" name="Content Placeholder 5" descr="Table&#10;&#10;Description automatically generated"/>
          <p:cNvPicPr/>
          <p:nvPr/>
        </p:nvPicPr>
        <p:blipFill>
          <a:blip r:embed="rId2"/>
          <a:stretch>
            <a:fillRect/>
          </a:stretch>
        </p:blipFill>
        <p:spPr>
          <a:xfrm>
            <a:off x="7898765" y="1795463"/>
            <a:ext cx="3455035" cy="4381500"/>
          </a:xfrm>
          <a:prstGeom prst="rect">
            <a:avLst/>
          </a:prstGeom>
        </p:spPr>
      </p:pic>
    </p:spTree>
    <p:extLst>
      <p:ext uri="{BB962C8B-B14F-4D97-AF65-F5344CB8AC3E}">
        <p14:creationId xmlns:p14="http://schemas.microsoft.com/office/powerpoint/2010/main" val="2288679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ea typeface="Calibri"/>
                <a:cs typeface="Calibri"/>
                <a:sym typeface="Calibri"/>
              </a:rPr>
              <a:t>Control flow errors</a:t>
            </a:r>
            <a:endParaRPr lang="en-US" dirty="0"/>
          </a:p>
        </p:txBody>
      </p:sp>
      <p:sp>
        <p:nvSpPr>
          <p:cNvPr id="3" name="Content Placeholder 2"/>
          <p:cNvSpPr>
            <a:spLocks noGrp="1"/>
          </p:cNvSpPr>
          <p:nvPr>
            <p:ph idx="1"/>
          </p:nvPr>
        </p:nvSpPr>
        <p:spPr/>
        <p:txBody>
          <a:bodyPr>
            <a:normAutofit/>
          </a:bodyPr>
          <a:lstStyle/>
          <a:p>
            <a:pPr marL="12700" marR="12700" lvl="0" indent="0" algn="just">
              <a:spcBef>
                <a:spcPts val="0"/>
              </a:spcBef>
              <a:buNone/>
            </a:pPr>
            <a:r>
              <a:rPr lang="en-US" sz="1800" b="1" dirty="0">
                <a:solidFill>
                  <a:srgbClr val="000000"/>
                </a:solidFill>
                <a:ea typeface="Calibri"/>
                <a:cs typeface="Calibri"/>
                <a:sym typeface="Calibri"/>
              </a:rPr>
              <a:t>Control flow errors are the result of loops and other  control constructs in the language not behaving as  expected. They are usually caused, directly or  indirectly, by computational or comparison errors.</a:t>
            </a:r>
          </a:p>
          <a:p>
            <a:pPr marL="457200" lvl="0" indent="-358140" algn="just">
              <a:spcBef>
                <a:spcPts val="100"/>
              </a:spcBef>
              <a:buClr>
                <a:srgbClr val="000000"/>
              </a:buClr>
              <a:buSzPct val="100000"/>
              <a:buFont typeface="Arial"/>
              <a:buChar char="●"/>
            </a:pPr>
            <a:r>
              <a:rPr lang="en-US" sz="1800" dirty="0">
                <a:solidFill>
                  <a:srgbClr val="000000"/>
                </a:solidFill>
                <a:latin typeface="Arial"/>
                <a:ea typeface="Arial"/>
                <a:cs typeface="Arial"/>
                <a:sym typeface="Arial"/>
              </a:rPr>
              <a:t>while (true)</a:t>
            </a:r>
          </a:p>
          <a:p>
            <a:pPr marL="304800" lvl="0" indent="0" algn="just">
              <a:spcBef>
                <a:spcPts val="0"/>
              </a:spcBef>
              <a:buNone/>
            </a:pPr>
            <a:r>
              <a:rPr lang="en-US" sz="1800" dirty="0">
                <a:solidFill>
                  <a:srgbClr val="000000"/>
                </a:solidFill>
                <a:latin typeface="Arial"/>
                <a:ea typeface="Arial"/>
                <a:cs typeface="Arial"/>
                <a:sym typeface="Arial"/>
              </a:rPr>
              <a:t>{ // do something repeatedly }</a:t>
            </a:r>
          </a:p>
          <a:p>
            <a:pPr marL="12700" marR="12700" lvl="0" indent="0" algn="just">
              <a:spcBef>
                <a:spcPts val="0"/>
              </a:spcBef>
              <a:buNone/>
            </a:pPr>
            <a:r>
              <a:rPr lang="en-US" sz="1800" b="1" dirty="0">
                <a:solidFill>
                  <a:srgbClr val="000000"/>
                </a:solidFill>
                <a:ea typeface="Calibri"/>
                <a:cs typeface="Calibri"/>
                <a:sym typeface="Calibri"/>
              </a:rPr>
              <a:t>Control flow errors are the result of loops and other  control constructs in the language not behaving as  expected. They are usually caused, directly or  indirectly, by computational or comparison errors.</a:t>
            </a:r>
          </a:p>
          <a:p>
            <a:pPr marL="457200" lvl="0" indent="-358140" algn="just">
              <a:spcBef>
                <a:spcPts val="100"/>
              </a:spcBef>
              <a:buClr>
                <a:srgbClr val="000000"/>
              </a:buClr>
              <a:buSzPct val="100000"/>
              <a:buFont typeface="Arial"/>
              <a:buChar char="●"/>
            </a:pPr>
            <a:r>
              <a:rPr lang="en-US" sz="1800" dirty="0">
                <a:solidFill>
                  <a:srgbClr val="000000"/>
                </a:solidFill>
                <a:latin typeface="Arial"/>
                <a:ea typeface="Arial"/>
                <a:cs typeface="Arial"/>
                <a:sym typeface="Arial"/>
              </a:rPr>
              <a:t>while (true)</a:t>
            </a:r>
          </a:p>
          <a:p>
            <a:pPr marL="304800" lvl="0" indent="0" algn="just">
              <a:spcBef>
                <a:spcPts val="0"/>
              </a:spcBef>
              <a:buNone/>
            </a:pPr>
            <a:r>
              <a:rPr lang="en-US" sz="1800" dirty="0">
                <a:solidFill>
                  <a:srgbClr val="000000"/>
                </a:solidFill>
                <a:latin typeface="Arial"/>
                <a:ea typeface="Arial"/>
                <a:cs typeface="Arial"/>
                <a:sym typeface="Arial"/>
              </a:rPr>
              <a:t>{ // do something repeatedly </a:t>
            </a:r>
            <a:r>
              <a:rPr lang="en-US" sz="1800" dirty="0" smtClean="0">
                <a:solidFill>
                  <a:srgbClr val="000000"/>
                </a:solidFill>
                <a:latin typeface="Arial"/>
                <a:ea typeface="Arial"/>
                <a:cs typeface="Arial"/>
                <a:sym typeface="Arial"/>
              </a:rPr>
              <a:t>}</a:t>
            </a:r>
            <a:endParaRPr lang="en-US" sz="18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85438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9" y="180398"/>
            <a:ext cx="8340435" cy="299893"/>
          </a:xfrm>
        </p:spPr>
        <p:txBody>
          <a:bodyPr>
            <a:normAutofit fontScale="90000"/>
          </a:bodyPr>
          <a:lstStyle/>
          <a:p>
            <a:r>
              <a:rPr lang="en-US" sz="3600" dirty="0" smtClean="0"/>
              <a:t>Make a code inspection checklist</a:t>
            </a:r>
            <a:endParaRPr lang="en-US" sz="3600" dirty="0"/>
          </a:p>
        </p:txBody>
      </p:sp>
      <p:pic>
        <p:nvPicPr>
          <p:cNvPr id="4" name="Content Placeholder 3"/>
          <p:cNvPicPr>
            <a:picLocks noGrp="1" noChangeAspect="1"/>
          </p:cNvPicPr>
          <p:nvPr>
            <p:ph idx="1"/>
          </p:nvPr>
        </p:nvPicPr>
        <p:blipFill>
          <a:blip r:embed="rId2"/>
          <a:stretch>
            <a:fillRect/>
          </a:stretch>
        </p:blipFill>
        <p:spPr>
          <a:xfrm>
            <a:off x="2804986" y="799233"/>
            <a:ext cx="6736448" cy="5811838"/>
          </a:xfrm>
          <a:prstGeom prst="rect">
            <a:avLst/>
          </a:prstGeom>
        </p:spPr>
      </p:pic>
    </p:spTree>
    <p:extLst>
      <p:ext uri="{BB962C8B-B14F-4D97-AF65-F5344CB8AC3E}">
        <p14:creationId xmlns:p14="http://schemas.microsoft.com/office/powerpoint/2010/main" val="4014100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 Technique/ CFG </a:t>
            </a:r>
            <a:endParaRPr lang="en-US" dirty="0"/>
          </a:p>
        </p:txBody>
      </p:sp>
      <p:pic>
        <p:nvPicPr>
          <p:cNvPr id="6" name="Content Placeholder 5"/>
          <p:cNvPicPr>
            <a:picLocks noGrp="1" noChangeAspect="1"/>
          </p:cNvPicPr>
          <p:nvPr>
            <p:ph idx="1"/>
          </p:nvPr>
        </p:nvPicPr>
        <p:blipFill>
          <a:blip r:embed="rId2"/>
          <a:stretch>
            <a:fillRect/>
          </a:stretch>
        </p:blipFill>
        <p:spPr>
          <a:xfrm>
            <a:off x="838200" y="1690688"/>
            <a:ext cx="8808979" cy="4351338"/>
          </a:xfrm>
          <a:prstGeom prst="rect">
            <a:avLst/>
          </a:prstGeom>
        </p:spPr>
      </p:pic>
    </p:spTree>
    <p:extLst>
      <p:ext uri="{BB962C8B-B14F-4D97-AF65-F5344CB8AC3E}">
        <p14:creationId xmlns:p14="http://schemas.microsoft.com/office/powerpoint/2010/main" val="3446432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reference Error Activity: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Q1: Identify what type of error is this? (java code)  </a:t>
            </a:r>
          </a:p>
          <a:p>
            <a:pPr marL="0" indent="0">
              <a:buNone/>
            </a:pPr>
            <a:r>
              <a:rPr lang="en-US" sz="2000" dirty="0" smtClean="0"/>
              <a:t>public class Main {</a:t>
            </a:r>
          </a:p>
          <a:p>
            <a:pPr marL="0" indent="0">
              <a:buNone/>
            </a:pPr>
            <a:r>
              <a:rPr lang="en-US" sz="2000" dirty="0" smtClean="0"/>
              <a:t>    public static void main(String[] </a:t>
            </a:r>
            <a:r>
              <a:rPr lang="en-US" sz="2000" dirty="0" err="1" smtClean="0"/>
              <a:t>args</a:t>
            </a:r>
            <a:r>
              <a:rPr lang="en-US" sz="2000" dirty="0" smtClean="0"/>
              <a:t>) {</a:t>
            </a:r>
          </a:p>
          <a:p>
            <a:pPr marL="0" indent="0">
              <a:buNone/>
            </a:pPr>
            <a:r>
              <a:rPr lang="en-US" sz="2000" dirty="0" smtClean="0"/>
              <a:t>        String </a:t>
            </a:r>
            <a:r>
              <a:rPr lang="en-US" sz="2000" dirty="0" err="1" smtClean="0"/>
              <a:t>myString</a:t>
            </a:r>
            <a:r>
              <a:rPr lang="en-US" sz="2000" dirty="0" smtClean="0"/>
              <a:t>; </a:t>
            </a:r>
          </a:p>
          <a:p>
            <a:pPr marL="0" indent="0">
              <a:buNone/>
            </a:pPr>
            <a:endParaRPr lang="en-US" sz="2000" dirty="0" smtClean="0"/>
          </a:p>
          <a:p>
            <a:pPr marL="0" indent="0">
              <a:buNone/>
            </a:pPr>
            <a:r>
              <a:rPr lang="en-US" sz="2000" dirty="0" smtClean="0"/>
              <a:t>        // Use the reference variable</a:t>
            </a:r>
          </a:p>
          <a:p>
            <a:pPr marL="0" indent="0">
              <a:buNone/>
            </a:pPr>
            <a:r>
              <a:rPr lang="en-US" sz="2000" dirty="0" smtClean="0"/>
              <a:t>        </a:t>
            </a:r>
            <a:r>
              <a:rPr lang="en-US" sz="2000" dirty="0" err="1" smtClean="0"/>
              <a:t>System.out.println</a:t>
            </a:r>
            <a:r>
              <a:rPr lang="en-US" sz="2000" dirty="0" smtClean="0"/>
              <a:t>(</a:t>
            </a:r>
            <a:r>
              <a:rPr lang="en-US" sz="2000" dirty="0" err="1" smtClean="0"/>
              <a:t>myString</a:t>
            </a:r>
            <a:r>
              <a:rPr lang="en-US" sz="2000" dirty="0" smtClean="0"/>
              <a:t>); //</a:t>
            </a:r>
          </a:p>
          <a:p>
            <a:pPr marL="0" indent="0">
              <a:buNone/>
            </a:pPr>
            <a:r>
              <a:rPr lang="en-US" sz="2000" dirty="0" smtClean="0"/>
              <a:t>    }</a:t>
            </a:r>
          </a:p>
          <a:p>
            <a:pPr marL="0" indent="0">
              <a:buNone/>
            </a:pPr>
            <a:r>
              <a:rPr lang="en-US" sz="2000" dirty="0" smtClean="0"/>
              <a:t>}</a:t>
            </a:r>
            <a:endParaRPr lang="en-US" sz="2000" dirty="0"/>
          </a:p>
        </p:txBody>
      </p:sp>
    </p:spTree>
    <p:extLst>
      <p:ext uri="{BB962C8B-B14F-4D97-AF65-F5344CB8AC3E}">
        <p14:creationId xmlns:p14="http://schemas.microsoft.com/office/powerpoint/2010/main" val="2926640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Error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Example 1: </a:t>
            </a:r>
          </a:p>
          <a:p>
            <a:pPr marL="0" indent="0">
              <a:buNone/>
            </a:pPr>
            <a:r>
              <a:rPr lang="en-US" sz="2000" dirty="0" err="1" smtClean="0"/>
              <a:t>int</a:t>
            </a:r>
            <a:r>
              <a:rPr lang="en-US" sz="2000" dirty="0" smtClean="0"/>
              <a:t>[] </a:t>
            </a:r>
            <a:r>
              <a:rPr lang="en-US" sz="2000" dirty="0" err="1" smtClean="0"/>
              <a:t>myArray</a:t>
            </a:r>
            <a:r>
              <a:rPr lang="en-US" sz="2000" dirty="0" smtClean="0"/>
              <a:t> = {1, 2, 3, 4, 5};</a:t>
            </a:r>
          </a:p>
          <a:p>
            <a:pPr marL="0" indent="0">
              <a:buNone/>
            </a:pPr>
            <a:r>
              <a:rPr lang="en-US" sz="2000" dirty="0" err="1" smtClean="0"/>
              <a:t>System.out.println</a:t>
            </a:r>
            <a:r>
              <a:rPr lang="en-US" sz="2000" dirty="0" smtClean="0"/>
              <a:t>(</a:t>
            </a:r>
            <a:r>
              <a:rPr lang="en-US" sz="2000" dirty="0" err="1" smtClean="0"/>
              <a:t>myArray</a:t>
            </a:r>
            <a:r>
              <a:rPr lang="en-US" sz="2000" dirty="0" smtClean="0"/>
              <a:t>[5]);</a:t>
            </a:r>
          </a:p>
          <a:p>
            <a:pPr marL="0" indent="0">
              <a:buNone/>
            </a:pPr>
            <a:r>
              <a:rPr lang="en-US" sz="2000" dirty="0" smtClean="0"/>
              <a:t>Example2: </a:t>
            </a:r>
          </a:p>
          <a:p>
            <a:pPr marL="0" indent="0">
              <a:buNone/>
            </a:pPr>
            <a:r>
              <a:rPr lang="en-US" sz="2000" dirty="0" err="1"/>
              <a:t>my_list</a:t>
            </a:r>
            <a:r>
              <a:rPr lang="en-US" sz="2000" dirty="0"/>
              <a:t> = [</a:t>
            </a:r>
            <a:r>
              <a:rPr lang="en-US" sz="2000" dirty="0" smtClean="0"/>
              <a:t>11, 23, 25, 12, 14,17] </a:t>
            </a:r>
          </a:p>
          <a:p>
            <a:pPr marL="0" indent="0">
              <a:buNone/>
            </a:pPr>
            <a:r>
              <a:rPr lang="en-US" sz="2000" dirty="0" smtClean="0"/>
              <a:t>list </a:t>
            </a:r>
            <a:r>
              <a:rPr lang="en-US" sz="2000" dirty="0" err="1" smtClean="0"/>
              <a:t>my_list</a:t>
            </a:r>
            <a:r>
              <a:rPr lang="en-US" sz="2000" dirty="0" smtClean="0"/>
              <a:t>[6]</a:t>
            </a:r>
          </a:p>
        </p:txBody>
      </p:sp>
    </p:spTree>
    <p:extLst>
      <p:ext uri="{BB962C8B-B14F-4D97-AF65-F5344CB8AC3E}">
        <p14:creationId xmlns:p14="http://schemas.microsoft.com/office/powerpoint/2010/main" val="4153543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reference error </a:t>
            </a:r>
            <a:endParaRPr lang="en-US" dirty="0"/>
          </a:p>
        </p:txBody>
      </p:sp>
      <p:sp>
        <p:nvSpPr>
          <p:cNvPr id="3" name="Content Placeholder 2"/>
          <p:cNvSpPr>
            <a:spLocks noGrp="1"/>
          </p:cNvSpPr>
          <p:nvPr>
            <p:ph idx="1"/>
          </p:nvPr>
        </p:nvSpPr>
        <p:spPr/>
        <p:txBody>
          <a:bodyPr>
            <a:noAutofit/>
          </a:bodyPr>
          <a:lstStyle/>
          <a:p>
            <a:pPr marL="0" indent="0">
              <a:buNone/>
            </a:pPr>
            <a:r>
              <a:rPr lang="en-US" sz="2400" dirty="0" err="1" smtClean="0"/>
              <a:t>int</a:t>
            </a:r>
            <a:r>
              <a:rPr lang="en-US" sz="2400" dirty="0" smtClean="0"/>
              <a:t> main() {</a:t>
            </a:r>
          </a:p>
          <a:p>
            <a:pPr marL="0" indent="0">
              <a:buNone/>
            </a:pPr>
            <a:r>
              <a:rPr lang="en-US" sz="2400" dirty="0" smtClean="0"/>
              <a:t>  </a:t>
            </a:r>
            <a:r>
              <a:rPr lang="en-US" sz="2400" dirty="0" err="1" smtClean="0"/>
              <a:t>int</a:t>
            </a:r>
            <a:r>
              <a:rPr lang="en-US" sz="2400" dirty="0" smtClean="0"/>
              <a:t> x = 10;</a:t>
            </a:r>
          </a:p>
          <a:p>
            <a:pPr marL="0" indent="0">
              <a:buNone/>
            </a:pPr>
            <a:r>
              <a:rPr lang="en-US" sz="2400" dirty="0" smtClean="0"/>
              <a:t>  </a:t>
            </a:r>
            <a:r>
              <a:rPr lang="en-US" sz="2400" dirty="0" err="1" smtClean="0"/>
              <a:t>int</a:t>
            </a:r>
            <a:r>
              <a:rPr lang="en-US" sz="2400" dirty="0" smtClean="0"/>
              <a:t>* p1 = &amp;x;</a:t>
            </a:r>
          </a:p>
          <a:p>
            <a:pPr marL="0" indent="0">
              <a:buNone/>
            </a:pPr>
            <a:r>
              <a:rPr lang="en-US" sz="2400" dirty="0" smtClean="0"/>
              <a:t>  </a:t>
            </a:r>
            <a:r>
              <a:rPr lang="en-US" sz="2400" dirty="0" err="1" smtClean="0"/>
              <a:t>int</a:t>
            </a:r>
            <a:r>
              <a:rPr lang="en-US" sz="2400" dirty="0" smtClean="0"/>
              <a:t>* p2 = &amp;x;</a:t>
            </a:r>
          </a:p>
          <a:p>
            <a:pPr marL="0" indent="0">
              <a:buNone/>
            </a:pPr>
            <a:r>
              <a:rPr lang="en-US" sz="2400" dirty="0" smtClean="0"/>
              <a:t>*p1 = 20;</a:t>
            </a:r>
          </a:p>
          <a:p>
            <a:pPr marL="0" indent="0">
              <a:buNone/>
            </a:pPr>
            <a:endParaRPr lang="en-US" sz="2400" dirty="0" smtClean="0"/>
          </a:p>
          <a:p>
            <a:pPr marL="0" indent="0">
              <a:buNone/>
            </a:pPr>
            <a:r>
              <a:rPr lang="en-US" sz="2400" dirty="0" smtClean="0"/>
              <a:t>  // The value of x can now also be accessed through p2</a:t>
            </a:r>
          </a:p>
          <a:p>
            <a:pPr marL="0" indent="0">
              <a:buNone/>
            </a:pPr>
            <a:r>
              <a:rPr lang="en-US" sz="2400" dirty="0" smtClean="0"/>
              <a:t>  </a:t>
            </a:r>
            <a:r>
              <a:rPr lang="en-US" sz="2400" dirty="0" err="1" smtClean="0"/>
              <a:t>std</a:t>
            </a:r>
            <a:r>
              <a:rPr lang="en-US" sz="2400" dirty="0" smtClean="0"/>
              <a:t>::</a:t>
            </a:r>
            <a:r>
              <a:rPr lang="en-US" sz="2400" dirty="0" err="1" smtClean="0"/>
              <a:t>cout</a:t>
            </a:r>
            <a:r>
              <a:rPr lang="en-US" sz="2400" dirty="0" smtClean="0"/>
              <a:t> &lt;&lt; *p2 &lt;&lt; </a:t>
            </a:r>
            <a:r>
              <a:rPr lang="en-US" sz="2400" dirty="0" err="1" smtClean="0"/>
              <a:t>std</a:t>
            </a:r>
            <a:r>
              <a:rPr lang="en-US" sz="2400" dirty="0" smtClean="0"/>
              <a:t>::</a:t>
            </a:r>
            <a:r>
              <a:rPr lang="en-US" sz="2400" dirty="0" err="1" smtClean="0"/>
              <a:t>endl</a:t>
            </a:r>
            <a:r>
              <a:rPr lang="en-US" sz="2400" dirty="0" smtClean="0"/>
              <a:t>; // Prints "20"</a:t>
            </a:r>
          </a:p>
          <a:p>
            <a:pPr marL="0" indent="0">
              <a:buNone/>
            </a:pPr>
            <a:endParaRPr lang="en-US" sz="2400" dirty="0" smtClean="0"/>
          </a:p>
          <a:p>
            <a:pPr marL="0" indent="0">
              <a:buNone/>
            </a:pPr>
            <a:r>
              <a:rPr lang="en-US" sz="2400" dirty="0" smtClean="0"/>
              <a:t>  return 0;</a:t>
            </a:r>
          </a:p>
          <a:p>
            <a:pPr marL="0" indent="0">
              <a:buNone/>
            </a:pPr>
            <a:r>
              <a:rPr lang="en-US" sz="2400" dirty="0" smtClean="0"/>
              <a:t>}</a:t>
            </a:r>
          </a:p>
          <a:p>
            <a:pPr marL="0" indent="0">
              <a:buNone/>
            </a:pPr>
            <a:endParaRPr lang="en-US" sz="2400" dirty="0"/>
          </a:p>
        </p:txBody>
      </p:sp>
    </p:spTree>
    <p:extLst>
      <p:ext uri="{BB962C8B-B14F-4D97-AF65-F5344CB8AC3E}">
        <p14:creationId xmlns:p14="http://schemas.microsoft.com/office/powerpoint/2010/main" val="2722621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Error: </a:t>
            </a:r>
            <a:endParaRPr lang="en-US" dirty="0"/>
          </a:p>
        </p:txBody>
      </p:sp>
      <p:sp>
        <p:nvSpPr>
          <p:cNvPr id="3" name="Content Placeholder 2"/>
          <p:cNvSpPr>
            <a:spLocks noGrp="1"/>
          </p:cNvSpPr>
          <p:nvPr>
            <p:ph idx="1"/>
          </p:nvPr>
        </p:nvSpPr>
        <p:spPr>
          <a:xfrm>
            <a:off x="838200" y="1496291"/>
            <a:ext cx="10515600" cy="4680672"/>
          </a:xfrm>
        </p:spPr>
        <p:txBody>
          <a:bodyPr>
            <a:normAutofit/>
          </a:bodyPr>
          <a:lstStyle/>
          <a:p>
            <a:pPr marL="0" indent="0">
              <a:buNone/>
            </a:pPr>
            <a:r>
              <a:rPr lang="en-US" sz="1600" dirty="0" err="1" smtClean="0"/>
              <a:t>def</a:t>
            </a:r>
            <a:r>
              <a:rPr lang="en-US" sz="1600" dirty="0" smtClean="0"/>
              <a:t> </a:t>
            </a:r>
            <a:r>
              <a:rPr lang="en-US" sz="1600" dirty="0" err="1" smtClean="0"/>
              <a:t>my_function</a:t>
            </a:r>
            <a:r>
              <a:rPr lang="en-US" sz="1600" dirty="0" smtClean="0"/>
              <a:t>():</a:t>
            </a:r>
          </a:p>
          <a:p>
            <a:pPr marL="0" indent="0">
              <a:buNone/>
            </a:pPr>
            <a:r>
              <a:rPr lang="en-US" sz="1600" dirty="0" smtClean="0"/>
              <a:t>    # Declare a variable</a:t>
            </a:r>
          </a:p>
          <a:p>
            <a:pPr marL="0" indent="0">
              <a:buNone/>
            </a:pPr>
            <a:r>
              <a:rPr lang="en-US" sz="1600" dirty="0" smtClean="0"/>
              <a:t>    </a:t>
            </a:r>
            <a:r>
              <a:rPr lang="en-US" sz="1600" dirty="0" err="1" smtClean="0"/>
              <a:t>my_var</a:t>
            </a:r>
            <a:r>
              <a:rPr lang="en-US" sz="1600" dirty="0" smtClean="0"/>
              <a:t> = 10</a:t>
            </a:r>
          </a:p>
          <a:p>
            <a:pPr marL="0" indent="0">
              <a:buNone/>
            </a:pPr>
            <a:endParaRPr lang="en-US" sz="1600" dirty="0" smtClean="0"/>
          </a:p>
          <a:p>
            <a:pPr marL="0" indent="0">
              <a:buNone/>
            </a:pPr>
            <a:r>
              <a:rPr lang="en-US" sz="1600" dirty="0" smtClean="0"/>
              <a:t>    # Print the value of the variable</a:t>
            </a:r>
          </a:p>
          <a:p>
            <a:pPr marL="0" indent="0">
              <a:buNone/>
            </a:pPr>
            <a:r>
              <a:rPr lang="en-US" sz="1600" dirty="0" smtClean="0"/>
              <a:t>    print(</a:t>
            </a:r>
            <a:r>
              <a:rPr lang="en-US" sz="1600" dirty="0" err="1" smtClean="0"/>
              <a:t>my_var</a:t>
            </a:r>
            <a:r>
              <a:rPr lang="en-US" sz="1600" dirty="0" smtClean="0"/>
              <a:t>)</a:t>
            </a:r>
          </a:p>
          <a:p>
            <a:pPr marL="0" indent="0">
              <a:buNone/>
            </a:pPr>
            <a:endParaRPr lang="en-US" sz="1600" dirty="0" smtClean="0"/>
          </a:p>
          <a:p>
            <a:pPr marL="0" indent="0">
              <a:buNone/>
            </a:pPr>
            <a:r>
              <a:rPr lang="en-US" sz="1600" dirty="0" smtClean="0"/>
              <a:t>   </a:t>
            </a:r>
            <a:r>
              <a:rPr lang="en-US" sz="1600" dirty="0" err="1" smtClean="0"/>
              <a:t>my_var</a:t>
            </a:r>
            <a:r>
              <a:rPr lang="en-US" sz="1600" dirty="0" smtClean="0"/>
              <a:t> = 20</a:t>
            </a:r>
          </a:p>
          <a:p>
            <a:pPr marL="0" indent="0">
              <a:buNone/>
            </a:pPr>
            <a:endParaRPr lang="en-US" sz="1600" dirty="0" smtClean="0"/>
          </a:p>
          <a:p>
            <a:pPr marL="0" indent="0">
              <a:buNone/>
            </a:pPr>
            <a:r>
              <a:rPr lang="en-US" sz="1600" dirty="0" smtClean="0"/>
              <a:t>    # Print the value of the variable again</a:t>
            </a:r>
          </a:p>
          <a:p>
            <a:pPr marL="0" indent="0">
              <a:buNone/>
            </a:pPr>
            <a:r>
              <a:rPr lang="en-US" sz="1600" dirty="0" smtClean="0"/>
              <a:t>    print(</a:t>
            </a:r>
            <a:r>
              <a:rPr lang="en-US" sz="1600" dirty="0" err="1" smtClean="0"/>
              <a:t>my_var</a:t>
            </a:r>
            <a:r>
              <a:rPr lang="en-US" sz="1600" dirty="0" smtClean="0"/>
              <a:t>)</a:t>
            </a:r>
          </a:p>
          <a:p>
            <a:pPr marL="0" indent="0">
              <a:buNone/>
            </a:pPr>
            <a:endParaRPr lang="en-US" sz="1600" dirty="0" smtClean="0"/>
          </a:p>
          <a:p>
            <a:pPr marL="0" indent="0">
              <a:buNone/>
            </a:pPr>
            <a:r>
              <a:rPr lang="en-US" sz="1600" dirty="0" smtClean="0"/>
              <a:t>if __name__ == '__main__':</a:t>
            </a:r>
          </a:p>
          <a:p>
            <a:pPr marL="0" indent="0">
              <a:buNone/>
            </a:pPr>
            <a:r>
              <a:rPr lang="en-US" sz="1600" dirty="0" smtClean="0"/>
              <a:t>    </a:t>
            </a:r>
            <a:r>
              <a:rPr lang="en-US" sz="1600" dirty="0" err="1" smtClean="0"/>
              <a:t>my_function</a:t>
            </a:r>
            <a:r>
              <a:rPr lang="en-US" sz="1600" dirty="0" smtClean="0"/>
              <a:t>()</a:t>
            </a:r>
          </a:p>
          <a:p>
            <a:pPr marL="0" indent="0">
              <a:buNone/>
            </a:pPr>
            <a:endParaRPr lang="en-US" sz="1600" dirty="0"/>
          </a:p>
          <a:p>
            <a:pPr marL="0" indent="0">
              <a:buNone/>
            </a:pPr>
            <a:r>
              <a:rPr lang="en-US" sz="1600" dirty="0" smtClean="0"/>
              <a:t>Python code </a:t>
            </a:r>
            <a:endParaRPr lang="en-US" sz="1600" dirty="0"/>
          </a:p>
        </p:txBody>
      </p:sp>
    </p:spTree>
    <p:extLst>
      <p:ext uri="{BB962C8B-B14F-4D97-AF65-F5344CB8AC3E}">
        <p14:creationId xmlns:p14="http://schemas.microsoft.com/office/powerpoint/2010/main" val="398083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2330"/>
          </a:xfrm>
        </p:spPr>
        <p:txBody>
          <a:bodyPr>
            <a:normAutofit/>
          </a:bodyPr>
          <a:lstStyle/>
          <a:p>
            <a:r>
              <a:rPr lang="en-US" sz="2000" dirty="0" smtClean="0"/>
              <a:t>Identify Error: </a:t>
            </a:r>
            <a:endParaRPr lang="en-US" sz="2000" dirty="0"/>
          </a:p>
        </p:txBody>
      </p:sp>
      <p:sp>
        <p:nvSpPr>
          <p:cNvPr id="3" name="Content Placeholder 2"/>
          <p:cNvSpPr>
            <a:spLocks noGrp="1"/>
          </p:cNvSpPr>
          <p:nvPr>
            <p:ph idx="1"/>
          </p:nvPr>
        </p:nvSpPr>
        <p:spPr>
          <a:xfrm>
            <a:off x="838200" y="877456"/>
            <a:ext cx="10515600" cy="5299507"/>
          </a:xfrm>
        </p:spPr>
        <p:txBody>
          <a:bodyPr numCol="2">
            <a:noAutofit/>
          </a:bodyPr>
          <a:lstStyle/>
          <a:p>
            <a:pPr marL="0" indent="0">
              <a:buNone/>
            </a:pPr>
            <a:r>
              <a:rPr lang="en-US" sz="1600" b="1" dirty="0" err="1"/>
              <a:t>def</a:t>
            </a:r>
            <a:r>
              <a:rPr lang="en-US" sz="1600" b="1" dirty="0"/>
              <a:t> </a:t>
            </a:r>
            <a:r>
              <a:rPr lang="en-US" sz="1600" b="1" dirty="0" err="1"/>
              <a:t>calculate_area_of_circle</a:t>
            </a:r>
            <a:r>
              <a:rPr lang="en-US" sz="1600" b="1" dirty="0"/>
              <a:t>(radius):</a:t>
            </a:r>
          </a:p>
          <a:p>
            <a:pPr marL="0" indent="0">
              <a:buNone/>
            </a:pPr>
            <a:r>
              <a:rPr lang="en-US" sz="1600" b="1" dirty="0"/>
              <a:t>  """Calculates the area of a circle.</a:t>
            </a:r>
          </a:p>
          <a:p>
            <a:pPr marL="0" indent="0">
              <a:buNone/>
            </a:pPr>
            <a:endParaRPr lang="en-US" sz="1600" b="1" dirty="0"/>
          </a:p>
          <a:p>
            <a:pPr marL="0" indent="0">
              <a:buNone/>
            </a:pPr>
            <a:r>
              <a:rPr lang="en-US" sz="1600" b="1" dirty="0"/>
              <a:t>  </a:t>
            </a:r>
            <a:r>
              <a:rPr lang="en-US" sz="1600" b="1" dirty="0" err="1"/>
              <a:t>Args</a:t>
            </a:r>
            <a:r>
              <a:rPr lang="en-US" sz="1600" b="1" dirty="0"/>
              <a:t>:</a:t>
            </a:r>
          </a:p>
          <a:p>
            <a:pPr marL="0" indent="0">
              <a:buNone/>
            </a:pPr>
            <a:r>
              <a:rPr lang="en-US" sz="1600" b="1" dirty="0"/>
              <a:t>    radius: The radius of the circle.</a:t>
            </a:r>
          </a:p>
          <a:p>
            <a:pPr marL="0" indent="0">
              <a:buNone/>
            </a:pPr>
            <a:endParaRPr lang="en-US" sz="1600" b="1" dirty="0"/>
          </a:p>
          <a:p>
            <a:pPr marL="0" indent="0">
              <a:buNone/>
            </a:pPr>
            <a:r>
              <a:rPr lang="en-US" sz="1600" b="1" dirty="0"/>
              <a:t>  Returns:</a:t>
            </a:r>
          </a:p>
          <a:p>
            <a:pPr marL="0" indent="0">
              <a:buNone/>
            </a:pPr>
            <a:r>
              <a:rPr lang="en-US" sz="1600" b="1" dirty="0"/>
              <a:t>    The area of the circle.</a:t>
            </a:r>
          </a:p>
          <a:p>
            <a:pPr marL="0" indent="0">
              <a:buNone/>
            </a:pPr>
            <a:r>
              <a:rPr lang="en-US" sz="1600" b="1" dirty="0"/>
              <a:t>  """</a:t>
            </a:r>
          </a:p>
          <a:p>
            <a:pPr marL="0" indent="0">
              <a:buNone/>
            </a:pPr>
            <a:endParaRPr lang="en-US" sz="1600" b="1" dirty="0"/>
          </a:p>
          <a:p>
            <a:pPr marL="0" indent="0">
              <a:buNone/>
            </a:pPr>
            <a:r>
              <a:rPr lang="en-US" sz="1600" b="1" dirty="0"/>
              <a:t>  area = radius * radius</a:t>
            </a:r>
          </a:p>
          <a:p>
            <a:pPr marL="0" indent="0">
              <a:buNone/>
            </a:pPr>
            <a:r>
              <a:rPr lang="en-US" sz="1600" b="1" dirty="0"/>
              <a:t>  return area</a:t>
            </a:r>
          </a:p>
          <a:p>
            <a:pPr marL="0" indent="0">
              <a:buNone/>
            </a:pPr>
            <a:endParaRPr lang="en-US" sz="1600" b="1" dirty="0"/>
          </a:p>
          <a:p>
            <a:pPr marL="0" indent="0">
              <a:buNone/>
            </a:pPr>
            <a:endParaRPr lang="en-US" sz="1600" b="1" dirty="0"/>
          </a:p>
          <a:p>
            <a:pPr marL="0" indent="0">
              <a:buNone/>
            </a:pPr>
            <a:r>
              <a:rPr lang="en-US" sz="1600" b="1" dirty="0"/>
              <a:t># Example usage:</a:t>
            </a:r>
          </a:p>
          <a:p>
            <a:pPr marL="0" indent="0">
              <a:buNone/>
            </a:pPr>
            <a:endParaRPr lang="en-US" sz="1600" b="1" dirty="0"/>
          </a:p>
          <a:p>
            <a:pPr marL="0" indent="0">
              <a:buNone/>
            </a:pPr>
            <a:r>
              <a:rPr lang="en-US" sz="1600" b="1" dirty="0"/>
              <a:t>radius = 5</a:t>
            </a:r>
          </a:p>
          <a:p>
            <a:pPr marL="0" indent="0">
              <a:buNone/>
            </a:pPr>
            <a:r>
              <a:rPr lang="en-US" sz="1600" b="1" dirty="0"/>
              <a:t>area = </a:t>
            </a:r>
            <a:r>
              <a:rPr lang="en-US" sz="1600" b="1" dirty="0" err="1"/>
              <a:t>calculate_area_of_circle</a:t>
            </a:r>
            <a:r>
              <a:rPr lang="en-US" sz="1600" b="1" dirty="0"/>
              <a:t>(radius)</a:t>
            </a:r>
          </a:p>
          <a:p>
            <a:pPr marL="0" indent="0">
              <a:buNone/>
            </a:pPr>
            <a:endParaRPr lang="en-US" sz="1600" b="1" dirty="0"/>
          </a:p>
          <a:p>
            <a:pPr marL="0" indent="0">
              <a:buNone/>
            </a:pPr>
            <a:r>
              <a:rPr lang="en-US" sz="1600" b="1" dirty="0"/>
              <a:t>print("The area of the circle is", area)</a:t>
            </a:r>
          </a:p>
        </p:txBody>
      </p:sp>
    </p:spTree>
    <p:extLst>
      <p:ext uri="{BB962C8B-B14F-4D97-AF65-F5344CB8AC3E}">
        <p14:creationId xmlns:p14="http://schemas.microsoft.com/office/powerpoint/2010/main" val="786332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9966"/>
          </a:xfrm>
        </p:spPr>
        <p:txBody>
          <a:bodyPr>
            <a:normAutofit fontScale="90000"/>
          </a:bodyPr>
          <a:lstStyle/>
          <a:p>
            <a:r>
              <a:rPr lang="en-US" dirty="0" smtClean="0"/>
              <a:t>Find error &amp; identify: </a:t>
            </a:r>
            <a:endParaRPr lang="en-US" dirty="0"/>
          </a:p>
        </p:txBody>
      </p:sp>
      <p:sp>
        <p:nvSpPr>
          <p:cNvPr id="3" name="Content Placeholder 2"/>
          <p:cNvSpPr>
            <a:spLocks noGrp="1"/>
          </p:cNvSpPr>
          <p:nvPr>
            <p:ph idx="1"/>
          </p:nvPr>
        </p:nvSpPr>
        <p:spPr>
          <a:xfrm>
            <a:off x="838200" y="960582"/>
            <a:ext cx="10515600" cy="5216381"/>
          </a:xfrm>
        </p:spPr>
        <p:txBody>
          <a:bodyPr>
            <a:noAutofit/>
          </a:bodyPr>
          <a:lstStyle/>
          <a:p>
            <a:pPr marL="0" indent="0">
              <a:buNone/>
            </a:pPr>
            <a:r>
              <a:rPr lang="en-US" sz="1200" dirty="0" smtClean="0"/>
              <a:t>public String[] </a:t>
            </a:r>
            <a:r>
              <a:rPr lang="en-US" sz="1200" dirty="0" err="1" smtClean="0"/>
              <a:t>OpenFile</a:t>
            </a:r>
            <a:r>
              <a:rPr lang="en-US" sz="1200" dirty="0" smtClean="0"/>
              <a:t>() throws </a:t>
            </a:r>
            <a:r>
              <a:rPr lang="en-US" sz="1200" dirty="0" err="1" smtClean="0"/>
              <a:t>IOException</a:t>
            </a:r>
            <a:r>
              <a:rPr lang="en-US" sz="1200" dirty="0" smtClean="0"/>
              <a:t> {</a:t>
            </a:r>
          </a:p>
          <a:p>
            <a:pPr marL="0" indent="0">
              <a:buNone/>
            </a:pPr>
            <a:endParaRPr lang="en-US" sz="1200" dirty="0" smtClean="0"/>
          </a:p>
          <a:p>
            <a:pPr marL="0" indent="0">
              <a:buNone/>
            </a:pPr>
            <a:r>
              <a:rPr lang="en-US" sz="1200" dirty="0" smtClean="0"/>
              <a:t>    Map&lt;String, Double&gt; map = new </a:t>
            </a:r>
            <a:r>
              <a:rPr lang="en-US" sz="1200" dirty="0" err="1" smtClean="0"/>
              <a:t>HashMap</a:t>
            </a:r>
            <a:r>
              <a:rPr lang="en-US" sz="1200" dirty="0" smtClean="0"/>
              <a:t>();</a:t>
            </a:r>
          </a:p>
          <a:p>
            <a:pPr marL="0" indent="0">
              <a:buNone/>
            </a:pPr>
            <a:endParaRPr lang="en-US" sz="1200" dirty="0" smtClean="0"/>
          </a:p>
          <a:p>
            <a:pPr marL="0" indent="0">
              <a:buNone/>
            </a:pPr>
            <a:r>
              <a:rPr lang="en-US" sz="1200" dirty="0" smtClean="0"/>
              <a:t>    </a:t>
            </a:r>
            <a:r>
              <a:rPr lang="en-US" sz="1200" dirty="0" err="1" smtClean="0"/>
              <a:t>FileReader</a:t>
            </a:r>
            <a:r>
              <a:rPr lang="en-US" sz="1200" dirty="0" smtClean="0"/>
              <a:t> </a:t>
            </a:r>
            <a:r>
              <a:rPr lang="en-US" sz="1200" dirty="0" err="1" smtClean="0"/>
              <a:t>fr</a:t>
            </a:r>
            <a:r>
              <a:rPr lang="en-US" sz="1200" dirty="0" smtClean="0"/>
              <a:t> = new </a:t>
            </a:r>
            <a:r>
              <a:rPr lang="en-US" sz="1200" dirty="0" err="1" smtClean="0"/>
              <a:t>FileReader</a:t>
            </a:r>
            <a:r>
              <a:rPr lang="en-US" sz="1200" dirty="0" smtClean="0"/>
              <a:t>("money.txt");</a:t>
            </a:r>
          </a:p>
          <a:p>
            <a:pPr marL="0" indent="0">
              <a:buNone/>
            </a:pPr>
            <a:r>
              <a:rPr lang="en-US" sz="1200" dirty="0" smtClean="0"/>
              <a:t>    </a:t>
            </a:r>
            <a:r>
              <a:rPr lang="en-US" sz="1200" dirty="0" err="1" smtClean="0"/>
              <a:t>BufferedReader</a:t>
            </a:r>
            <a:r>
              <a:rPr lang="en-US" sz="1200" dirty="0" smtClean="0"/>
              <a:t> </a:t>
            </a:r>
            <a:r>
              <a:rPr lang="en-US" sz="1200" dirty="0" err="1" smtClean="0"/>
              <a:t>br</a:t>
            </a:r>
            <a:r>
              <a:rPr lang="en-US" sz="1200" dirty="0" smtClean="0"/>
              <a:t> = new </a:t>
            </a:r>
            <a:r>
              <a:rPr lang="en-US" sz="1200" dirty="0" err="1" smtClean="0"/>
              <a:t>BufferedReader</a:t>
            </a:r>
            <a:r>
              <a:rPr lang="en-US" sz="1200" dirty="0" smtClean="0"/>
              <a:t>(</a:t>
            </a:r>
            <a:r>
              <a:rPr lang="en-US" sz="1200" dirty="0" err="1" smtClean="0"/>
              <a:t>fr</a:t>
            </a:r>
            <a:r>
              <a:rPr lang="en-US" sz="1200" dirty="0" smtClean="0"/>
              <a:t>);</a:t>
            </a:r>
          </a:p>
          <a:p>
            <a:pPr marL="0" indent="0">
              <a:buNone/>
            </a:pPr>
            <a:endParaRPr lang="en-US" sz="1200" dirty="0" smtClean="0"/>
          </a:p>
          <a:p>
            <a:pPr marL="0" indent="0">
              <a:buNone/>
            </a:pPr>
            <a:endParaRPr lang="en-US" sz="1200" dirty="0" smtClean="0"/>
          </a:p>
          <a:p>
            <a:pPr marL="0" indent="0">
              <a:buNone/>
            </a:pPr>
            <a:r>
              <a:rPr lang="en-US" sz="1200" dirty="0" smtClean="0"/>
              <a:t>    try{</a:t>
            </a:r>
          </a:p>
          <a:p>
            <a:pPr marL="0" indent="0">
              <a:buNone/>
            </a:pPr>
            <a:r>
              <a:rPr lang="en-US" sz="1200" dirty="0" smtClean="0"/>
              <a:t>        while (</a:t>
            </a:r>
            <a:r>
              <a:rPr lang="en-US" sz="1200" dirty="0" err="1" smtClean="0"/>
              <a:t>br.ready</a:t>
            </a:r>
            <a:r>
              <a:rPr lang="en-US" sz="1200" dirty="0" smtClean="0"/>
              <a:t>()){</a:t>
            </a:r>
          </a:p>
          <a:p>
            <a:pPr marL="0" indent="0">
              <a:buNone/>
            </a:pPr>
            <a:r>
              <a:rPr lang="en-US" sz="1200" dirty="0" smtClean="0"/>
              <a:t>            String </a:t>
            </a:r>
            <a:r>
              <a:rPr lang="en-US" sz="1200" dirty="0" err="1" smtClean="0"/>
              <a:t>str</a:t>
            </a:r>
            <a:r>
              <a:rPr lang="en-US" sz="1200" dirty="0" smtClean="0"/>
              <a:t> = </a:t>
            </a:r>
            <a:r>
              <a:rPr lang="en-US" sz="1200" dirty="0" err="1" smtClean="0"/>
              <a:t>br.readLine</a:t>
            </a:r>
            <a:r>
              <a:rPr lang="en-US" sz="1200" dirty="0" smtClean="0"/>
              <a:t>();</a:t>
            </a:r>
          </a:p>
          <a:p>
            <a:pPr marL="0" indent="0">
              <a:buNone/>
            </a:pPr>
            <a:r>
              <a:rPr lang="en-US" sz="1200" dirty="0" smtClean="0"/>
              <a:t>            String[] list = </a:t>
            </a:r>
            <a:r>
              <a:rPr lang="en-US" sz="1200" dirty="0" err="1" smtClean="0"/>
              <a:t>str.split</a:t>
            </a:r>
            <a:r>
              <a:rPr lang="en-US" sz="1200" dirty="0" smtClean="0"/>
              <a:t>(" ");</a:t>
            </a:r>
          </a:p>
          <a:p>
            <a:pPr marL="0" indent="0">
              <a:buNone/>
            </a:pPr>
            <a:r>
              <a:rPr lang="en-US" sz="1200" dirty="0" smtClean="0"/>
              <a:t>            </a:t>
            </a:r>
            <a:r>
              <a:rPr lang="en-US" sz="1200" dirty="0" err="1" smtClean="0"/>
              <a:t>System.out.println</a:t>
            </a:r>
            <a:r>
              <a:rPr lang="en-US" sz="1200" dirty="0" smtClean="0"/>
              <a:t>(list);               </a:t>
            </a:r>
          </a:p>
          <a:p>
            <a:pPr marL="0" indent="0">
              <a:buNone/>
            </a:pPr>
            <a:r>
              <a:rPr lang="en-US" sz="1200" dirty="0" smtClean="0"/>
              <a:t>        }</a:t>
            </a:r>
          </a:p>
          <a:p>
            <a:pPr marL="0" indent="0">
              <a:buNone/>
            </a:pPr>
            <a:r>
              <a:rPr lang="en-US" sz="1200" dirty="0" smtClean="0"/>
              <a:t>    }   catch (</a:t>
            </a:r>
            <a:r>
              <a:rPr lang="en-US" sz="1200" dirty="0" err="1" smtClean="0"/>
              <a:t>IOException</a:t>
            </a:r>
            <a:r>
              <a:rPr lang="en-US" sz="1200" dirty="0" smtClean="0"/>
              <a:t> e){</a:t>
            </a:r>
          </a:p>
          <a:p>
            <a:pPr marL="0" indent="0">
              <a:buNone/>
            </a:pPr>
            <a:r>
              <a:rPr lang="en-US" sz="1200" dirty="0" smtClean="0"/>
              <a:t>        </a:t>
            </a:r>
            <a:r>
              <a:rPr lang="en-US" sz="1200" dirty="0" err="1" smtClean="0"/>
              <a:t>System.err.println</a:t>
            </a:r>
            <a:r>
              <a:rPr lang="en-US" sz="1200" dirty="0" smtClean="0"/>
              <a:t>("Error - </a:t>
            </a:r>
            <a:r>
              <a:rPr lang="en-US" sz="1200" dirty="0" err="1" smtClean="0"/>
              <a:t>IOException</a:t>
            </a:r>
            <a:r>
              <a:rPr lang="en-US" sz="1200" dirty="0" smtClean="0"/>
              <a:t>!");</a:t>
            </a:r>
          </a:p>
          <a:p>
            <a:pPr marL="0" indent="0">
              <a:buNone/>
            </a:pPr>
            <a:r>
              <a:rPr lang="en-US" sz="1200" dirty="0" smtClean="0"/>
              <a:t>    }</a:t>
            </a:r>
          </a:p>
          <a:p>
            <a:pPr marL="0" indent="0">
              <a:buNone/>
            </a:pPr>
            <a:r>
              <a:rPr lang="en-US" sz="1200" dirty="0" smtClean="0"/>
              <a:t>}</a:t>
            </a:r>
          </a:p>
          <a:p>
            <a:pPr marL="0" indent="0">
              <a:buNone/>
            </a:pPr>
            <a:endParaRPr lang="en-US" sz="1200" dirty="0"/>
          </a:p>
        </p:txBody>
      </p:sp>
    </p:spTree>
    <p:extLst>
      <p:ext uri="{BB962C8B-B14F-4D97-AF65-F5344CB8AC3E}">
        <p14:creationId xmlns:p14="http://schemas.microsoft.com/office/powerpoint/2010/main" val="3496917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3857" y="365125"/>
            <a:ext cx="8290069" cy="5908793"/>
          </a:xfrm>
          <a:prstGeom prst="rect">
            <a:avLst/>
          </a:prstGeom>
        </p:spPr>
      </p:pic>
    </p:spTree>
    <p:extLst>
      <p:ext uri="{BB962C8B-B14F-4D97-AF65-F5344CB8AC3E}">
        <p14:creationId xmlns:p14="http://schemas.microsoft.com/office/powerpoint/2010/main" val="427524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2" name="Title 1"/>
          <p:cNvSpPr>
            <a:spLocks noGrp="1"/>
          </p:cNvSpPr>
          <p:nvPr>
            <p:ph type="title"/>
          </p:nvPr>
        </p:nvSpPr>
        <p:spPr>
          <a:xfrm>
            <a:off x="1738400" y="798100"/>
            <a:ext cx="9374000" cy="947573"/>
          </a:xfrm>
        </p:spPr>
        <p:txBody>
          <a:bodyPr>
            <a:normAutofit fontScale="90000"/>
          </a:bodyPr>
          <a:lstStyle/>
          <a:p>
            <a:r>
              <a:rPr lang="en-US" dirty="0">
                <a:solidFill>
                  <a:schemeClr val="bg2"/>
                </a:solidFill>
                <a:latin typeface="Verdana"/>
                <a:ea typeface="Verdana"/>
                <a:cs typeface="Verdana"/>
                <a:sym typeface="Verdana"/>
              </a:rPr>
              <a:t>Cyclomatic Complexity</a:t>
            </a:r>
            <a:r>
              <a:rPr lang="en-US" dirty="0">
                <a:solidFill>
                  <a:schemeClr val="bg2"/>
                </a:solidFill>
              </a:rPr>
              <a:t/>
            </a:r>
            <a:br>
              <a:rPr lang="en-US" dirty="0">
                <a:solidFill>
                  <a:schemeClr val="bg2"/>
                </a:solidFill>
              </a:rPr>
            </a:br>
            <a:endParaRPr lang="en-US" dirty="0">
              <a:solidFill>
                <a:schemeClr val="bg2"/>
              </a:solidFill>
            </a:endParaRPr>
          </a:p>
        </p:txBody>
      </p:sp>
      <p:sp>
        <p:nvSpPr>
          <p:cNvPr id="3" name="Text Placeholder 2"/>
          <p:cNvSpPr>
            <a:spLocks noGrp="1"/>
          </p:cNvSpPr>
          <p:nvPr>
            <p:ph type="body" idx="1"/>
          </p:nvPr>
        </p:nvSpPr>
        <p:spPr>
          <a:xfrm>
            <a:off x="1738400" y="1514764"/>
            <a:ext cx="9374000" cy="4527436"/>
          </a:xfrm>
        </p:spPr>
        <p:txBody>
          <a:bodyPr>
            <a:noAutofit/>
          </a:bodyPr>
          <a:lstStyle/>
          <a:p>
            <a:pPr marL="114300" indent="0" algn="just">
              <a:buNone/>
            </a:pPr>
            <a:r>
              <a:rPr lang="en-US" sz="1800" dirty="0">
                <a:latin typeface="Nunito" panose="020B0604020202020204" charset="0"/>
              </a:rPr>
              <a:t>Cyclomatic complexity is a software metric that provides a quantitative measure of the global complexity of a program. When this metric is used in the context of the basis path testing, the value computed for cyclomatic complexity defines the number of independent paths in the basis set of a program.</a:t>
            </a:r>
          </a:p>
          <a:p>
            <a:pPr marL="114300" indent="0" algn="just">
              <a:buNone/>
            </a:pPr>
            <a:r>
              <a:rPr lang="en-US" sz="1800" b="1" dirty="0">
                <a:latin typeface="Nunito" panose="020B0604020202020204" charset="0"/>
              </a:rPr>
              <a:t>Three ways to compute cyclomatic complexity:</a:t>
            </a:r>
          </a:p>
          <a:p>
            <a:pPr marL="114300" indent="0" algn="just">
              <a:buNone/>
            </a:pPr>
            <a:r>
              <a:rPr lang="en-US" sz="1800" dirty="0">
                <a:latin typeface="Nunito" panose="020B0604020202020204" charset="0"/>
              </a:rPr>
              <a:t>-</a:t>
            </a:r>
            <a:r>
              <a:rPr lang="en-US" sz="1800" b="1" dirty="0">
                <a:latin typeface="Nunito" panose="020B0604020202020204" charset="0"/>
              </a:rPr>
              <a:t>The number of regions of the flow graph correspond to the cyclomatic complexity.</a:t>
            </a:r>
          </a:p>
          <a:p>
            <a:pPr marL="114300" indent="0" algn="just">
              <a:buNone/>
            </a:pPr>
            <a:r>
              <a:rPr lang="en-US" sz="1800" dirty="0">
                <a:latin typeface="Nunito" panose="020B0604020202020204" charset="0"/>
              </a:rPr>
              <a:t>-</a:t>
            </a:r>
            <a:r>
              <a:rPr lang="en-US" sz="1800" b="1" dirty="0">
                <a:latin typeface="Nunito" panose="020B0604020202020204" charset="0"/>
              </a:rPr>
              <a:t>Cyclomatic complexity, V(G), for a flow graph G is defined as</a:t>
            </a:r>
            <a:br>
              <a:rPr lang="en-US" sz="1800" b="1" dirty="0">
                <a:latin typeface="Nunito" panose="020B0604020202020204" charset="0"/>
              </a:rPr>
            </a:br>
            <a:r>
              <a:rPr lang="en-US" sz="1800" b="1" dirty="0">
                <a:solidFill>
                  <a:srgbClr val="C00000"/>
                </a:solidFill>
                <a:latin typeface="Nunito" panose="020B0604020202020204" charset="0"/>
              </a:rPr>
              <a:t>V(G) = E - N+2</a:t>
            </a:r>
          </a:p>
          <a:p>
            <a:pPr marL="114300" indent="0" algn="just">
              <a:buNone/>
            </a:pPr>
            <a:endParaRPr lang="en-US" sz="1800" dirty="0">
              <a:latin typeface="Nunito" panose="020B0604020202020204" charset="0"/>
            </a:endParaRPr>
          </a:p>
          <a:p>
            <a:pPr marL="114300" indent="0" algn="just">
              <a:buNone/>
            </a:pPr>
            <a:r>
              <a:rPr lang="en-US" sz="1800" dirty="0">
                <a:latin typeface="Nunito" panose="020B0604020202020204" charset="0"/>
              </a:rPr>
              <a:t>Another way </a:t>
            </a:r>
            <a:r>
              <a:rPr lang="en-US" sz="1800" b="1" dirty="0">
                <a:latin typeface="Nunito" panose="020B0604020202020204" charset="0"/>
              </a:rPr>
              <a:t>where E is the number of flow graph edges and N is the number of flow graph nodes.</a:t>
            </a:r>
          </a:p>
          <a:p>
            <a:pPr marL="114300" indent="0" algn="just">
              <a:buNone/>
            </a:pPr>
            <a:r>
              <a:rPr lang="en-US" sz="1800" dirty="0">
                <a:latin typeface="Nunito" panose="020B0604020202020204" charset="0"/>
              </a:rPr>
              <a:t>-Cyclomatic complexity, </a:t>
            </a:r>
            <a:r>
              <a:rPr lang="en-US" sz="1800" b="1" dirty="0">
                <a:solidFill>
                  <a:srgbClr val="C00000"/>
                </a:solidFill>
                <a:latin typeface="Nunito" panose="020B0604020202020204" charset="0"/>
              </a:rPr>
              <a:t>V(G) = P + 1</a:t>
            </a:r>
          </a:p>
          <a:p>
            <a:pPr marL="114300" indent="0" algn="just">
              <a:buNone/>
            </a:pPr>
            <a:r>
              <a:rPr lang="en-US" sz="1800" dirty="0">
                <a:latin typeface="Nunito" panose="020B0604020202020204" charset="0"/>
              </a:rPr>
              <a:t>where </a:t>
            </a:r>
            <a:r>
              <a:rPr lang="en-US" sz="1800" b="1" dirty="0">
                <a:latin typeface="Nunito" panose="020B0604020202020204" charset="0"/>
              </a:rPr>
              <a:t>P is the number of predicate nodes</a:t>
            </a:r>
            <a:r>
              <a:rPr lang="en-US" sz="1800" dirty="0">
                <a:latin typeface="Nunito" panose="020B0604020202020204" charset="0"/>
              </a:rPr>
              <a:t> contained in the flow graph G.</a:t>
            </a:r>
          </a:p>
        </p:txBody>
      </p:sp>
    </p:spTree>
    <p:extLst>
      <p:ext uri="{BB962C8B-B14F-4D97-AF65-F5344CB8AC3E}">
        <p14:creationId xmlns:p14="http://schemas.microsoft.com/office/powerpoint/2010/main" val="189125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6"/>
          <p:cNvSpPr txBox="1"/>
          <p:nvPr/>
        </p:nvSpPr>
        <p:spPr>
          <a:xfrm>
            <a:off x="1562100" y="547700"/>
            <a:ext cx="6096000" cy="369300"/>
          </a:xfrm>
          <a:prstGeom prst="rect">
            <a:avLst/>
          </a:prstGeom>
          <a:noFill/>
          <a:ln>
            <a:noFill/>
          </a:ln>
        </p:spPr>
        <p:txBody>
          <a:bodyPr spcFirstLastPara="1" wrap="square" lIns="91425" tIns="45700" rIns="91425" bIns="45700" anchor="t" anchorCtr="0">
            <a:spAutoFit/>
          </a:bodyPr>
          <a:lstStyle/>
          <a:p>
            <a:pPr algn="ctr">
              <a:buClr>
                <a:schemeClr val="dk1"/>
              </a:buClr>
              <a:buSzPts val="1800"/>
            </a:pPr>
            <a:r>
              <a:rPr lang="en-US" b="1" u="sng" dirty="0" smtClean="0">
                <a:solidFill>
                  <a:schemeClr val="dk1"/>
                </a:solidFill>
                <a:latin typeface="Verdana"/>
                <a:ea typeface="Verdana"/>
                <a:cs typeface="Verdana"/>
                <a:sym typeface="Verdana"/>
              </a:rPr>
              <a:t>Example 1</a:t>
            </a:r>
            <a:endParaRPr dirty="0"/>
          </a:p>
        </p:txBody>
      </p:sp>
      <p:sp>
        <p:nvSpPr>
          <p:cNvPr id="408" name="Google Shape;408;p26"/>
          <p:cNvSpPr/>
          <p:nvPr/>
        </p:nvSpPr>
        <p:spPr>
          <a:xfrm>
            <a:off x="4038600" y="19812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bg1"/>
              </a:solidFill>
              <a:latin typeface="Verdana"/>
              <a:ea typeface="Verdana"/>
              <a:cs typeface="Verdana"/>
              <a:sym typeface="Verdana"/>
            </a:endParaRPr>
          </a:p>
        </p:txBody>
      </p:sp>
      <p:sp>
        <p:nvSpPr>
          <p:cNvPr id="409" name="Google Shape;409;p26"/>
          <p:cNvSpPr/>
          <p:nvPr/>
        </p:nvSpPr>
        <p:spPr>
          <a:xfrm>
            <a:off x="4038600" y="25908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410" name="Google Shape;410;p26"/>
          <p:cNvSpPr/>
          <p:nvPr/>
        </p:nvSpPr>
        <p:spPr>
          <a:xfrm>
            <a:off x="5029200" y="25908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411" name="Google Shape;411;p26"/>
          <p:cNvSpPr/>
          <p:nvPr/>
        </p:nvSpPr>
        <p:spPr>
          <a:xfrm>
            <a:off x="4038600" y="39624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412" name="Google Shape;412;p26"/>
          <p:cNvSpPr/>
          <p:nvPr/>
        </p:nvSpPr>
        <p:spPr>
          <a:xfrm>
            <a:off x="4038600" y="45720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413" name="Google Shape;413;p26"/>
          <p:cNvSpPr/>
          <p:nvPr/>
        </p:nvSpPr>
        <p:spPr>
          <a:xfrm>
            <a:off x="4038600" y="52578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414" name="Google Shape;414;p26"/>
          <p:cNvSpPr/>
          <p:nvPr/>
        </p:nvSpPr>
        <p:spPr>
          <a:xfrm>
            <a:off x="4038600" y="32766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cxnSp>
        <p:nvCxnSpPr>
          <p:cNvPr id="415" name="Google Shape;415;p26"/>
          <p:cNvCxnSpPr/>
          <p:nvPr/>
        </p:nvCxnSpPr>
        <p:spPr>
          <a:xfrm>
            <a:off x="4343400" y="2057400"/>
            <a:ext cx="685800" cy="0"/>
          </a:xfrm>
          <a:prstGeom prst="straightConnector1">
            <a:avLst/>
          </a:prstGeom>
          <a:noFill/>
          <a:ln w="9525" cap="flat" cmpd="sng">
            <a:solidFill>
              <a:schemeClr val="dk1"/>
            </a:solidFill>
            <a:prstDash val="solid"/>
            <a:miter lim="800000"/>
            <a:headEnd type="stealth" w="med" len="med"/>
            <a:tailEnd type="none" w="med" len="med"/>
          </a:ln>
        </p:spPr>
      </p:cxnSp>
      <p:cxnSp>
        <p:nvCxnSpPr>
          <p:cNvPr id="416" name="Google Shape;416;p26"/>
          <p:cNvCxnSpPr/>
          <p:nvPr/>
        </p:nvCxnSpPr>
        <p:spPr>
          <a:xfrm>
            <a:off x="4191000" y="2209800"/>
            <a:ext cx="0" cy="381000"/>
          </a:xfrm>
          <a:prstGeom prst="straightConnector1">
            <a:avLst/>
          </a:prstGeom>
          <a:noFill/>
          <a:ln w="9525" cap="flat" cmpd="sng">
            <a:solidFill>
              <a:schemeClr val="dk1"/>
            </a:solidFill>
            <a:prstDash val="solid"/>
            <a:miter lim="800000"/>
            <a:headEnd type="none" w="med" len="med"/>
            <a:tailEnd type="stealth" w="med" len="med"/>
          </a:ln>
        </p:spPr>
      </p:cxnSp>
      <p:cxnSp>
        <p:nvCxnSpPr>
          <p:cNvPr id="417" name="Google Shape;417;p26"/>
          <p:cNvCxnSpPr/>
          <p:nvPr/>
        </p:nvCxnSpPr>
        <p:spPr>
          <a:xfrm rot="10800000" flipH="1">
            <a:off x="4343400" y="2438400"/>
            <a:ext cx="533400" cy="228600"/>
          </a:xfrm>
          <a:prstGeom prst="straightConnector1">
            <a:avLst/>
          </a:prstGeom>
          <a:noFill/>
          <a:ln w="9525" cap="flat" cmpd="sng">
            <a:solidFill>
              <a:schemeClr val="dk1"/>
            </a:solidFill>
            <a:prstDash val="solid"/>
            <a:miter lim="800000"/>
            <a:headEnd type="none" w="med" len="med"/>
            <a:tailEnd type="stealth" w="med" len="med"/>
          </a:ln>
        </p:spPr>
      </p:cxnSp>
      <p:cxnSp>
        <p:nvCxnSpPr>
          <p:cNvPr id="418" name="Google Shape;418;p26"/>
          <p:cNvCxnSpPr/>
          <p:nvPr/>
        </p:nvCxnSpPr>
        <p:spPr>
          <a:xfrm>
            <a:off x="4343400" y="2743200"/>
            <a:ext cx="685800" cy="0"/>
          </a:xfrm>
          <a:prstGeom prst="straightConnector1">
            <a:avLst/>
          </a:prstGeom>
          <a:noFill/>
          <a:ln w="9525" cap="flat" cmpd="sng">
            <a:solidFill>
              <a:schemeClr val="dk1"/>
            </a:solidFill>
            <a:prstDash val="solid"/>
            <a:miter lim="800000"/>
            <a:headEnd type="stealth" w="med" len="med"/>
            <a:tailEnd type="none" w="med" len="med"/>
          </a:ln>
        </p:spPr>
      </p:cxnSp>
      <p:cxnSp>
        <p:nvCxnSpPr>
          <p:cNvPr id="419" name="Google Shape;419;p26"/>
          <p:cNvCxnSpPr/>
          <p:nvPr/>
        </p:nvCxnSpPr>
        <p:spPr>
          <a:xfrm>
            <a:off x="4191000" y="2819400"/>
            <a:ext cx="0" cy="457200"/>
          </a:xfrm>
          <a:prstGeom prst="straightConnector1">
            <a:avLst/>
          </a:prstGeom>
          <a:noFill/>
          <a:ln w="9525" cap="flat" cmpd="sng">
            <a:solidFill>
              <a:schemeClr val="dk1"/>
            </a:solidFill>
            <a:prstDash val="solid"/>
            <a:miter lim="800000"/>
            <a:headEnd type="none" w="med" len="med"/>
            <a:tailEnd type="stealth" w="med" len="med"/>
          </a:ln>
        </p:spPr>
      </p:cxnSp>
      <p:cxnSp>
        <p:nvCxnSpPr>
          <p:cNvPr id="420" name="Google Shape;420;p26"/>
          <p:cNvCxnSpPr/>
          <p:nvPr/>
        </p:nvCxnSpPr>
        <p:spPr>
          <a:xfrm>
            <a:off x="4191000" y="3505200"/>
            <a:ext cx="0" cy="457200"/>
          </a:xfrm>
          <a:prstGeom prst="straightConnector1">
            <a:avLst/>
          </a:prstGeom>
          <a:noFill/>
          <a:ln w="9525" cap="flat" cmpd="sng">
            <a:solidFill>
              <a:schemeClr val="dk1"/>
            </a:solidFill>
            <a:prstDash val="solid"/>
            <a:miter lim="800000"/>
            <a:headEnd type="none" w="med" len="med"/>
            <a:tailEnd type="stealth" w="med" len="med"/>
          </a:ln>
        </p:spPr>
      </p:cxnSp>
      <p:cxnSp>
        <p:nvCxnSpPr>
          <p:cNvPr id="421" name="Google Shape;421;p26"/>
          <p:cNvCxnSpPr/>
          <p:nvPr/>
        </p:nvCxnSpPr>
        <p:spPr>
          <a:xfrm>
            <a:off x="4191000" y="4191000"/>
            <a:ext cx="0" cy="304800"/>
          </a:xfrm>
          <a:prstGeom prst="straightConnector1">
            <a:avLst/>
          </a:prstGeom>
          <a:noFill/>
          <a:ln w="9525" cap="flat" cmpd="sng">
            <a:solidFill>
              <a:schemeClr val="dk1"/>
            </a:solidFill>
            <a:prstDash val="solid"/>
            <a:miter lim="800000"/>
            <a:headEnd type="none" w="med" len="med"/>
            <a:tailEnd type="stealth" w="med" len="med"/>
          </a:ln>
        </p:spPr>
      </p:cxnSp>
      <p:cxnSp>
        <p:nvCxnSpPr>
          <p:cNvPr id="422" name="Google Shape;422;p26"/>
          <p:cNvCxnSpPr/>
          <p:nvPr/>
        </p:nvCxnSpPr>
        <p:spPr>
          <a:xfrm>
            <a:off x="4876800" y="2438400"/>
            <a:ext cx="152400" cy="152400"/>
          </a:xfrm>
          <a:prstGeom prst="straightConnector1">
            <a:avLst/>
          </a:prstGeom>
          <a:noFill/>
          <a:ln w="9525" cap="flat" cmpd="sng">
            <a:solidFill>
              <a:schemeClr val="dk1"/>
            </a:solidFill>
            <a:prstDash val="solid"/>
            <a:miter lim="800000"/>
            <a:headEnd type="none" w="med" len="med"/>
            <a:tailEnd type="none" w="med" len="med"/>
          </a:ln>
        </p:spPr>
      </p:cxnSp>
      <p:cxnSp>
        <p:nvCxnSpPr>
          <p:cNvPr id="423" name="Google Shape;423;p26"/>
          <p:cNvCxnSpPr/>
          <p:nvPr/>
        </p:nvCxnSpPr>
        <p:spPr>
          <a:xfrm>
            <a:off x="4191000" y="4800600"/>
            <a:ext cx="0" cy="457200"/>
          </a:xfrm>
          <a:prstGeom prst="straightConnector1">
            <a:avLst/>
          </a:prstGeom>
          <a:noFill/>
          <a:ln w="9525" cap="flat" cmpd="sng">
            <a:solidFill>
              <a:schemeClr val="dk1"/>
            </a:solidFill>
            <a:prstDash val="solid"/>
            <a:miter lim="800000"/>
            <a:headEnd type="none" w="med" len="med"/>
            <a:tailEnd type="stealth" w="med" len="med"/>
          </a:ln>
        </p:spPr>
      </p:cxnSp>
      <p:cxnSp>
        <p:nvCxnSpPr>
          <p:cNvPr id="424" name="Google Shape;424;p26"/>
          <p:cNvCxnSpPr/>
          <p:nvPr/>
        </p:nvCxnSpPr>
        <p:spPr>
          <a:xfrm rot="10800000">
            <a:off x="3429000" y="3352800"/>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425" name="Google Shape;425;p26"/>
          <p:cNvCxnSpPr/>
          <p:nvPr/>
        </p:nvCxnSpPr>
        <p:spPr>
          <a:xfrm>
            <a:off x="3429000" y="3352800"/>
            <a:ext cx="0" cy="1905000"/>
          </a:xfrm>
          <a:prstGeom prst="straightConnector1">
            <a:avLst/>
          </a:prstGeom>
          <a:noFill/>
          <a:ln w="9525" cap="flat" cmpd="sng">
            <a:solidFill>
              <a:schemeClr val="dk1"/>
            </a:solidFill>
            <a:prstDash val="solid"/>
            <a:miter lim="800000"/>
            <a:headEnd type="none" w="med" len="med"/>
            <a:tailEnd type="none" w="med" len="med"/>
          </a:ln>
        </p:spPr>
      </p:cxnSp>
      <p:cxnSp>
        <p:nvCxnSpPr>
          <p:cNvPr id="426" name="Google Shape;426;p26"/>
          <p:cNvCxnSpPr/>
          <p:nvPr/>
        </p:nvCxnSpPr>
        <p:spPr>
          <a:xfrm>
            <a:off x="3429000" y="5257800"/>
            <a:ext cx="609600" cy="0"/>
          </a:xfrm>
          <a:prstGeom prst="straightConnector1">
            <a:avLst/>
          </a:prstGeom>
          <a:noFill/>
          <a:ln w="9525" cap="flat" cmpd="sng">
            <a:solidFill>
              <a:schemeClr val="dk1"/>
            </a:solidFill>
            <a:prstDash val="solid"/>
            <a:miter lim="800000"/>
            <a:headEnd type="none" w="med" len="med"/>
            <a:tailEnd type="stealth" w="med" len="med"/>
          </a:ln>
        </p:spPr>
      </p:cxnSp>
      <p:cxnSp>
        <p:nvCxnSpPr>
          <p:cNvPr id="427" name="Google Shape;427;p26"/>
          <p:cNvCxnSpPr/>
          <p:nvPr/>
        </p:nvCxnSpPr>
        <p:spPr>
          <a:xfrm>
            <a:off x="4343400" y="4724400"/>
            <a:ext cx="304800" cy="0"/>
          </a:xfrm>
          <a:prstGeom prst="straightConnector1">
            <a:avLst/>
          </a:prstGeom>
          <a:noFill/>
          <a:ln w="9525" cap="flat" cmpd="sng">
            <a:solidFill>
              <a:schemeClr val="dk1"/>
            </a:solidFill>
            <a:prstDash val="solid"/>
            <a:miter lim="800000"/>
            <a:headEnd type="none" w="med" len="med"/>
            <a:tailEnd type="none" w="med" len="med"/>
          </a:ln>
        </p:spPr>
      </p:cxnSp>
      <p:cxnSp>
        <p:nvCxnSpPr>
          <p:cNvPr id="428" name="Google Shape;428;p26"/>
          <p:cNvCxnSpPr/>
          <p:nvPr/>
        </p:nvCxnSpPr>
        <p:spPr>
          <a:xfrm>
            <a:off x="4343400" y="4038600"/>
            <a:ext cx="304800" cy="0"/>
          </a:xfrm>
          <a:prstGeom prst="straightConnector1">
            <a:avLst/>
          </a:prstGeom>
          <a:noFill/>
          <a:ln w="9525" cap="flat" cmpd="sng">
            <a:solidFill>
              <a:schemeClr val="dk1"/>
            </a:solidFill>
            <a:prstDash val="solid"/>
            <a:miter lim="800000"/>
            <a:headEnd type="stealth" w="med" len="med"/>
            <a:tailEnd type="none" w="med" len="med"/>
          </a:ln>
        </p:spPr>
      </p:cxnSp>
      <p:cxnSp>
        <p:nvCxnSpPr>
          <p:cNvPr id="429" name="Google Shape;429;p26"/>
          <p:cNvCxnSpPr/>
          <p:nvPr/>
        </p:nvCxnSpPr>
        <p:spPr>
          <a:xfrm>
            <a:off x="4648200" y="4038600"/>
            <a:ext cx="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430" name="Google Shape;430;p26"/>
          <p:cNvCxnSpPr/>
          <p:nvPr/>
        </p:nvCxnSpPr>
        <p:spPr>
          <a:xfrm>
            <a:off x="4495800" y="4343400"/>
            <a:ext cx="609600" cy="0"/>
          </a:xfrm>
          <a:prstGeom prst="straightConnector1">
            <a:avLst/>
          </a:prstGeom>
          <a:noFill/>
          <a:ln w="9525" cap="flat" cmpd="sng">
            <a:solidFill>
              <a:schemeClr val="dk1"/>
            </a:solidFill>
            <a:prstDash val="solid"/>
            <a:miter lim="800000"/>
            <a:headEnd type="stealth" w="med" len="med"/>
            <a:tailEnd type="none" w="med" len="med"/>
          </a:ln>
        </p:spPr>
      </p:cxnSp>
      <p:cxnSp>
        <p:nvCxnSpPr>
          <p:cNvPr id="431" name="Google Shape;431;p26"/>
          <p:cNvCxnSpPr/>
          <p:nvPr/>
        </p:nvCxnSpPr>
        <p:spPr>
          <a:xfrm>
            <a:off x="3200400" y="2819400"/>
            <a:ext cx="304800" cy="457200"/>
          </a:xfrm>
          <a:prstGeom prst="straightConnector1">
            <a:avLst/>
          </a:prstGeom>
          <a:noFill/>
          <a:ln w="9525" cap="flat" cmpd="sng">
            <a:solidFill>
              <a:schemeClr val="dk1"/>
            </a:solidFill>
            <a:prstDash val="solid"/>
            <a:miter lim="800000"/>
            <a:headEnd type="none" w="med" len="med"/>
            <a:tailEnd type="stealth" w="med" len="med"/>
          </a:ln>
        </p:spPr>
      </p:cxnSp>
      <p:sp>
        <p:nvSpPr>
          <p:cNvPr id="432" name="Google Shape;432;p26"/>
          <p:cNvSpPr txBox="1"/>
          <p:nvPr/>
        </p:nvSpPr>
        <p:spPr>
          <a:xfrm>
            <a:off x="2879725" y="2525712"/>
            <a:ext cx="52070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edge</a:t>
            </a:r>
            <a:endParaRPr/>
          </a:p>
        </p:txBody>
      </p:sp>
      <p:sp>
        <p:nvSpPr>
          <p:cNvPr id="433" name="Google Shape;433;p26"/>
          <p:cNvSpPr txBox="1"/>
          <p:nvPr/>
        </p:nvSpPr>
        <p:spPr>
          <a:xfrm>
            <a:off x="5029200" y="1905000"/>
            <a:ext cx="5397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node</a:t>
            </a:r>
            <a:endParaRPr/>
          </a:p>
        </p:txBody>
      </p:sp>
      <p:sp>
        <p:nvSpPr>
          <p:cNvPr id="434" name="Google Shape;434;p26"/>
          <p:cNvSpPr txBox="1"/>
          <p:nvPr/>
        </p:nvSpPr>
        <p:spPr>
          <a:xfrm>
            <a:off x="5105400" y="4191000"/>
            <a:ext cx="658812"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region</a:t>
            </a:r>
            <a:endParaRPr/>
          </a:p>
        </p:txBody>
      </p:sp>
      <p:sp>
        <p:nvSpPr>
          <p:cNvPr id="436" name="Google Shape;436;p26"/>
          <p:cNvSpPr txBox="1"/>
          <p:nvPr/>
        </p:nvSpPr>
        <p:spPr>
          <a:xfrm>
            <a:off x="3717925" y="1916112"/>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1</a:t>
            </a:r>
            <a:endParaRPr/>
          </a:p>
        </p:txBody>
      </p:sp>
      <p:sp>
        <p:nvSpPr>
          <p:cNvPr id="437" name="Google Shape;437;p26"/>
          <p:cNvSpPr txBox="1"/>
          <p:nvPr/>
        </p:nvSpPr>
        <p:spPr>
          <a:xfrm>
            <a:off x="3733800" y="25908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2</a:t>
            </a:r>
            <a:endParaRPr/>
          </a:p>
        </p:txBody>
      </p:sp>
      <p:sp>
        <p:nvSpPr>
          <p:cNvPr id="438" name="Google Shape;438;p26"/>
          <p:cNvSpPr txBox="1"/>
          <p:nvPr/>
        </p:nvSpPr>
        <p:spPr>
          <a:xfrm>
            <a:off x="4419600" y="32004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4</a:t>
            </a:r>
            <a:endParaRPr/>
          </a:p>
        </p:txBody>
      </p:sp>
      <p:sp>
        <p:nvSpPr>
          <p:cNvPr id="439" name="Google Shape;439;p26"/>
          <p:cNvSpPr txBox="1"/>
          <p:nvPr/>
        </p:nvSpPr>
        <p:spPr>
          <a:xfrm>
            <a:off x="5334000" y="25908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3</a:t>
            </a:r>
            <a:endParaRPr/>
          </a:p>
        </p:txBody>
      </p:sp>
      <p:sp>
        <p:nvSpPr>
          <p:cNvPr id="440" name="Google Shape;440;p26"/>
          <p:cNvSpPr txBox="1"/>
          <p:nvPr/>
        </p:nvSpPr>
        <p:spPr>
          <a:xfrm>
            <a:off x="3733800" y="38862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5</a:t>
            </a:r>
            <a:endParaRPr/>
          </a:p>
        </p:txBody>
      </p:sp>
      <p:sp>
        <p:nvSpPr>
          <p:cNvPr id="441" name="Google Shape;441;p26"/>
          <p:cNvSpPr txBox="1"/>
          <p:nvPr/>
        </p:nvSpPr>
        <p:spPr>
          <a:xfrm>
            <a:off x="3733800" y="44958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6</a:t>
            </a:r>
            <a:endParaRPr/>
          </a:p>
        </p:txBody>
      </p:sp>
      <p:sp>
        <p:nvSpPr>
          <p:cNvPr id="442" name="Google Shape;442;p26"/>
          <p:cNvSpPr txBox="1"/>
          <p:nvPr/>
        </p:nvSpPr>
        <p:spPr>
          <a:xfrm>
            <a:off x="4419600" y="51816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7</a:t>
            </a:r>
            <a:endParaRPr/>
          </a:p>
        </p:txBody>
      </p:sp>
      <p:sp>
        <p:nvSpPr>
          <p:cNvPr id="3" name="TextBox 2"/>
          <p:cNvSpPr txBox="1"/>
          <p:nvPr/>
        </p:nvSpPr>
        <p:spPr>
          <a:xfrm>
            <a:off x="6392091" y="4955177"/>
            <a:ext cx="2821578" cy="369332"/>
          </a:xfrm>
          <a:prstGeom prst="rect">
            <a:avLst/>
          </a:prstGeom>
          <a:noFill/>
        </p:spPr>
        <p:txBody>
          <a:bodyPr wrap="square" rtlCol="0">
            <a:spAutoFit/>
          </a:bodyPr>
          <a:lstStyle/>
          <a:p>
            <a:r>
              <a:rPr lang="en-US" dirty="0">
                <a:solidFill>
                  <a:schemeClr val="bg2"/>
                </a:solidFill>
              </a:rPr>
              <a:t>While if for </a:t>
            </a:r>
          </a:p>
        </p:txBody>
      </p:sp>
    </p:spTree>
    <p:extLst>
      <p:ext uri="{BB962C8B-B14F-4D97-AF65-F5344CB8AC3E}">
        <p14:creationId xmlns:p14="http://schemas.microsoft.com/office/powerpoint/2010/main" val="2520438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35;p26"/>
          <p:cNvSpPr txBox="1"/>
          <p:nvPr/>
        </p:nvSpPr>
        <p:spPr>
          <a:xfrm>
            <a:off x="5943600" y="2209800"/>
            <a:ext cx="3834000" cy="32940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600" b="1" dirty="0">
                <a:solidFill>
                  <a:schemeClr val="bg2"/>
                </a:solidFill>
                <a:latin typeface="Verdana"/>
                <a:ea typeface="Verdana"/>
                <a:cs typeface="Verdana"/>
                <a:sym typeface="Verdana"/>
              </a:rPr>
              <a:t>No. of regions = 4 </a:t>
            </a:r>
            <a:endParaRPr sz="1600" dirty="0">
              <a:solidFill>
                <a:schemeClr val="bg2"/>
              </a:solidFill>
            </a:endParaRPr>
          </a:p>
          <a:p>
            <a:pPr>
              <a:buClr>
                <a:schemeClr val="dk1"/>
              </a:buClr>
              <a:buSzPts val="1400"/>
            </a:pPr>
            <a:r>
              <a:rPr lang="en-US" sz="1600" b="1" dirty="0">
                <a:solidFill>
                  <a:schemeClr val="bg2"/>
                </a:solidFill>
                <a:latin typeface="Verdana"/>
                <a:ea typeface="Verdana"/>
                <a:cs typeface="Verdana"/>
                <a:sym typeface="Verdana"/>
              </a:rPr>
              <a:t>(considering the universal region)</a:t>
            </a:r>
            <a:endParaRPr sz="1600" dirty="0">
              <a:solidFill>
                <a:schemeClr val="bg2"/>
              </a:solidFill>
            </a:endParaRPr>
          </a:p>
          <a:p>
            <a:pPr>
              <a:buClr>
                <a:schemeClr val="dk2"/>
              </a:buClr>
              <a:buSzPts val="1400"/>
            </a:pPr>
            <a:endParaRPr sz="1600" b="1" dirty="0">
              <a:solidFill>
                <a:schemeClr val="bg2"/>
              </a:solidFill>
              <a:latin typeface="Verdana"/>
              <a:ea typeface="Verdana"/>
              <a:cs typeface="Verdana"/>
              <a:sym typeface="Verdana"/>
            </a:endParaRPr>
          </a:p>
          <a:p>
            <a:pPr>
              <a:buClr>
                <a:schemeClr val="dk1"/>
              </a:buClr>
              <a:buSzPts val="1400"/>
            </a:pPr>
            <a:r>
              <a:rPr lang="en-US" sz="1600" b="1" dirty="0">
                <a:solidFill>
                  <a:schemeClr val="bg2"/>
                </a:solidFill>
                <a:latin typeface="Verdana"/>
                <a:ea typeface="Verdana"/>
                <a:cs typeface="Verdana"/>
                <a:sym typeface="Verdana"/>
              </a:rPr>
              <a:t>No. of edges E = 9</a:t>
            </a:r>
            <a:endParaRPr sz="1600" dirty="0">
              <a:solidFill>
                <a:schemeClr val="bg2"/>
              </a:solidFill>
            </a:endParaRPr>
          </a:p>
          <a:p>
            <a:pPr>
              <a:buClr>
                <a:schemeClr val="dk1"/>
              </a:buClr>
              <a:buSzPts val="1400"/>
            </a:pPr>
            <a:r>
              <a:rPr lang="en-US" sz="1600" b="1" dirty="0">
                <a:solidFill>
                  <a:schemeClr val="bg2"/>
                </a:solidFill>
                <a:latin typeface="Verdana"/>
                <a:ea typeface="Verdana"/>
                <a:cs typeface="Verdana"/>
                <a:sym typeface="Verdana"/>
              </a:rPr>
              <a:t/>
            </a:r>
            <a:br>
              <a:rPr lang="en-US" sz="1600" b="1" dirty="0">
                <a:solidFill>
                  <a:schemeClr val="bg2"/>
                </a:solidFill>
                <a:latin typeface="Verdana"/>
                <a:ea typeface="Verdana"/>
                <a:cs typeface="Verdana"/>
                <a:sym typeface="Verdana"/>
              </a:rPr>
            </a:br>
            <a:r>
              <a:rPr lang="en-US" sz="1600" b="1" dirty="0">
                <a:solidFill>
                  <a:schemeClr val="bg2"/>
                </a:solidFill>
                <a:latin typeface="Verdana"/>
                <a:ea typeface="Verdana"/>
                <a:cs typeface="Verdana"/>
                <a:sym typeface="Verdana"/>
              </a:rPr>
              <a:t>No. of nodes N = 7</a:t>
            </a:r>
            <a:endParaRPr sz="1600" dirty="0">
              <a:solidFill>
                <a:schemeClr val="bg2"/>
              </a:solidFill>
            </a:endParaRPr>
          </a:p>
          <a:p>
            <a:pPr>
              <a:buClr>
                <a:schemeClr val="dk2"/>
              </a:buClr>
              <a:buSzPts val="1400"/>
            </a:pPr>
            <a:endParaRPr sz="1600" b="1" dirty="0">
              <a:solidFill>
                <a:schemeClr val="bg2"/>
              </a:solidFill>
              <a:latin typeface="Verdana"/>
              <a:ea typeface="Verdana"/>
              <a:cs typeface="Verdana"/>
              <a:sym typeface="Verdana"/>
            </a:endParaRPr>
          </a:p>
          <a:p>
            <a:pPr>
              <a:buClr>
                <a:schemeClr val="dk1"/>
              </a:buClr>
              <a:buSzPts val="1400"/>
            </a:pPr>
            <a:r>
              <a:rPr lang="en-US" sz="1600" b="1" dirty="0">
                <a:solidFill>
                  <a:schemeClr val="bg2"/>
                </a:solidFill>
                <a:latin typeface="Verdana"/>
                <a:ea typeface="Verdana"/>
                <a:cs typeface="Verdana"/>
                <a:sym typeface="Verdana"/>
              </a:rPr>
              <a:t>No. of predicate nodes = 3</a:t>
            </a:r>
            <a:endParaRPr sz="1600" dirty="0">
              <a:solidFill>
                <a:schemeClr val="bg2"/>
              </a:solidFill>
            </a:endParaRPr>
          </a:p>
          <a:p>
            <a:pPr>
              <a:buClr>
                <a:schemeClr val="dk2"/>
              </a:buClr>
              <a:buSzPts val="1400"/>
            </a:pPr>
            <a:endParaRPr sz="1600" b="1" dirty="0">
              <a:solidFill>
                <a:schemeClr val="bg2"/>
              </a:solidFill>
              <a:latin typeface="Verdana"/>
              <a:ea typeface="Verdana"/>
              <a:cs typeface="Verdana"/>
              <a:sym typeface="Verdana"/>
            </a:endParaRPr>
          </a:p>
          <a:p>
            <a:pPr>
              <a:buClr>
                <a:schemeClr val="dk1"/>
              </a:buClr>
              <a:buSzPts val="1400"/>
            </a:pPr>
            <a:r>
              <a:rPr lang="en-US" sz="1600" b="1" dirty="0">
                <a:solidFill>
                  <a:schemeClr val="bg2"/>
                </a:solidFill>
                <a:latin typeface="Verdana"/>
                <a:ea typeface="Verdana"/>
                <a:cs typeface="Verdana"/>
                <a:sym typeface="Verdana"/>
              </a:rPr>
              <a:t>V(G) = 3 + 1 = 4</a:t>
            </a:r>
            <a:endParaRPr sz="1600" dirty="0">
              <a:solidFill>
                <a:schemeClr val="bg2"/>
              </a:solidFill>
            </a:endParaRPr>
          </a:p>
          <a:p>
            <a:pPr>
              <a:buClr>
                <a:schemeClr val="dk2"/>
              </a:buClr>
              <a:buSzPts val="1400"/>
            </a:pPr>
            <a:endParaRPr sz="1600" b="1" dirty="0">
              <a:solidFill>
                <a:schemeClr val="bg2"/>
              </a:solidFill>
              <a:latin typeface="Verdana"/>
              <a:ea typeface="Verdana"/>
              <a:cs typeface="Verdana"/>
              <a:sym typeface="Verdana"/>
            </a:endParaRPr>
          </a:p>
          <a:p>
            <a:pPr>
              <a:buClr>
                <a:schemeClr val="dk1"/>
              </a:buClr>
              <a:buSzPts val="1400"/>
            </a:pPr>
            <a:r>
              <a:rPr lang="en-US" sz="1600" b="1" dirty="0">
                <a:solidFill>
                  <a:schemeClr val="bg2"/>
                </a:solidFill>
                <a:latin typeface="Verdana"/>
                <a:ea typeface="Verdana"/>
                <a:cs typeface="Verdana"/>
                <a:sym typeface="Verdana"/>
              </a:rPr>
              <a:t>V(G) = 9 - 7 + 2 = 4</a:t>
            </a:r>
            <a:endParaRPr sz="1600" dirty="0">
              <a:solidFill>
                <a:schemeClr val="bg2"/>
              </a:solidFill>
            </a:endParaRPr>
          </a:p>
        </p:txBody>
      </p:sp>
      <p:sp>
        <p:nvSpPr>
          <p:cNvPr id="5" name="Google Shape;408;p26"/>
          <p:cNvSpPr/>
          <p:nvPr/>
        </p:nvSpPr>
        <p:spPr>
          <a:xfrm>
            <a:off x="4038600" y="19812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6" name="Google Shape;409;p26"/>
          <p:cNvSpPr/>
          <p:nvPr/>
        </p:nvSpPr>
        <p:spPr>
          <a:xfrm>
            <a:off x="4038600" y="25908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7" name="Google Shape;410;p26"/>
          <p:cNvSpPr/>
          <p:nvPr/>
        </p:nvSpPr>
        <p:spPr>
          <a:xfrm>
            <a:off x="5029200" y="25908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8" name="Google Shape;411;p26"/>
          <p:cNvSpPr/>
          <p:nvPr/>
        </p:nvSpPr>
        <p:spPr>
          <a:xfrm>
            <a:off x="4038600" y="39624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9" name="Google Shape;412;p26"/>
          <p:cNvSpPr/>
          <p:nvPr/>
        </p:nvSpPr>
        <p:spPr>
          <a:xfrm>
            <a:off x="4038600" y="45720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10" name="Google Shape;413;p26"/>
          <p:cNvSpPr/>
          <p:nvPr/>
        </p:nvSpPr>
        <p:spPr>
          <a:xfrm>
            <a:off x="4038600" y="52578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sp>
        <p:nvSpPr>
          <p:cNvPr id="11" name="Google Shape;414;p26"/>
          <p:cNvSpPr/>
          <p:nvPr/>
        </p:nvSpPr>
        <p:spPr>
          <a:xfrm>
            <a:off x="4038600" y="3276600"/>
            <a:ext cx="304800" cy="2286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200">
              <a:solidFill>
                <a:schemeClr val="dk2"/>
              </a:solidFill>
              <a:latin typeface="Verdana"/>
              <a:ea typeface="Verdana"/>
              <a:cs typeface="Verdana"/>
              <a:sym typeface="Verdana"/>
            </a:endParaRPr>
          </a:p>
        </p:txBody>
      </p:sp>
      <p:cxnSp>
        <p:nvCxnSpPr>
          <p:cNvPr id="12" name="Google Shape;415;p26"/>
          <p:cNvCxnSpPr/>
          <p:nvPr/>
        </p:nvCxnSpPr>
        <p:spPr>
          <a:xfrm>
            <a:off x="4343400" y="2057400"/>
            <a:ext cx="685800" cy="0"/>
          </a:xfrm>
          <a:prstGeom prst="straightConnector1">
            <a:avLst/>
          </a:prstGeom>
          <a:noFill/>
          <a:ln w="9525" cap="flat" cmpd="sng">
            <a:solidFill>
              <a:schemeClr val="dk1"/>
            </a:solidFill>
            <a:prstDash val="solid"/>
            <a:miter lim="800000"/>
            <a:headEnd type="stealth" w="med" len="med"/>
            <a:tailEnd type="none" w="med" len="med"/>
          </a:ln>
        </p:spPr>
      </p:cxnSp>
      <p:cxnSp>
        <p:nvCxnSpPr>
          <p:cNvPr id="13" name="Google Shape;416;p26"/>
          <p:cNvCxnSpPr/>
          <p:nvPr/>
        </p:nvCxnSpPr>
        <p:spPr>
          <a:xfrm>
            <a:off x="4191000" y="2209800"/>
            <a:ext cx="0" cy="381000"/>
          </a:xfrm>
          <a:prstGeom prst="straightConnector1">
            <a:avLst/>
          </a:prstGeom>
          <a:noFill/>
          <a:ln w="9525" cap="flat" cmpd="sng">
            <a:solidFill>
              <a:schemeClr val="dk1"/>
            </a:solidFill>
            <a:prstDash val="solid"/>
            <a:miter lim="800000"/>
            <a:headEnd type="none" w="med" len="med"/>
            <a:tailEnd type="stealth" w="med" len="med"/>
          </a:ln>
        </p:spPr>
      </p:cxnSp>
      <p:cxnSp>
        <p:nvCxnSpPr>
          <p:cNvPr id="14" name="Google Shape;417;p26"/>
          <p:cNvCxnSpPr/>
          <p:nvPr/>
        </p:nvCxnSpPr>
        <p:spPr>
          <a:xfrm rot="10800000" flipH="1">
            <a:off x="4343400" y="2438400"/>
            <a:ext cx="533400" cy="228600"/>
          </a:xfrm>
          <a:prstGeom prst="straightConnector1">
            <a:avLst/>
          </a:prstGeom>
          <a:noFill/>
          <a:ln w="9525" cap="flat" cmpd="sng">
            <a:solidFill>
              <a:schemeClr val="dk1"/>
            </a:solidFill>
            <a:prstDash val="solid"/>
            <a:miter lim="800000"/>
            <a:headEnd type="none" w="med" len="med"/>
            <a:tailEnd type="stealth" w="med" len="med"/>
          </a:ln>
        </p:spPr>
      </p:cxnSp>
      <p:cxnSp>
        <p:nvCxnSpPr>
          <p:cNvPr id="15" name="Google Shape;418;p26"/>
          <p:cNvCxnSpPr/>
          <p:nvPr/>
        </p:nvCxnSpPr>
        <p:spPr>
          <a:xfrm>
            <a:off x="4343400" y="2743200"/>
            <a:ext cx="685800" cy="0"/>
          </a:xfrm>
          <a:prstGeom prst="straightConnector1">
            <a:avLst/>
          </a:prstGeom>
          <a:noFill/>
          <a:ln w="9525" cap="flat" cmpd="sng">
            <a:solidFill>
              <a:schemeClr val="dk1"/>
            </a:solidFill>
            <a:prstDash val="solid"/>
            <a:miter lim="800000"/>
            <a:headEnd type="stealth" w="med" len="med"/>
            <a:tailEnd type="none" w="med" len="med"/>
          </a:ln>
        </p:spPr>
      </p:cxnSp>
      <p:cxnSp>
        <p:nvCxnSpPr>
          <p:cNvPr id="16" name="Google Shape;419;p26"/>
          <p:cNvCxnSpPr/>
          <p:nvPr/>
        </p:nvCxnSpPr>
        <p:spPr>
          <a:xfrm>
            <a:off x="4191000" y="2819400"/>
            <a:ext cx="0" cy="457200"/>
          </a:xfrm>
          <a:prstGeom prst="straightConnector1">
            <a:avLst/>
          </a:prstGeom>
          <a:noFill/>
          <a:ln w="9525" cap="flat" cmpd="sng">
            <a:solidFill>
              <a:schemeClr val="dk1"/>
            </a:solidFill>
            <a:prstDash val="solid"/>
            <a:miter lim="800000"/>
            <a:headEnd type="none" w="med" len="med"/>
            <a:tailEnd type="stealth" w="med" len="med"/>
          </a:ln>
        </p:spPr>
      </p:cxnSp>
      <p:cxnSp>
        <p:nvCxnSpPr>
          <p:cNvPr id="17" name="Google Shape;420;p26"/>
          <p:cNvCxnSpPr/>
          <p:nvPr/>
        </p:nvCxnSpPr>
        <p:spPr>
          <a:xfrm>
            <a:off x="4191000" y="3505200"/>
            <a:ext cx="0" cy="457200"/>
          </a:xfrm>
          <a:prstGeom prst="straightConnector1">
            <a:avLst/>
          </a:prstGeom>
          <a:noFill/>
          <a:ln w="9525" cap="flat" cmpd="sng">
            <a:solidFill>
              <a:schemeClr val="dk1"/>
            </a:solidFill>
            <a:prstDash val="solid"/>
            <a:miter lim="800000"/>
            <a:headEnd type="none" w="med" len="med"/>
            <a:tailEnd type="stealth" w="med" len="med"/>
          </a:ln>
        </p:spPr>
      </p:cxnSp>
      <p:cxnSp>
        <p:nvCxnSpPr>
          <p:cNvPr id="18" name="Google Shape;421;p26"/>
          <p:cNvCxnSpPr/>
          <p:nvPr/>
        </p:nvCxnSpPr>
        <p:spPr>
          <a:xfrm>
            <a:off x="4191000" y="4191000"/>
            <a:ext cx="0" cy="304800"/>
          </a:xfrm>
          <a:prstGeom prst="straightConnector1">
            <a:avLst/>
          </a:prstGeom>
          <a:noFill/>
          <a:ln w="9525" cap="flat" cmpd="sng">
            <a:solidFill>
              <a:schemeClr val="dk1"/>
            </a:solidFill>
            <a:prstDash val="solid"/>
            <a:miter lim="800000"/>
            <a:headEnd type="none" w="med" len="med"/>
            <a:tailEnd type="stealth" w="med" len="med"/>
          </a:ln>
        </p:spPr>
      </p:cxnSp>
      <p:cxnSp>
        <p:nvCxnSpPr>
          <p:cNvPr id="19" name="Google Shape;422;p26"/>
          <p:cNvCxnSpPr/>
          <p:nvPr/>
        </p:nvCxnSpPr>
        <p:spPr>
          <a:xfrm>
            <a:off x="4876800" y="2438400"/>
            <a:ext cx="152400" cy="152400"/>
          </a:xfrm>
          <a:prstGeom prst="straightConnector1">
            <a:avLst/>
          </a:prstGeom>
          <a:noFill/>
          <a:ln w="9525" cap="flat" cmpd="sng">
            <a:solidFill>
              <a:schemeClr val="dk1"/>
            </a:solidFill>
            <a:prstDash val="solid"/>
            <a:miter lim="800000"/>
            <a:headEnd type="none" w="med" len="med"/>
            <a:tailEnd type="none" w="med" len="med"/>
          </a:ln>
        </p:spPr>
      </p:cxnSp>
      <p:cxnSp>
        <p:nvCxnSpPr>
          <p:cNvPr id="20" name="Google Shape;423;p26"/>
          <p:cNvCxnSpPr/>
          <p:nvPr/>
        </p:nvCxnSpPr>
        <p:spPr>
          <a:xfrm>
            <a:off x="4191000" y="4800600"/>
            <a:ext cx="0" cy="457200"/>
          </a:xfrm>
          <a:prstGeom prst="straightConnector1">
            <a:avLst/>
          </a:prstGeom>
          <a:noFill/>
          <a:ln w="9525" cap="flat" cmpd="sng">
            <a:solidFill>
              <a:schemeClr val="dk1"/>
            </a:solidFill>
            <a:prstDash val="solid"/>
            <a:miter lim="800000"/>
            <a:headEnd type="none" w="med" len="med"/>
            <a:tailEnd type="stealth" w="med" len="med"/>
          </a:ln>
        </p:spPr>
      </p:cxnSp>
      <p:cxnSp>
        <p:nvCxnSpPr>
          <p:cNvPr id="21" name="Google Shape;424;p26"/>
          <p:cNvCxnSpPr/>
          <p:nvPr/>
        </p:nvCxnSpPr>
        <p:spPr>
          <a:xfrm rot="10800000">
            <a:off x="3429000" y="3352800"/>
            <a:ext cx="609600" cy="0"/>
          </a:xfrm>
          <a:prstGeom prst="straightConnector1">
            <a:avLst/>
          </a:prstGeom>
          <a:noFill/>
          <a:ln w="9525" cap="flat" cmpd="sng">
            <a:solidFill>
              <a:schemeClr val="dk1"/>
            </a:solidFill>
            <a:prstDash val="solid"/>
            <a:miter lim="800000"/>
            <a:headEnd type="none" w="med" len="med"/>
            <a:tailEnd type="none" w="med" len="med"/>
          </a:ln>
        </p:spPr>
      </p:cxnSp>
      <p:cxnSp>
        <p:nvCxnSpPr>
          <p:cNvPr id="22" name="Google Shape;425;p26"/>
          <p:cNvCxnSpPr/>
          <p:nvPr/>
        </p:nvCxnSpPr>
        <p:spPr>
          <a:xfrm>
            <a:off x="3429000" y="3352800"/>
            <a:ext cx="0" cy="1905000"/>
          </a:xfrm>
          <a:prstGeom prst="straightConnector1">
            <a:avLst/>
          </a:prstGeom>
          <a:noFill/>
          <a:ln w="9525" cap="flat" cmpd="sng">
            <a:solidFill>
              <a:schemeClr val="dk1"/>
            </a:solidFill>
            <a:prstDash val="solid"/>
            <a:miter lim="800000"/>
            <a:headEnd type="none" w="med" len="med"/>
            <a:tailEnd type="none" w="med" len="med"/>
          </a:ln>
        </p:spPr>
      </p:cxnSp>
      <p:cxnSp>
        <p:nvCxnSpPr>
          <p:cNvPr id="23" name="Google Shape;426;p26"/>
          <p:cNvCxnSpPr/>
          <p:nvPr/>
        </p:nvCxnSpPr>
        <p:spPr>
          <a:xfrm>
            <a:off x="3429000" y="5257800"/>
            <a:ext cx="609600" cy="0"/>
          </a:xfrm>
          <a:prstGeom prst="straightConnector1">
            <a:avLst/>
          </a:prstGeom>
          <a:noFill/>
          <a:ln w="9525" cap="flat" cmpd="sng">
            <a:solidFill>
              <a:schemeClr val="dk1"/>
            </a:solidFill>
            <a:prstDash val="solid"/>
            <a:miter lim="800000"/>
            <a:headEnd type="none" w="med" len="med"/>
            <a:tailEnd type="stealth" w="med" len="med"/>
          </a:ln>
        </p:spPr>
      </p:cxnSp>
      <p:cxnSp>
        <p:nvCxnSpPr>
          <p:cNvPr id="24" name="Google Shape;427;p26"/>
          <p:cNvCxnSpPr/>
          <p:nvPr/>
        </p:nvCxnSpPr>
        <p:spPr>
          <a:xfrm>
            <a:off x="4343400" y="4724400"/>
            <a:ext cx="304800" cy="0"/>
          </a:xfrm>
          <a:prstGeom prst="straightConnector1">
            <a:avLst/>
          </a:prstGeom>
          <a:noFill/>
          <a:ln w="9525" cap="flat" cmpd="sng">
            <a:solidFill>
              <a:schemeClr val="dk1"/>
            </a:solidFill>
            <a:prstDash val="solid"/>
            <a:miter lim="800000"/>
            <a:headEnd type="none" w="med" len="med"/>
            <a:tailEnd type="none" w="med" len="med"/>
          </a:ln>
        </p:spPr>
      </p:cxnSp>
      <p:cxnSp>
        <p:nvCxnSpPr>
          <p:cNvPr id="25" name="Google Shape;428;p26"/>
          <p:cNvCxnSpPr/>
          <p:nvPr/>
        </p:nvCxnSpPr>
        <p:spPr>
          <a:xfrm>
            <a:off x="4343400" y="4038600"/>
            <a:ext cx="304800" cy="0"/>
          </a:xfrm>
          <a:prstGeom prst="straightConnector1">
            <a:avLst/>
          </a:prstGeom>
          <a:noFill/>
          <a:ln w="9525" cap="flat" cmpd="sng">
            <a:solidFill>
              <a:schemeClr val="dk1"/>
            </a:solidFill>
            <a:prstDash val="solid"/>
            <a:miter lim="800000"/>
            <a:headEnd type="stealth" w="med" len="med"/>
            <a:tailEnd type="none" w="med" len="med"/>
          </a:ln>
        </p:spPr>
      </p:cxnSp>
      <p:cxnSp>
        <p:nvCxnSpPr>
          <p:cNvPr id="26" name="Google Shape;429;p26"/>
          <p:cNvCxnSpPr/>
          <p:nvPr/>
        </p:nvCxnSpPr>
        <p:spPr>
          <a:xfrm>
            <a:off x="4648200" y="4038600"/>
            <a:ext cx="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27" name="Google Shape;430;p26"/>
          <p:cNvCxnSpPr/>
          <p:nvPr/>
        </p:nvCxnSpPr>
        <p:spPr>
          <a:xfrm>
            <a:off x="4495800" y="4343400"/>
            <a:ext cx="609600" cy="0"/>
          </a:xfrm>
          <a:prstGeom prst="straightConnector1">
            <a:avLst/>
          </a:prstGeom>
          <a:noFill/>
          <a:ln w="9525" cap="flat" cmpd="sng">
            <a:solidFill>
              <a:schemeClr val="dk1"/>
            </a:solidFill>
            <a:prstDash val="solid"/>
            <a:miter lim="800000"/>
            <a:headEnd type="stealth" w="med" len="med"/>
            <a:tailEnd type="none" w="med" len="med"/>
          </a:ln>
        </p:spPr>
      </p:cxnSp>
      <p:cxnSp>
        <p:nvCxnSpPr>
          <p:cNvPr id="28" name="Google Shape;431;p26"/>
          <p:cNvCxnSpPr/>
          <p:nvPr/>
        </p:nvCxnSpPr>
        <p:spPr>
          <a:xfrm>
            <a:off x="3200400" y="2819400"/>
            <a:ext cx="304800" cy="457200"/>
          </a:xfrm>
          <a:prstGeom prst="straightConnector1">
            <a:avLst/>
          </a:prstGeom>
          <a:noFill/>
          <a:ln w="9525" cap="flat" cmpd="sng">
            <a:solidFill>
              <a:schemeClr val="dk1"/>
            </a:solidFill>
            <a:prstDash val="solid"/>
            <a:miter lim="800000"/>
            <a:headEnd type="none" w="med" len="med"/>
            <a:tailEnd type="stealth" w="med" len="med"/>
          </a:ln>
        </p:spPr>
      </p:cxnSp>
      <p:sp>
        <p:nvSpPr>
          <p:cNvPr id="29" name="Google Shape;432;p26"/>
          <p:cNvSpPr txBox="1"/>
          <p:nvPr/>
        </p:nvSpPr>
        <p:spPr>
          <a:xfrm>
            <a:off x="2879725" y="2525712"/>
            <a:ext cx="52070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edge</a:t>
            </a:r>
            <a:endParaRPr/>
          </a:p>
        </p:txBody>
      </p:sp>
      <p:sp>
        <p:nvSpPr>
          <p:cNvPr id="30" name="Google Shape;433;p26"/>
          <p:cNvSpPr txBox="1"/>
          <p:nvPr/>
        </p:nvSpPr>
        <p:spPr>
          <a:xfrm>
            <a:off x="5029200" y="1905000"/>
            <a:ext cx="5397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node</a:t>
            </a:r>
            <a:endParaRPr/>
          </a:p>
        </p:txBody>
      </p:sp>
      <p:sp>
        <p:nvSpPr>
          <p:cNvPr id="31" name="Google Shape;434;p26"/>
          <p:cNvSpPr txBox="1"/>
          <p:nvPr/>
        </p:nvSpPr>
        <p:spPr>
          <a:xfrm>
            <a:off x="5105400" y="4191000"/>
            <a:ext cx="658812"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region</a:t>
            </a:r>
            <a:endParaRPr/>
          </a:p>
        </p:txBody>
      </p:sp>
      <p:sp>
        <p:nvSpPr>
          <p:cNvPr id="32" name="Google Shape;436;p26"/>
          <p:cNvSpPr txBox="1"/>
          <p:nvPr/>
        </p:nvSpPr>
        <p:spPr>
          <a:xfrm>
            <a:off x="3717925" y="1916112"/>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1</a:t>
            </a:r>
            <a:endParaRPr/>
          </a:p>
        </p:txBody>
      </p:sp>
      <p:sp>
        <p:nvSpPr>
          <p:cNvPr id="33" name="Google Shape;437;p26"/>
          <p:cNvSpPr txBox="1"/>
          <p:nvPr/>
        </p:nvSpPr>
        <p:spPr>
          <a:xfrm>
            <a:off x="3733800" y="25908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2</a:t>
            </a:r>
            <a:endParaRPr/>
          </a:p>
        </p:txBody>
      </p:sp>
      <p:sp>
        <p:nvSpPr>
          <p:cNvPr id="34" name="Google Shape;438;p26"/>
          <p:cNvSpPr txBox="1"/>
          <p:nvPr/>
        </p:nvSpPr>
        <p:spPr>
          <a:xfrm>
            <a:off x="4419600" y="32004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4</a:t>
            </a:r>
            <a:endParaRPr/>
          </a:p>
        </p:txBody>
      </p:sp>
      <p:sp>
        <p:nvSpPr>
          <p:cNvPr id="35" name="Google Shape;439;p26"/>
          <p:cNvSpPr txBox="1"/>
          <p:nvPr/>
        </p:nvSpPr>
        <p:spPr>
          <a:xfrm>
            <a:off x="5334000" y="25908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3</a:t>
            </a:r>
            <a:endParaRPr/>
          </a:p>
        </p:txBody>
      </p:sp>
      <p:sp>
        <p:nvSpPr>
          <p:cNvPr id="36" name="Google Shape;440;p26"/>
          <p:cNvSpPr txBox="1"/>
          <p:nvPr/>
        </p:nvSpPr>
        <p:spPr>
          <a:xfrm>
            <a:off x="3733800" y="38862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5</a:t>
            </a:r>
            <a:endParaRPr/>
          </a:p>
        </p:txBody>
      </p:sp>
      <p:sp>
        <p:nvSpPr>
          <p:cNvPr id="37" name="Google Shape;441;p26"/>
          <p:cNvSpPr txBox="1"/>
          <p:nvPr/>
        </p:nvSpPr>
        <p:spPr>
          <a:xfrm>
            <a:off x="3733800" y="44958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6</a:t>
            </a:r>
            <a:endParaRPr/>
          </a:p>
        </p:txBody>
      </p:sp>
      <p:sp>
        <p:nvSpPr>
          <p:cNvPr id="38" name="Google Shape;442;p26"/>
          <p:cNvSpPr txBox="1"/>
          <p:nvPr/>
        </p:nvSpPr>
        <p:spPr>
          <a:xfrm>
            <a:off x="4419600" y="5181600"/>
            <a:ext cx="27305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b="1" i="1">
                <a:solidFill>
                  <a:schemeClr val="dk1"/>
                </a:solidFill>
                <a:latin typeface="Times New Roman"/>
                <a:ea typeface="Times New Roman"/>
                <a:cs typeface="Times New Roman"/>
                <a:sym typeface="Times New Roman"/>
              </a:rPr>
              <a:t>7</a:t>
            </a:r>
            <a:endParaRPr/>
          </a:p>
        </p:txBody>
      </p:sp>
    </p:spTree>
    <p:extLst>
      <p:ext uri="{BB962C8B-B14F-4D97-AF65-F5344CB8AC3E}">
        <p14:creationId xmlns:p14="http://schemas.microsoft.com/office/powerpoint/2010/main" val="783106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Task 1: </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2704234" y="758702"/>
            <a:ext cx="6229350" cy="4724400"/>
          </a:xfrm>
          <a:prstGeom prst="rect">
            <a:avLst/>
          </a:prstGeom>
        </p:spPr>
      </p:pic>
    </p:spTree>
    <p:extLst>
      <p:ext uri="{BB962C8B-B14F-4D97-AF65-F5344CB8AC3E}">
        <p14:creationId xmlns:p14="http://schemas.microsoft.com/office/powerpoint/2010/main" val="1991026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257" y="0"/>
            <a:ext cx="7772400" cy="1143000"/>
          </a:xfrm>
        </p:spPr>
        <p:txBody>
          <a:bodyPr/>
          <a:lstStyle/>
          <a:p>
            <a:pPr algn="l"/>
            <a:r>
              <a:rPr lang="en-US" sz="3200" dirty="0" smtClean="0"/>
              <a:t>Example 2</a:t>
            </a:r>
            <a:endParaRPr lang="en-US" sz="3200" dirty="0"/>
          </a:p>
        </p:txBody>
      </p:sp>
      <p:pic>
        <p:nvPicPr>
          <p:cNvPr id="3" name="Picture 2"/>
          <p:cNvPicPr>
            <a:picLocks noChangeAspect="1"/>
          </p:cNvPicPr>
          <p:nvPr/>
        </p:nvPicPr>
        <p:blipFill rotWithShape="1">
          <a:blip r:embed="rId2"/>
          <a:srcRect l="49960"/>
          <a:stretch/>
        </p:blipFill>
        <p:spPr>
          <a:xfrm>
            <a:off x="2955637" y="1604831"/>
            <a:ext cx="3856500" cy="4895987"/>
          </a:xfrm>
          <a:prstGeom prst="rect">
            <a:avLst/>
          </a:prstGeom>
        </p:spPr>
      </p:pic>
    </p:spTree>
    <p:extLst>
      <p:ext uri="{BB962C8B-B14F-4D97-AF65-F5344CB8AC3E}">
        <p14:creationId xmlns:p14="http://schemas.microsoft.com/office/powerpoint/2010/main" val="762387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0174" y="958284"/>
            <a:ext cx="7706835" cy="4895987"/>
          </a:xfrm>
          <a:prstGeom prst="rect">
            <a:avLst/>
          </a:prstGeom>
        </p:spPr>
      </p:pic>
    </p:spTree>
    <p:extLst>
      <p:ext uri="{BB962C8B-B14F-4D97-AF65-F5344CB8AC3E}">
        <p14:creationId xmlns:p14="http://schemas.microsoft.com/office/powerpoint/2010/main" val="3714358185"/>
      </p:ext>
    </p:extLst>
  </p:cSld>
  <p:clrMapOvr>
    <a:masterClrMapping/>
  </p:clrMapOvr>
</p:sld>
</file>

<file path=ppt/theme/theme1.xml><?xml version="1.0" encoding="utf-8"?>
<a:theme xmlns:a="http://schemas.openxmlformats.org/drawingml/2006/main" name="Theme1">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86B4D326-3F07-45C0-BE27-3A06402689A1}" vid="{57E392D9-BAAA-43E3-8DBA-E2E5126D39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389</TotalTime>
  <Words>1156</Words>
  <Application>Microsoft Office PowerPoint</Application>
  <PresentationFormat>Widescreen</PresentationFormat>
  <Paragraphs>219</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10 Pitch</vt:lpstr>
      <vt:lpstr>Maven Pro</vt:lpstr>
      <vt:lpstr>Nunito</vt:lpstr>
      <vt:lpstr>Times New Roman</vt:lpstr>
      <vt:lpstr>Verdana</vt:lpstr>
      <vt:lpstr>Theme1</vt:lpstr>
      <vt:lpstr>Lab # 03 Basic White Box Testing  Control Flow Graph (CFG) &amp; Data Flow Testing (DFT)</vt:lpstr>
      <vt:lpstr>White Box testing Technique/ CFG </vt:lpstr>
      <vt:lpstr>PowerPoint Presentation</vt:lpstr>
      <vt:lpstr>Cyclomatic Complexity </vt:lpstr>
      <vt:lpstr>PowerPoint Presentation</vt:lpstr>
      <vt:lpstr>PowerPoint Presentation</vt:lpstr>
      <vt:lpstr>Task 1: </vt:lpstr>
      <vt:lpstr>Example 2</vt:lpstr>
      <vt:lpstr>PowerPoint Presentation</vt:lpstr>
      <vt:lpstr>Task 2: </vt:lpstr>
      <vt:lpstr>Task3: Make CFG &amp; Calculate Cyclomatic-complexity</vt:lpstr>
      <vt:lpstr>PowerPoint Presentation</vt:lpstr>
      <vt:lpstr>Task 4: Using McCabe technique find basic Paths for following </vt:lpstr>
      <vt:lpstr>Perform Task Take record of steps &amp; Screenshots</vt:lpstr>
      <vt:lpstr>Data Reference Error </vt:lpstr>
      <vt:lpstr>Data Declaration Error </vt:lpstr>
      <vt:lpstr>Computation Error </vt:lpstr>
      <vt:lpstr>Control flow errors</vt:lpstr>
      <vt:lpstr>Make a code inspection checklist</vt:lpstr>
      <vt:lpstr>Data reference Error Activity: </vt:lpstr>
      <vt:lpstr>Identify Error </vt:lpstr>
      <vt:lpstr>Identify reference error </vt:lpstr>
      <vt:lpstr>Identify Error: </vt:lpstr>
      <vt:lpstr>Identify Error: </vt:lpstr>
      <vt:lpstr>Find error &amp; identify: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 03 Code Inspection and Walkthroughs</dc:title>
  <dc:creator>Dell</dc:creator>
  <cp:lastModifiedBy>Dell</cp:lastModifiedBy>
  <cp:revision>48</cp:revision>
  <dcterms:created xsi:type="dcterms:W3CDTF">2023-10-03T04:41:08Z</dcterms:created>
  <dcterms:modified xsi:type="dcterms:W3CDTF">2024-03-21T06:03:06Z</dcterms:modified>
</cp:coreProperties>
</file>