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3" r:id="rId8"/>
    <p:sldId id="264" r:id="rId9"/>
    <p:sldId id="265" r:id="rId10"/>
    <p:sldId id="266" r:id="rId11"/>
    <p:sldId id="270" r:id="rId12"/>
    <p:sldId id="271" r:id="rId13"/>
    <p:sldId id="261" r:id="rId14"/>
    <p:sldId id="262" r:id="rId15"/>
    <p:sldId id="267" r:id="rId16"/>
    <p:sldId id="268" r:id="rId17"/>
    <p:sldId id="269" r:id="rId18"/>
  </p:sldIdLst>
  <p:sldSz cx="12192000" cy="6858000"/>
  <p:notesSz cx="6858000" cy="9144000"/>
  <p:embeddedFontLst>
    <p:embeddedFont>
      <p:font typeface="Plus Jakarta Sans"/>
      <p:regular r:id="rId22"/>
      <p:bold r:id="rId23"/>
      <p:italic r:id="rId24"/>
    </p:embeddedFont>
    <p:embeddedFont>
      <p:font typeface="Inter" panose="02000503000000020004"/>
      <p:regular r:id="rId25"/>
      <p:bold r:id="rId26"/>
    </p:embeddedFont>
    <p:embeddedFont>
      <p:font typeface="Open Sans" panose="020B0606030504020204"/>
      <p:regular r:id="rId27"/>
    </p:embeddedFont>
    <p:embeddedFont>
      <p:font typeface="Inter" panose="020005030000000200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1C1A5F2-C7F4-42EF-8194-A367FB17F6C2}"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Style>
        <a:tcBdr/>
        <a:fill>
          <a:solidFill>
            <a:srgbClr val="FFEACC"/>
          </a:solidFill>
        </a:fill>
      </a:tcStyle>
    </a:band1H>
    <a:band2H>
      <a:tcStyle>
        <a:tcBdr/>
      </a:tcStyle>
    </a:band2H>
    <a:band1V>
      <a:tcStyle>
        <a:tcBdr/>
        <a:fill>
          <a:solidFill>
            <a:srgbClr val="FFEACC"/>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font" Target="fonts/font8.fntdata"/><Relationship Id="rId28" Type="http://schemas.openxmlformats.org/officeDocument/2006/relationships/font" Target="fonts/font7.fntdata"/><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 name="Google Shape;3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1"/>
        <p:cNvGrpSpPr/>
        <p:nvPr/>
      </p:nvGrpSpPr>
      <p:grpSpPr>
        <a:xfrm>
          <a:off x="0" y="0"/>
          <a:ext cx="0" cy="0"/>
          <a:chOff x="0" y="0"/>
          <a:chExt cx="0" cy="0"/>
        </a:xfrm>
      </p:grpSpPr>
      <p:sp>
        <p:nvSpPr>
          <p:cNvPr id="42" name="Google Shape;4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3" name="Google Shape;4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9"/>
        <p:cNvGrpSpPr/>
        <p:nvPr/>
      </p:nvGrpSpPr>
      <p:grpSpPr>
        <a:xfrm>
          <a:off x="0" y="0"/>
          <a:ext cx="0" cy="0"/>
          <a:chOff x="0" y="0"/>
          <a:chExt cx="0" cy="0"/>
        </a:xfrm>
      </p:grpSpPr>
      <p:sp>
        <p:nvSpPr>
          <p:cNvPr id="50" name="Google Shape;5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51" name="Google Shape;5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6816725" y="1268413"/>
            <a:ext cx="2381023" cy="2976935"/>
          </a:xfrm>
          <a:prstGeom prst="rect">
            <a:avLst/>
          </a:prstGeom>
          <a:solidFill>
            <a:srgbClr val="F2F2F2"/>
          </a:solidFill>
          <a:ln>
            <a:noFill/>
          </a:ln>
        </p:spPr>
      </p:sp>
      <p:sp>
        <p:nvSpPr>
          <p:cNvPr id="27" name="Google Shape;27;p16"/>
          <p:cNvSpPr>
            <a:spLocks noGrp="1"/>
          </p:cNvSpPr>
          <p:nvPr>
            <p:ph type="pic" idx="3"/>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3"/>
        <p:cNvGrpSpPr/>
        <p:nvPr/>
      </p:nvGrpSpPr>
      <p:grpSpPr>
        <a:xfrm>
          <a:off x="0" y="0"/>
          <a:ext cx="0" cy="0"/>
          <a:chOff x="0" y="0"/>
          <a:chExt cx="0" cy="0"/>
        </a:xfrm>
      </p:grpSpPr>
      <p:sp>
        <p:nvSpPr>
          <p:cNvPr id="14" name="Google Shape;14;p8"/>
          <p:cNvSpPr>
            <a:spLocks noGrp="1"/>
          </p:cNvSpPr>
          <p:nvPr>
            <p:ph type="pic" idx="2"/>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1_Blank">
  <p:cSld name="BLANK">
    <p:spTree>
      <p:nvGrpSpPr>
        <p:cNvPr id="1"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16"/>
        <p:cNvGrpSpPr/>
        <p:nvPr/>
      </p:nvGrpSpPr>
      <p:grpSpPr>
        <a:xfrm>
          <a:off x="0" y="0"/>
          <a:ext cx="0" cy="0"/>
          <a:chOff x="0" y="0"/>
          <a:chExt cx="0" cy="0"/>
        </a:xfrm>
      </p:grpSpPr>
      <p:sp>
        <p:nvSpPr>
          <p:cNvPr id="17" name="Google Shape;17;p10"/>
          <p:cNvSpPr>
            <a:spLocks noGrp="1"/>
          </p:cNvSpPr>
          <p:nvPr>
            <p:ph type="pic" idx="2"/>
          </p:nvPr>
        </p:nvSpPr>
        <p:spPr>
          <a:xfrm>
            <a:off x="0" y="0"/>
            <a:ext cx="12192000" cy="6858000"/>
          </a:xfrm>
          <a:prstGeom prst="rect">
            <a:avLst/>
          </a:prstGeom>
          <a:solidFill>
            <a:srgbClr val="F2F2F2"/>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0"/>
            <a:ext cx="9696450" cy="4868863"/>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jpe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320334" y="499105"/>
            <a:ext cx="11238305" cy="1323399"/>
          </a:xfrm>
          <a:prstGeom prst="rect">
            <a:avLst/>
          </a:prstGeom>
          <a:noFill/>
          <a:ln>
            <a:noFill/>
          </a:ln>
        </p:spPr>
        <p:txBody>
          <a:bodyPr spcFirstLastPara="1" wrap="square" lIns="91425" tIns="45700" rIns="91425" bIns="45700" anchor="t" anchorCtr="0">
            <a:spAutoFit/>
          </a:bodyPr>
          <a:lstStyle/>
          <a:p>
            <a:r>
              <a:rPr lang="en-US" sz="4000">
                <a:solidFill>
                  <a:srgbClr val="007069"/>
                </a:solidFill>
                <a:latin typeface="Times New Roman" panose="02020603050405020304"/>
                <a:ea typeface="Inter" panose="02000503000000020004"/>
              </a:rPr>
              <a:t>Enhancing Mobile Forensic Investigations with Blockchain Technology</a:t>
            </a:r>
            <a:endParaRPr lang="en-US" sz="4000">
              <a:latin typeface="Times New Roman" panose="02020603050405020304"/>
            </a:endParaRPr>
          </a:p>
        </p:txBody>
      </p:sp>
      <p:grpSp>
        <p:nvGrpSpPr>
          <p:cNvPr id="37" name="Google Shape;37;p1"/>
          <p:cNvGrpSpPr/>
          <p:nvPr/>
        </p:nvGrpSpPr>
        <p:grpSpPr>
          <a:xfrm>
            <a:off x="320333" y="504157"/>
            <a:ext cx="9771556" cy="1326987"/>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panose="02000503000000020004"/>
                <a:ea typeface="Inter" panose="02000503000000020004"/>
                <a:cs typeface="Inter" panose="02000503000000020004"/>
                <a:sym typeface="Inter" panose="02000503000000020004"/>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Inter" panose="02000503000000020004"/>
                <a:ea typeface="Inter" panose="02000503000000020004"/>
                <a:cs typeface="Inter" panose="02000503000000020004"/>
                <a:sym typeface="Inter" panose="02000503000000020004"/>
              </a:endParaRPr>
            </a:p>
          </p:txBody>
        </p:sp>
      </p:grpSp>
      <p:sp>
        <p:nvSpPr>
          <p:cNvPr id="40" name="Google Shape;40;p1"/>
          <p:cNvSpPr txBox="1"/>
          <p:nvPr/>
        </p:nvSpPr>
        <p:spPr>
          <a:xfrm>
            <a:off x="958071" y="4401380"/>
            <a:ext cx="3983710" cy="13541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u="none">
                <a:solidFill>
                  <a:srgbClr val="004740"/>
                </a:solidFill>
                <a:latin typeface="Inter" panose="02000503000000020004"/>
                <a:ea typeface="Inter" panose="02000503000000020004"/>
                <a:cs typeface="Inter" panose="02000503000000020004"/>
                <a:sym typeface="Inter" panose="02000503000000020004"/>
              </a:rPr>
              <a:t>Presenter </a:t>
            </a:r>
            <a:r>
              <a:rPr lang="en-US" sz="2400">
                <a:solidFill>
                  <a:srgbClr val="004740"/>
                </a:solidFill>
                <a:latin typeface="Inter" panose="02000503000000020004"/>
                <a:ea typeface="Inter" panose="02000503000000020004"/>
                <a:cs typeface="Inter" panose="02000503000000020004"/>
                <a:sym typeface="Inter" panose="02000503000000020004"/>
              </a:rPr>
              <a:t>Name</a:t>
            </a:r>
            <a:r>
              <a:rPr lang="en-US" sz="2400" u="none">
                <a:solidFill>
                  <a:srgbClr val="004740"/>
                </a:solidFill>
                <a:latin typeface="Inter" panose="02000503000000020004"/>
                <a:ea typeface="Inter" panose="02000503000000020004"/>
                <a:cs typeface="Inter" panose="02000503000000020004"/>
                <a:sym typeface="Inter" panose="02000503000000020004"/>
              </a:rPr>
              <a:t>: </a:t>
            </a:r>
            <a:endParaRPr lang="en-US" sz="2400" u="none">
              <a:solidFill>
                <a:srgbClr val="004740"/>
              </a:solidFill>
              <a:latin typeface="Inter" panose="02000503000000020004"/>
              <a:ea typeface="Inter" panose="02000503000000020004"/>
              <a:cs typeface="Inter" panose="02000503000000020004"/>
              <a:sym typeface="Inter" panose="02000503000000020004"/>
            </a:endParaRPr>
          </a:p>
          <a:p>
            <a:r>
              <a:rPr lang="en-US" sz="2200">
                <a:solidFill>
                  <a:schemeClr val="tx1"/>
                </a:solidFill>
                <a:latin typeface="Times New Roman" panose="02020603050405020304"/>
                <a:ea typeface="Inter" panose="02000503000000020004"/>
              </a:rPr>
              <a:t>DAMULURI UDAYKIRAN</a:t>
            </a:r>
            <a:endParaRPr lang="en-US" sz="2200">
              <a:solidFill>
                <a:schemeClr val="tx1"/>
              </a:solidFill>
              <a:latin typeface="Times New Roman" panose="02020603050405020304"/>
            </a:endParaRPr>
          </a:p>
          <a:p>
            <a:pPr marL="0" marR="0" lvl="0" indent="0" algn="l">
              <a:spcBef>
                <a:spcPts val="0"/>
              </a:spcBef>
              <a:spcAft>
                <a:spcPts val="0"/>
              </a:spcAft>
              <a:buNone/>
            </a:pPr>
            <a:r>
              <a:rPr lang="en-US" sz="2200">
                <a:solidFill>
                  <a:schemeClr val="tx1"/>
                </a:solidFill>
                <a:latin typeface="Times New Roman" panose="02020603050405020304"/>
                <a:ea typeface="Inter" panose="02000503000000020004"/>
                <a:cs typeface="Inter" panose="02000503000000020004"/>
              </a:rPr>
              <a:t>2023005711</a:t>
            </a:r>
            <a:endParaRPr lang="en-US" sz="2200">
              <a:solidFill>
                <a:schemeClr val="tx1"/>
              </a:solidFill>
              <a:latin typeface="Times New Roman" panose="02020603050405020304"/>
              <a:ea typeface="Inter" panose="02000503000000020004"/>
              <a:cs typeface="Inter" panose="02000503000000020004"/>
            </a:endParaRPr>
          </a:p>
          <a:p>
            <a:endParaRPr lang="en-US">
              <a:latin typeface="Inter" panose="02000503000000020004"/>
              <a:ea typeface="Inter" panose="02000503000000020004"/>
              <a:cs typeface="Inter" panose="02000503000000020004"/>
            </a:endParaRPr>
          </a:p>
        </p:txBody>
      </p:sp>
      <p:sp>
        <p:nvSpPr>
          <p:cNvPr id="10"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pic>
        <p:nvPicPr>
          <p:cNvPr id="11"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2" name="Google Shape;40;p1"/>
          <p:cNvSpPr txBox="1"/>
          <p:nvPr/>
        </p:nvSpPr>
        <p:spPr>
          <a:xfrm>
            <a:off x="7323954" y="4538149"/>
            <a:ext cx="3387787" cy="83095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rgbClr val="004740"/>
                </a:solidFill>
                <a:latin typeface="Inter" panose="02000503000000020004"/>
                <a:ea typeface="Inter" panose="02000503000000020004"/>
                <a:cs typeface="Inter" panose="02000503000000020004"/>
                <a:sym typeface="Inter" panose="02000503000000020004"/>
              </a:rPr>
              <a:t>Guide</a:t>
            </a:r>
            <a:r>
              <a:rPr lang="en-US" sz="2400" u="none">
                <a:solidFill>
                  <a:srgbClr val="004740"/>
                </a:solidFill>
                <a:latin typeface="Inter" panose="02000503000000020004"/>
                <a:ea typeface="Inter" panose="02000503000000020004"/>
                <a:cs typeface="Inter" panose="02000503000000020004"/>
                <a:sym typeface="Inter" panose="02000503000000020004"/>
              </a:rPr>
              <a:t> Name: </a:t>
            </a:r>
            <a:endParaRPr lang="en-US" sz="2400" u="none">
              <a:solidFill>
                <a:srgbClr val="004740"/>
              </a:solidFill>
              <a:latin typeface="Inter" panose="02000503000000020004"/>
              <a:ea typeface="Inter" panose="02000503000000020004"/>
              <a:cs typeface="Inter" panose="02000503000000020004"/>
              <a:sym typeface="Inter" panose="02000503000000020004"/>
            </a:endParaRPr>
          </a:p>
          <a:p>
            <a:r>
              <a:rPr lang="en-US" sz="2200">
                <a:solidFill>
                  <a:schemeClr val="bg2"/>
                </a:solidFill>
                <a:latin typeface="Times New Roman" panose="02020603050405020304"/>
                <a:ea typeface="Inter" panose="02000503000000020004"/>
              </a:rPr>
              <a:t>Dr. Satya brata Das</a:t>
            </a:r>
            <a:endParaRPr lang="en-US" sz="2200">
              <a:solidFill>
                <a:schemeClr val="bg2"/>
              </a:solidFill>
              <a:latin typeface="Times New Roman" panose="0202060305040502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8" name="TextBox 7"/>
          <p:cNvSpPr txBox="1"/>
          <p:nvPr/>
        </p:nvSpPr>
        <p:spPr>
          <a:xfrm>
            <a:off x="582246" y="543169"/>
            <a:ext cx="463843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latin typeface="Times New Roman" panose="02020603050405020304"/>
              </a:rPr>
              <a:t>System Architecture</a:t>
            </a:r>
            <a:endParaRPr lang="en-US" sz="4000">
              <a:latin typeface="Times New Roman" panose="02020603050405020304"/>
            </a:endParaRPr>
          </a:p>
        </p:txBody>
      </p:sp>
      <p:sp>
        <p:nvSpPr>
          <p:cNvPr id="2" name="Rectangles 1"/>
          <p:cNvSpPr/>
          <p:nvPr/>
        </p:nvSpPr>
        <p:spPr>
          <a:xfrm>
            <a:off x="4001770" y="1783715"/>
            <a:ext cx="3729355" cy="7886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5" name="Rectangles 4"/>
          <p:cNvSpPr/>
          <p:nvPr/>
        </p:nvSpPr>
        <p:spPr>
          <a:xfrm>
            <a:off x="4001770" y="3034665"/>
            <a:ext cx="3729355" cy="66230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7" name="Rectangles 6"/>
          <p:cNvSpPr/>
          <p:nvPr/>
        </p:nvSpPr>
        <p:spPr>
          <a:xfrm>
            <a:off x="4001770" y="4258945"/>
            <a:ext cx="3729355" cy="65468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Rectangles 8"/>
          <p:cNvSpPr/>
          <p:nvPr/>
        </p:nvSpPr>
        <p:spPr>
          <a:xfrm>
            <a:off x="4001770" y="5443220"/>
            <a:ext cx="3729355" cy="788670"/>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10" name="Text Box 9"/>
          <p:cNvSpPr txBox="1"/>
          <p:nvPr/>
        </p:nvSpPr>
        <p:spPr>
          <a:xfrm>
            <a:off x="4423410" y="2124075"/>
            <a:ext cx="4064000" cy="306705"/>
          </a:xfrm>
          <a:prstGeom prst="rect">
            <a:avLst/>
          </a:prstGeom>
          <a:noFill/>
        </p:spPr>
        <p:txBody>
          <a:bodyPr wrap="square" rtlCol="0">
            <a:spAutoFit/>
          </a:bodyPr>
          <a:p>
            <a:r>
              <a:rPr lang="en-US"/>
              <a:t>COLLECTION</a:t>
            </a:r>
            <a:endParaRPr lang="en-US"/>
          </a:p>
        </p:txBody>
      </p:sp>
      <p:sp>
        <p:nvSpPr>
          <p:cNvPr id="12" name="Text Box 11"/>
          <p:cNvSpPr txBox="1"/>
          <p:nvPr/>
        </p:nvSpPr>
        <p:spPr>
          <a:xfrm>
            <a:off x="4539615" y="3262630"/>
            <a:ext cx="4064000" cy="306705"/>
          </a:xfrm>
          <a:prstGeom prst="rect">
            <a:avLst/>
          </a:prstGeom>
          <a:noFill/>
        </p:spPr>
        <p:txBody>
          <a:bodyPr wrap="square" rtlCol="0">
            <a:spAutoFit/>
          </a:bodyPr>
          <a:p>
            <a:r>
              <a:rPr lang="en-US"/>
              <a:t>ANALYSIS</a:t>
            </a:r>
            <a:endParaRPr lang="en-US"/>
          </a:p>
        </p:txBody>
      </p:sp>
      <p:sp>
        <p:nvSpPr>
          <p:cNvPr id="13" name="Text Box 12"/>
          <p:cNvSpPr txBox="1"/>
          <p:nvPr/>
        </p:nvSpPr>
        <p:spPr>
          <a:xfrm>
            <a:off x="4540250" y="4455160"/>
            <a:ext cx="4206875" cy="306705"/>
          </a:xfrm>
          <a:prstGeom prst="rect">
            <a:avLst/>
          </a:prstGeom>
          <a:noFill/>
        </p:spPr>
        <p:txBody>
          <a:bodyPr wrap="square" rtlCol="0">
            <a:spAutoFit/>
          </a:bodyPr>
          <a:p>
            <a:r>
              <a:rPr lang="en-US"/>
              <a:t>DOCUMENTATION</a:t>
            </a:r>
            <a:endParaRPr lang="en-US"/>
          </a:p>
        </p:txBody>
      </p:sp>
      <p:sp>
        <p:nvSpPr>
          <p:cNvPr id="14" name="Text Box 13"/>
          <p:cNvSpPr txBox="1"/>
          <p:nvPr/>
        </p:nvSpPr>
        <p:spPr>
          <a:xfrm>
            <a:off x="4602480" y="5665470"/>
            <a:ext cx="2716530" cy="306705"/>
          </a:xfrm>
          <a:prstGeom prst="rect">
            <a:avLst/>
          </a:prstGeom>
          <a:noFill/>
        </p:spPr>
        <p:txBody>
          <a:bodyPr wrap="square" rtlCol="0">
            <a:spAutoFit/>
          </a:bodyPr>
          <a:p>
            <a:r>
              <a:rPr lang="en-US"/>
              <a:t>PRESENTATION</a:t>
            </a:r>
            <a:endParaRPr lang="en-US"/>
          </a:p>
        </p:txBody>
      </p:sp>
      <p:sp>
        <p:nvSpPr>
          <p:cNvPr id="15" name="Text Box 14"/>
          <p:cNvSpPr txBox="1"/>
          <p:nvPr/>
        </p:nvSpPr>
        <p:spPr>
          <a:xfrm>
            <a:off x="5842000" y="2582545"/>
            <a:ext cx="271780" cy="404495"/>
          </a:xfrm>
          <a:prstGeom prst="rect">
            <a:avLst/>
          </a:prstGeom>
          <a:noFill/>
        </p:spPr>
        <p:txBody>
          <a:bodyPr wrap="none" rtlCol="0" anchor="t">
            <a:noAutofit/>
          </a:bodyPr>
          <a:p>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16" name="Text Box 15"/>
          <p:cNvSpPr txBox="1"/>
          <p:nvPr/>
        </p:nvSpPr>
        <p:spPr>
          <a:xfrm>
            <a:off x="5842000" y="3844290"/>
            <a:ext cx="271780" cy="280670"/>
          </a:xfrm>
          <a:prstGeom prst="rect">
            <a:avLst/>
          </a:prstGeom>
          <a:noFill/>
        </p:spPr>
        <p:txBody>
          <a:bodyPr wrap="none" rtlCol="0" anchor="t">
            <a:noAutofit/>
          </a:bodyPr>
          <a:p>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
        <p:nvSpPr>
          <p:cNvPr id="17" name="Text Box 16"/>
          <p:cNvSpPr txBox="1"/>
          <p:nvPr/>
        </p:nvSpPr>
        <p:spPr>
          <a:xfrm>
            <a:off x="5842000" y="4932045"/>
            <a:ext cx="271780" cy="475615"/>
          </a:xfrm>
          <a:prstGeom prst="rect">
            <a:avLst/>
          </a:prstGeom>
          <a:noFill/>
        </p:spPr>
        <p:txBody>
          <a:bodyPr wrap="none" rtlCol="0" anchor="t">
            <a:noAutofit/>
          </a:bodyPr>
          <a:p>
            <a:r>
              <a:rPr lang="en-US">
                <a:latin typeface="Arial" panose="020B0604020202020204" pitchFamily="34" charset="0"/>
                <a:cs typeface="Arial" panose="020B0604020202020204" pitchFamily="34" charset="0"/>
              </a:rPr>
              <a:t>↓</a:t>
            </a:r>
            <a:endParaRPr lang="en-US">
              <a:latin typeface="Arial" panose="020B0604020202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2" name="TextBox 1"/>
          <p:cNvSpPr txBox="1"/>
          <p:nvPr/>
        </p:nvSpPr>
        <p:spPr>
          <a:xfrm>
            <a:off x="-3908" y="-3908"/>
            <a:ext cx="3817815"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a:solidFill>
                  <a:srgbClr val="A58255"/>
                </a:solidFill>
                <a:latin typeface="Times New Roman" panose="02020603050405020304"/>
                <a:ea typeface="Inter" panose="02000503000000020004"/>
              </a:rPr>
              <a:t>Methodology</a:t>
            </a:r>
            <a:endParaRPr lang="en-US" sz="4000">
              <a:latin typeface="Times New Roman" panose="02020603050405020304"/>
            </a:endParaRPr>
          </a:p>
        </p:txBody>
      </p:sp>
      <p:sp>
        <p:nvSpPr>
          <p:cNvPr id="5" name="TextBox 4"/>
          <p:cNvSpPr txBox="1"/>
          <p:nvPr/>
        </p:nvSpPr>
        <p:spPr>
          <a:xfrm>
            <a:off x="1070708" y="1246554"/>
            <a:ext cx="10695353"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200" b="1">
                <a:latin typeface="Times New Roman" panose="02020603050405020304"/>
              </a:rPr>
              <a:t>1 Evidence Collection :</a:t>
            </a:r>
            <a:endParaRPr lang="en-US" sz="2200" b="1">
              <a:latin typeface="Times New Roman" panose="02020603050405020304"/>
            </a:endParaRPr>
          </a:p>
          <a:p>
            <a:pPr algn="just"/>
            <a:r>
              <a:rPr lang="en-US"/>
              <a:t>                         </a:t>
            </a:r>
            <a:r>
              <a:rPr lang="en-US" sz="2000">
                <a:latin typeface="Times New Roman" panose="02020603050405020304"/>
              </a:rPr>
              <a:t>This phase involves the identification, seizure, and extraction of digital evidence from mobile devices. </a:t>
            </a:r>
            <a:endParaRPr lang="en-US" sz="2000">
              <a:latin typeface="Times New Roman" panose="02020603050405020304"/>
            </a:endParaRPr>
          </a:p>
          <a:p>
            <a:pPr algn="just"/>
            <a:endParaRPr lang="en-US" sz="2200">
              <a:latin typeface="Times New Roman" panose="02020603050405020304"/>
            </a:endParaRPr>
          </a:p>
          <a:p>
            <a:pPr algn="just"/>
            <a:r>
              <a:rPr lang="en-US" sz="2200">
                <a:latin typeface="Times New Roman" panose="02020603050405020304"/>
              </a:rPr>
              <a:t>Steps:</a:t>
            </a:r>
            <a:endParaRPr lang="en-US"/>
          </a:p>
          <a:p>
            <a:pPr algn="just"/>
            <a:r>
              <a:rPr lang="en-US"/>
              <a:t>                </a:t>
            </a:r>
            <a:r>
              <a:rPr lang="en-US" sz="2000">
                <a:latin typeface="Times New Roman" panose="02020603050405020304"/>
              </a:rPr>
              <a:t>1  Seizure of Mobile Device:</a:t>
            </a:r>
            <a:r>
              <a:rPr lang="en-US"/>
              <a:t> </a:t>
            </a:r>
            <a:r>
              <a:rPr lang="en-US" sz="2000">
                <a:latin typeface="Times New Roman" panose="02020603050405020304"/>
              </a:rPr>
              <a:t>Secure the mobile device in a manner that prevents tampering (e.g., placing the device in a Faraday bag). </a:t>
            </a:r>
            <a:endParaRPr lang="en-US" sz="2000">
              <a:latin typeface="Times New Roman" panose="02020603050405020304"/>
            </a:endParaRPr>
          </a:p>
          <a:p>
            <a:pPr algn="just"/>
            <a:r>
              <a:rPr lang="en-US"/>
              <a:t>                </a:t>
            </a:r>
            <a:r>
              <a:rPr lang="en-US" sz="2000">
                <a:latin typeface="Times New Roman" panose="02020603050405020304"/>
              </a:rPr>
              <a:t>2. Data Acquisition: Extract data from the mobile device using mobile forensic tools . </a:t>
            </a:r>
            <a:endParaRPr lang="en-US" sz="2000">
              <a:latin typeface="Times New Roman" panose="02020603050405020304"/>
            </a:endParaRPr>
          </a:p>
          <a:p>
            <a:pPr algn="just"/>
            <a:r>
              <a:rPr lang="en-US" sz="2000">
                <a:latin typeface="Times New Roman" panose="02020603050405020304"/>
              </a:rPr>
              <a:t>Types of Data Collected: </a:t>
            </a:r>
            <a:endParaRPr lang="en-US" sz="2000">
              <a:latin typeface="Times New Roman" panose="02020603050405020304"/>
            </a:endParaRPr>
          </a:p>
          <a:p>
            <a:pPr algn="just"/>
            <a:r>
              <a:rPr lang="en-US" sz="2000">
                <a:latin typeface="Times New Roman" panose="02020603050405020304"/>
              </a:rPr>
              <a:t>                              Communication logs (calls, SMS, emails)</a:t>
            </a:r>
            <a:endParaRPr lang="en-US" sz="2000">
              <a:latin typeface="Times New Roman" panose="02020603050405020304"/>
            </a:endParaRPr>
          </a:p>
          <a:p>
            <a:pPr algn="just"/>
            <a:r>
              <a:rPr lang="en-US" sz="2000">
                <a:latin typeface="Times New Roman" panose="02020603050405020304"/>
              </a:rPr>
              <a:t>                               App data (social media, encrypted chats)</a:t>
            </a:r>
            <a:endParaRPr lang="en-US" sz="2000">
              <a:latin typeface="Times New Roman" panose="02020603050405020304"/>
            </a:endParaRPr>
          </a:p>
          <a:p>
            <a:pPr algn="just"/>
            <a:r>
              <a:rPr lang="en-US" sz="2000">
                <a:latin typeface="Times New Roman" panose="02020603050405020304"/>
              </a:rPr>
              <a:t>                               Files and media</a:t>
            </a:r>
            <a:endParaRPr lang="en-US" sz="2000">
              <a:latin typeface="Times New Roman" panose="02020603050405020304"/>
            </a:endParaRPr>
          </a:p>
          <a:p>
            <a:pPr algn="just"/>
            <a:r>
              <a:rPr lang="en-US" sz="2000">
                <a:latin typeface="Times New Roman" panose="02020603050405020304"/>
              </a:rPr>
              <a:t>                               Metadata (timestamps, location data)</a:t>
            </a:r>
            <a:endParaRPr lang="en-US" sz="2000">
              <a:latin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2" name="TextBox 1"/>
          <p:cNvSpPr txBox="1"/>
          <p:nvPr/>
        </p:nvSpPr>
        <p:spPr>
          <a:xfrm>
            <a:off x="435707" y="846015"/>
            <a:ext cx="387643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latin typeface="Times New Roman" panose="02020603050405020304"/>
              </a:rPr>
              <a:t>2 Evidence Analysis</a:t>
            </a:r>
            <a:endParaRPr lang="en-US" sz="2400" b="1">
              <a:latin typeface="Times New Roman" panose="02020603050405020304"/>
            </a:endParaRPr>
          </a:p>
        </p:txBody>
      </p:sp>
      <p:sp>
        <p:nvSpPr>
          <p:cNvPr id="5" name="TextBox 4"/>
          <p:cNvSpPr txBox="1"/>
          <p:nvPr/>
        </p:nvSpPr>
        <p:spPr>
          <a:xfrm>
            <a:off x="1012093" y="1813169"/>
            <a:ext cx="10753968" cy="357020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000">
                <a:latin typeface="Times New Roman" panose="02020603050405020304"/>
              </a:rPr>
              <a:t>This phase involves the analysis of the extracted mobile device data to uncover relevant evidence. </a:t>
            </a:r>
            <a:endParaRPr lang="en-US" sz="2000">
              <a:latin typeface="Times New Roman" panose="02020603050405020304"/>
            </a:endParaRPr>
          </a:p>
          <a:p>
            <a:endParaRPr lang="en-US" sz="2000">
              <a:latin typeface="Times New Roman" panose="02020603050405020304"/>
            </a:endParaRPr>
          </a:p>
          <a:p>
            <a:r>
              <a:rPr lang="en-US" sz="2000">
                <a:latin typeface="Times New Roman" panose="02020603050405020304"/>
              </a:rPr>
              <a:t>Steps: </a:t>
            </a:r>
            <a:endParaRPr lang="en-US"/>
          </a:p>
          <a:p>
            <a:r>
              <a:rPr lang="en-US" sz="2200">
                <a:latin typeface="Times New Roman" panose="02020603050405020304"/>
              </a:rPr>
              <a:t>1. Forensic Analysis Tools: </a:t>
            </a:r>
            <a:endParaRPr lang="en-US" sz="2200">
              <a:latin typeface="Times New Roman" panose="02020603050405020304"/>
            </a:endParaRPr>
          </a:p>
          <a:p>
            <a:r>
              <a:rPr lang="en-US" sz="2000">
                <a:latin typeface="Times New Roman" panose="02020603050405020304"/>
              </a:rPr>
              <a:t>                      Examine communication records, application data, and recover deleted files. </a:t>
            </a:r>
            <a:endParaRPr lang="en-US" sz="2000">
              <a:latin typeface="Times New Roman" panose="02020603050405020304"/>
            </a:endParaRPr>
          </a:p>
          <a:p>
            <a:r>
              <a:rPr lang="en-US" sz="2200">
                <a:latin typeface="Times New Roman" panose="02020603050405020304"/>
              </a:rPr>
              <a:t>2. Cross-verification:  </a:t>
            </a:r>
            <a:endParaRPr lang="en-US" sz="2200">
              <a:latin typeface="Times New Roman" panose="02020603050405020304"/>
            </a:endParaRPr>
          </a:p>
          <a:p>
            <a:r>
              <a:rPr lang="en-US" sz="2000">
                <a:latin typeface="Times New Roman" panose="02020603050405020304"/>
              </a:rPr>
              <a:t>                      During analysis, the hash of each analyzed data point is compared to the corresponding hash stored on the blockchain. </a:t>
            </a:r>
            <a:endParaRPr lang="en-US" sz="2000">
              <a:latin typeface="Times New Roman" panose="02020603050405020304"/>
            </a:endParaRPr>
          </a:p>
          <a:p>
            <a:r>
              <a:rPr lang="en-US" sz="2200">
                <a:latin typeface="Times New Roman" panose="02020603050405020304"/>
              </a:rPr>
              <a:t>3. Chain of Custody: </a:t>
            </a:r>
            <a:endParaRPr lang="en-US" sz="2200">
              <a:latin typeface="Times New Roman" panose="02020603050405020304"/>
            </a:endParaRPr>
          </a:p>
          <a:p>
            <a:r>
              <a:rPr lang="en-US" sz="2000">
                <a:latin typeface="Times New Roman" panose="02020603050405020304"/>
              </a:rPr>
              <a:t>                      Any access to or analysis of the evidence is recorded on the blockchain to ensure a traceable chain of custody.</a:t>
            </a:r>
            <a:endParaRPr lang="en-US" sz="2000">
              <a:latin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6" name="TextBox 5"/>
          <p:cNvSpPr txBox="1"/>
          <p:nvPr/>
        </p:nvSpPr>
        <p:spPr>
          <a:xfrm>
            <a:off x="435708" y="767862"/>
            <a:ext cx="4071815"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400" b="1">
                <a:latin typeface="Times New Roman" panose="02020603050405020304"/>
              </a:rPr>
              <a:t>3 Reporting and Presentation</a:t>
            </a:r>
            <a:endParaRPr lang="en-US" sz="2400" b="1">
              <a:latin typeface="Times New Roman" panose="02020603050405020304"/>
            </a:endParaRPr>
          </a:p>
        </p:txBody>
      </p:sp>
      <p:sp>
        <p:nvSpPr>
          <p:cNvPr id="7" name="TextBox 6"/>
          <p:cNvSpPr txBox="1"/>
          <p:nvPr/>
        </p:nvSpPr>
        <p:spPr>
          <a:xfrm>
            <a:off x="1227016" y="1715477"/>
            <a:ext cx="10441353" cy="323165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000">
                <a:latin typeface="Times New Roman" panose="02020603050405020304"/>
              </a:rPr>
              <a:t>The final phase involves generating reports and presenting the findings in a legal or investigative context, with blockchain proving the authenticity of the evidence. </a:t>
            </a:r>
            <a:endParaRPr lang="en-US"/>
          </a:p>
          <a:p>
            <a:pPr algn="just"/>
            <a:endParaRPr lang="en-US" sz="2000">
              <a:latin typeface="Times New Roman" panose="02020603050405020304"/>
            </a:endParaRPr>
          </a:p>
          <a:p>
            <a:pPr algn="just"/>
            <a:r>
              <a:rPr lang="en-US" sz="2000">
                <a:latin typeface="Times New Roman" panose="02020603050405020304"/>
              </a:rPr>
              <a:t>Steps: </a:t>
            </a:r>
            <a:endParaRPr lang="en-US" sz="2000">
              <a:latin typeface="Times New Roman" panose="02020603050405020304"/>
            </a:endParaRPr>
          </a:p>
          <a:p>
            <a:pPr algn="just"/>
            <a:r>
              <a:rPr lang="en-US" sz="2200">
                <a:latin typeface="Times New Roman" panose="02020603050405020304"/>
              </a:rPr>
              <a:t>1 Forensic Report Generation:</a:t>
            </a:r>
            <a:endParaRPr lang="en-US" sz="2200">
              <a:latin typeface="Times New Roman" panose="02020603050405020304"/>
            </a:endParaRPr>
          </a:p>
          <a:p>
            <a:pPr algn="just"/>
            <a:r>
              <a:rPr lang="en-US" sz="2000">
                <a:latin typeface="Times New Roman" panose="02020603050405020304"/>
              </a:rPr>
              <a:t> Produce a comprehensive report detailing the evidence, forensic methods, analysis results, and blockchain logs showing the chain of custody. </a:t>
            </a:r>
            <a:endParaRPr lang="en-US" sz="2000">
              <a:latin typeface="Times New Roman" panose="02020603050405020304"/>
            </a:endParaRPr>
          </a:p>
          <a:p>
            <a:pPr algn="just"/>
            <a:r>
              <a:rPr lang="en-US" sz="2200">
                <a:latin typeface="Times New Roman" panose="02020603050405020304"/>
              </a:rPr>
              <a:t>2 Blockchain-Based Proof:</a:t>
            </a:r>
            <a:endParaRPr lang="en-US" sz="2200">
              <a:latin typeface="Times New Roman" panose="02020603050405020304"/>
            </a:endParaRPr>
          </a:p>
          <a:p>
            <a:pPr algn="just"/>
            <a:r>
              <a:rPr lang="en-US" sz="2000">
                <a:latin typeface="Times New Roman" panose="02020603050405020304"/>
              </a:rPr>
              <a:t> Include blockchain transaction IDs or logs showing how the evidence was handled. Use these logs to prove that the evidence presented in court is exactly what was collected from the mobile device.</a:t>
            </a:r>
            <a:endParaRPr lang="en-US" sz="2000">
              <a:latin typeface="Times New Roman" panose="020206030504050203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5" name="TextBox 4"/>
          <p:cNvSpPr txBox="1"/>
          <p:nvPr/>
        </p:nvSpPr>
        <p:spPr>
          <a:xfrm>
            <a:off x="554990" y="2018030"/>
            <a:ext cx="11376025" cy="212280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200">
                <a:latin typeface="Times New Roman" panose="02020603050405020304"/>
              </a:rPr>
              <a:t>Mobile forensic investigations are critical in uncovering digital evidence that can support criminal cases and ensure justice. However, traditional forensic methods face challenges in ensuring the integrity, security, and transparency of evidence, which can compromise the credibility of the investigative process. This project has demonstrated that blockchain technology—known for its decentralized, immutable, and tamper-resistant properties—holds great potential to address these challenges in mobile forensics.</a:t>
            </a:r>
            <a:endParaRPr lang="en-US" sz="2200">
              <a:latin typeface="Times New Roman" panose="02020603050405020304"/>
            </a:endParaRPr>
          </a:p>
        </p:txBody>
      </p:sp>
      <p:sp>
        <p:nvSpPr>
          <p:cNvPr id="6" name="TextBox 5"/>
          <p:cNvSpPr txBox="1"/>
          <p:nvPr/>
        </p:nvSpPr>
        <p:spPr>
          <a:xfrm>
            <a:off x="308708" y="601785"/>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a:solidFill>
                  <a:srgbClr val="A58255"/>
                </a:solidFill>
                <a:latin typeface="Times New Roman" panose="02020603050405020304"/>
                <a:ea typeface="Inter" panose="02000503000000020004"/>
              </a:rPr>
              <a:t>Conclusion</a:t>
            </a:r>
            <a:endParaRPr lang="en-US" sz="4000" b="1">
              <a:latin typeface="Times New Roman" panose="0202060305040502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307411" y="6484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5" name="TextBox 4"/>
          <p:cNvSpPr txBox="1"/>
          <p:nvPr/>
        </p:nvSpPr>
        <p:spPr>
          <a:xfrm>
            <a:off x="937820" y="1246287"/>
            <a:ext cx="10738980"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285750" indent="-285750" algn="just">
              <a:buChar char="•"/>
            </a:pPr>
            <a:r>
              <a:rPr lang="en-US" sz="2200" b="1">
                <a:latin typeface="Times New Roman" panose="02020603050405020304"/>
              </a:rPr>
              <a:t>Kher, R., &amp; Kim, Y.</a:t>
            </a:r>
            <a:r>
              <a:rPr lang="en-US" sz="2200">
                <a:latin typeface="Times New Roman" panose="02020603050405020304"/>
              </a:rPr>
              <a:t> (2023). </a:t>
            </a:r>
            <a:r>
              <a:rPr lang="en-US" sz="2000">
                <a:latin typeface="Times New Roman" panose="02020603050405020304"/>
              </a:rPr>
              <a:t>"Blockchain-Based Solutions for Evidence Management in Digital Forensics." </a:t>
            </a:r>
            <a:r>
              <a:rPr lang="en-US" sz="2000" i="1">
                <a:latin typeface="Times New Roman" panose="02020603050405020304"/>
              </a:rPr>
              <a:t>IEEE Access</a:t>
            </a:r>
            <a:r>
              <a:rPr lang="en-US" sz="2000">
                <a:latin typeface="Times New Roman" panose="02020603050405020304"/>
              </a:rPr>
              <a:t>, 11, 87945-87956. This study explores blockchain's applications in digital forensics, focusing on its potential to provide tamper-proof records and improve chain-of-custody documentation.</a:t>
            </a:r>
            <a:endParaRPr lang="en-US"/>
          </a:p>
          <a:p>
            <a:pPr marL="285750" indent="-285750" algn="just">
              <a:buChar char="•"/>
            </a:pPr>
            <a:r>
              <a:rPr lang="en-US" sz="2200" b="1">
                <a:latin typeface="Times New Roman" panose="02020603050405020304"/>
              </a:rPr>
              <a:t>Raza, S., &amp; Jamal, S.</a:t>
            </a:r>
            <a:r>
              <a:rPr lang="en-US" sz="2200">
                <a:latin typeface="Times New Roman" panose="02020603050405020304"/>
              </a:rPr>
              <a:t> (2022). </a:t>
            </a:r>
            <a:r>
              <a:rPr lang="en-US" sz="2000">
                <a:latin typeface="Times New Roman" panose="02020603050405020304"/>
              </a:rPr>
              <a:t>"Securing Mobile Device Forensics Using Blockchain." </a:t>
            </a:r>
            <a:r>
              <a:rPr lang="en-US" sz="2000" i="1">
                <a:latin typeface="Times New Roman" panose="02020603050405020304"/>
              </a:rPr>
              <a:t>Journal of Digital Forensics, Security, and Law</a:t>
            </a:r>
            <a:r>
              <a:rPr lang="en-US" sz="2000">
                <a:latin typeface="Times New Roman" panose="02020603050405020304"/>
              </a:rPr>
              <a:t>, 17(2), 35-47. This paper discusses blockchain’s role in securing forensic workflows in mobile device investigations, addressing unique challenges related to mobile data integrity.</a:t>
            </a:r>
            <a:endParaRPr lang="en-US" sz="2000">
              <a:latin typeface="Times New Roman" panose="02020603050405020304"/>
            </a:endParaRPr>
          </a:p>
          <a:p>
            <a:pPr marL="285750" indent="-285750" algn="just">
              <a:buChar char="•"/>
            </a:pPr>
            <a:r>
              <a:rPr lang="en-US" sz="2200" b="1">
                <a:latin typeface="Times New Roman" panose="02020603050405020304"/>
              </a:rPr>
              <a:t>Kumar, V., &amp; Singh, R.</a:t>
            </a:r>
            <a:r>
              <a:rPr lang="en-US" sz="2200">
                <a:latin typeface="Times New Roman" panose="02020603050405020304"/>
              </a:rPr>
              <a:t> (2022). </a:t>
            </a:r>
            <a:r>
              <a:rPr lang="en-US" sz="2000">
                <a:latin typeface="Times New Roman" panose="02020603050405020304"/>
              </a:rPr>
              <a:t>"An Evaluation of Blockchain for Evidence Authentication in Forensic Investigations." </a:t>
            </a:r>
            <a:r>
              <a:rPr lang="en-US" sz="2000" i="1">
                <a:latin typeface="Times New Roman" panose="02020603050405020304"/>
              </a:rPr>
              <a:t>Forensic Science International: Reports</a:t>
            </a:r>
            <a:r>
              <a:rPr lang="en-US" sz="2000">
                <a:latin typeface="Times New Roman" panose="02020603050405020304"/>
              </a:rPr>
              <a:t>, 4, 100193. The authors assess blockchain’s effectiveness in maintaining evidence authenticity and examine blockchain integration in mobile forensic workflows.</a:t>
            </a:r>
            <a:endParaRPr lang="en-US" sz="2000">
              <a:latin typeface="Times New Roman" panose="02020603050405020304"/>
            </a:endParaRPr>
          </a:p>
          <a:p>
            <a:pPr algn="just"/>
            <a:endParaRPr lang="en-US" sz="2000">
              <a:latin typeface="Times New Roman" panose="02020603050405020304"/>
            </a:endParaRPr>
          </a:p>
        </p:txBody>
      </p:sp>
      <p:sp>
        <p:nvSpPr>
          <p:cNvPr id="6" name="TextBox 5"/>
          <p:cNvSpPr txBox="1"/>
          <p:nvPr/>
        </p:nvSpPr>
        <p:spPr>
          <a:xfrm>
            <a:off x="308708" y="308707"/>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a:solidFill>
                  <a:srgbClr val="A58255"/>
                </a:solidFill>
                <a:latin typeface="Times New Roman" panose="02020603050405020304"/>
                <a:ea typeface="Inter" panose="02000503000000020004"/>
              </a:rPr>
              <a:t>References</a:t>
            </a:r>
            <a:endParaRPr lang="en-US" sz="4000" b="1">
              <a:latin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2"/>
          <p:cNvSpPr txBox="1"/>
          <p:nvPr/>
        </p:nvSpPr>
        <p:spPr>
          <a:xfrm>
            <a:off x="654430" y="1221301"/>
            <a:ext cx="47898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3600" b="1">
                <a:solidFill>
                  <a:srgbClr val="007367"/>
                </a:solidFill>
                <a:latin typeface="Inter" panose="02000503000000020004"/>
                <a:ea typeface="Inter" panose="02000503000000020004"/>
                <a:cs typeface="Inter" panose="02000503000000020004"/>
                <a:sym typeface="Inter" panose="02000503000000020004"/>
              </a:rPr>
              <a:t>Contents</a:t>
            </a:r>
            <a:endParaRPr>
              <a:latin typeface="Inter" panose="02000503000000020004"/>
              <a:ea typeface="Inter" panose="02000503000000020004"/>
              <a:cs typeface="Inter" panose="02000503000000020004"/>
              <a:sym typeface="Inter" panose="02000503000000020004"/>
            </a:endParaRPr>
          </a:p>
        </p:txBody>
      </p:sp>
      <p:sp>
        <p:nvSpPr>
          <p:cNvPr id="46" name="Google Shape;46;p2"/>
          <p:cNvSpPr txBox="1"/>
          <p:nvPr/>
        </p:nvSpPr>
        <p:spPr>
          <a:xfrm>
            <a:off x="659066" y="2018457"/>
            <a:ext cx="5273700" cy="3631723"/>
          </a:xfrm>
          <a:prstGeom prst="rect">
            <a:avLst/>
          </a:prstGeom>
          <a:noFill/>
          <a:ln>
            <a:noFill/>
          </a:ln>
        </p:spPr>
        <p:txBody>
          <a:bodyPr spcFirstLastPara="1" wrap="square" lIns="91425" tIns="45700" rIns="91425" bIns="45700" anchor="t" anchorCtr="0">
            <a:spAutoFit/>
          </a:bodyPr>
          <a:lstStyle/>
          <a:p>
            <a:pPr marL="811530" indent="-811530">
              <a:buAutoNum type="arabicPeriod"/>
            </a:pPr>
            <a:endParaRPr lang="en-US" sz="1400">
              <a:latin typeface="Aptos" panose="020B0004020202020204" pitchFamily="34" charset="0"/>
            </a:endParaRPr>
          </a:p>
          <a:p>
            <a:r>
              <a:rPr lang="en-US" sz="2400" b="1">
                <a:solidFill>
                  <a:srgbClr val="A58255"/>
                </a:solidFill>
                <a:latin typeface="Inter" panose="02000503000000020004"/>
                <a:ea typeface="Inter" panose="02000503000000020004"/>
              </a:rPr>
              <a:t>1. Abstract</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2. Introduction</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3. Literature Review</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4. Requirement Analysis</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5. Methodology/ Tools/Methods to be used</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6. Conclusion</a:t>
            </a:r>
            <a:endParaRPr lang="en-US" sz="2400" b="1">
              <a:solidFill>
                <a:srgbClr val="A58255"/>
              </a:solidFill>
              <a:latin typeface="Inter" panose="02000503000000020004"/>
              <a:ea typeface="Inter" panose="02000503000000020004"/>
            </a:endParaRPr>
          </a:p>
          <a:p>
            <a:r>
              <a:rPr lang="en-US" sz="2400" b="1">
                <a:solidFill>
                  <a:srgbClr val="A58255"/>
                </a:solidFill>
                <a:latin typeface="Inter" panose="02000503000000020004"/>
                <a:ea typeface="Inter" panose="02000503000000020004"/>
              </a:rPr>
              <a:t>7. References</a:t>
            </a:r>
            <a:endParaRPr lang="en-US" sz="2400" b="1">
              <a:solidFill>
                <a:srgbClr val="A58255"/>
              </a:solidFill>
              <a:latin typeface="Inter" panose="02000503000000020004"/>
              <a:ea typeface="Inter" panose="02000503000000020004"/>
            </a:endParaRPr>
          </a:p>
          <a:p>
            <a:endParaRPr lang="en-US" sz="2400" b="1">
              <a:solidFill>
                <a:srgbClr val="A58255"/>
              </a:solidFill>
              <a:latin typeface="Inter" panose="02000503000000020004"/>
              <a:ea typeface="Inter" panose="02000503000000020004"/>
            </a:endParaRPr>
          </a:p>
        </p:txBody>
      </p:sp>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5"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pic>
        <p:nvPicPr>
          <p:cNvPr id="4" name="Picture 3" descr="Mobile Forensics"/>
          <p:cNvPicPr>
            <a:picLocks noChangeAspect="1"/>
          </p:cNvPicPr>
          <p:nvPr/>
        </p:nvPicPr>
        <p:blipFill>
          <a:blip r:embed="rId2"/>
          <a:stretch>
            <a:fillRect/>
          </a:stretch>
        </p:blipFill>
        <p:spPr>
          <a:xfrm>
            <a:off x="6585859" y="1873705"/>
            <a:ext cx="5170712" cy="36113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2" name="TextBox 1"/>
          <p:cNvSpPr txBox="1"/>
          <p:nvPr/>
        </p:nvSpPr>
        <p:spPr>
          <a:xfrm>
            <a:off x="248621" y="433566"/>
            <a:ext cx="450728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a:solidFill>
                  <a:srgbClr val="A58255"/>
                </a:solidFill>
                <a:latin typeface="Times New Roman" panose="02020603050405020304"/>
                <a:ea typeface="Inter" panose="02000503000000020004"/>
              </a:rPr>
              <a:t>Abstract</a:t>
            </a:r>
            <a:endParaRPr lang="en-US" sz="4000" b="1">
              <a:latin typeface="Times New Roman" panose="02020603050405020304"/>
            </a:endParaRPr>
          </a:p>
        </p:txBody>
      </p:sp>
      <p:sp>
        <p:nvSpPr>
          <p:cNvPr id="5" name="TextBox 4"/>
          <p:cNvSpPr txBox="1"/>
          <p:nvPr/>
        </p:nvSpPr>
        <p:spPr>
          <a:xfrm>
            <a:off x="860737" y="1519825"/>
            <a:ext cx="11084917"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200">
                <a:latin typeface="Times New Roman" panose="02020603050405020304"/>
              </a:rPr>
              <a:t>Mobile devices have become important sources of evidence in forensic investigations, accounting for more than 90% of all crimes in the digital age. Traditional mobile forensics, on the other hand, has serious concerns with data integrity, manipulation, and maintaining a safe chain of custody. This project proposes combining blockchain technology with mobile forensics to increase the dependability and security of electronic evidence. The decentralized and immutable ledger of blockchain allows for safe recording and tracking of forensic data, ensuring tamper-proof evidence throughout the investigation. The study shows how blockchain-based mobile forensics may overcome traditional limitations by improving the integrity, security, and transparency of mobile forensic investigations. Finally, this innovative method may increase law enforcement's ability to investigate and punish mobile crimes.</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2" name="TextBox 1"/>
          <p:cNvSpPr txBox="1"/>
          <p:nvPr/>
        </p:nvSpPr>
        <p:spPr>
          <a:xfrm>
            <a:off x="434236" y="444674"/>
            <a:ext cx="3494761"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a:solidFill>
                  <a:srgbClr val="A58255"/>
                </a:solidFill>
                <a:latin typeface="Times New Roman" panose="02020603050405020304"/>
              </a:rPr>
              <a:t>Introduction</a:t>
            </a:r>
            <a:endParaRPr lang="en-US" sz="4000" b="1">
              <a:latin typeface="Times New Roman" panose="02020603050405020304"/>
            </a:endParaRPr>
          </a:p>
        </p:txBody>
      </p:sp>
      <p:sp>
        <p:nvSpPr>
          <p:cNvPr id="5" name="TextBox 4"/>
          <p:cNvSpPr txBox="1"/>
          <p:nvPr/>
        </p:nvSpPr>
        <p:spPr>
          <a:xfrm>
            <a:off x="849898" y="1510056"/>
            <a:ext cx="11032056"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US" sz="2200">
                <a:latin typeface="Times New Roman" panose="02020603050405020304"/>
              </a:rPr>
              <a:t>Blockchain technology, with its decentralized, immutable, and transparent design, offers a promising solution to these issues. By introducing blockchain into mobile forensic processes, evidence can be recorded in a tamper-resistant and verifiable manner, ensuring that any alterations or unauthorized access are detectable. Blockchain's ability to create immutable audit trails, secure the chain of custody, and enhance the integrity of evidence handling can strengthen the overall credibility of forensic </a:t>
            </a:r>
            <a:r>
              <a:rPr lang="en-US" sz="2200" err="1">
                <a:latin typeface="Times New Roman" panose="02020603050405020304"/>
              </a:rPr>
              <a:t>findings.The</a:t>
            </a:r>
            <a:r>
              <a:rPr lang="en-US" sz="2200">
                <a:latin typeface="Times New Roman" panose="02020603050405020304"/>
              </a:rPr>
              <a:t> integration of blockchain technology into mobile forensics to address the limitations of conventional methods. By leveraging blockchain’s unique properties, this research aims to propose a framework that ensures data integrity, enhances collaboration, and safeguards the credibility of mobile forensic investigations in the digital age.</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866" y="288099"/>
            <a:ext cx="61461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latin typeface="Times New Roman" panose="02020603050405020304"/>
              </a:rPr>
              <a:t>LITERATURE REVIEW​</a:t>
            </a:r>
            <a:endParaRPr lang="en-US" sz="4000">
              <a:latin typeface="Times New Roman" panose="02020603050405020304"/>
            </a:endParaRPr>
          </a:p>
        </p:txBody>
      </p:sp>
      <p:graphicFrame>
        <p:nvGraphicFramePr>
          <p:cNvPr id="3" name="Table 2"/>
          <p:cNvGraphicFramePr>
            <a:graphicFrameLocks noGrp="1"/>
          </p:cNvGraphicFramePr>
          <p:nvPr/>
        </p:nvGraphicFramePr>
        <p:xfrm>
          <a:off x="386219" y="1085589"/>
          <a:ext cx="11624664" cy="501704"/>
        </p:xfrm>
        <a:graphic>
          <a:graphicData uri="http://schemas.openxmlformats.org/drawingml/2006/table">
            <a:tbl>
              <a:tblPr firstRow="1" bandRow="1">
                <a:tableStyleId>{B1C1A5F2-C7F4-42EF-8194-A367FB17F6C2}</a:tableStyleId>
              </a:tblPr>
              <a:tblGrid>
                <a:gridCol w="1440958"/>
                <a:gridCol w="1978268"/>
                <a:gridCol w="2356824"/>
                <a:gridCol w="2930769"/>
                <a:gridCol w="2917845"/>
              </a:tblGrid>
              <a:tr h="501704">
                <a:tc>
                  <a:txBody>
                    <a:bodyPr/>
                    <a:lstStyle/>
                    <a:p>
                      <a:r>
                        <a:rPr lang="en-US" sz="2400">
                          <a:latin typeface="Times New Roman" panose="02020603050405020304"/>
                        </a:rPr>
                        <a:t>Year</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Title</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Aim</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Method</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Gap</a:t>
                      </a:r>
                      <a:endParaRPr lang="en-US" sz="2400">
                        <a:latin typeface="Times New Roman" panose="02020603050405020304"/>
                      </a:endParaRPr>
                    </a:p>
                  </a:txBody>
                  <a:tcPr>
                    <a:solidFill>
                      <a:schemeClr val="accent4">
                        <a:lumMod val="75000"/>
                      </a:schemeClr>
                    </a:solidFill>
                  </a:tcPr>
                </a:tc>
              </a:tr>
            </a:tbl>
          </a:graphicData>
        </a:graphic>
      </p:graphicFrame>
      <p:graphicFrame>
        <p:nvGraphicFramePr>
          <p:cNvPr id="4" name="Table 3"/>
          <p:cNvGraphicFramePr>
            <a:graphicFrameLocks noGrp="1"/>
          </p:cNvGraphicFramePr>
          <p:nvPr/>
        </p:nvGraphicFramePr>
        <p:xfrm>
          <a:off x="429846" y="1582615"/>
          <a:ext cx="11588194" cy="4241409"/>
        </p:xfrm>
        <a:graphic>
          <a:graphicData uri="http://schemas.openxmlformats.org/drawingml/2006/table">
            <a:tbl>
              <a:tblPr firstRow="1" bandRow="1">
                <a:tableStyleId>{B1C1A5F2-C7F4-42EF-8194-A367FB17F6C2}</a:tableStyleId>
              </a:tblPr>
              <a:tblGrid>
                <a:gridCol w="1343269"/>
                <a:gridCol w="2027114"/>
                <a:gridCol w="2356824"/>
                <a:gridCol w="2845287"/>
                <a:gridCol w="3015700"/>
              </a:tblGrid>
              <a:tr h="4241409">
                <a:tc>
                  <a:txBody>
                    <a:bodyPr/>
                    <a:lstStyle/>
                    <a:p>
                      <a:pPr lvl="0">
                        <a:buNone/>
                      </a:pPr>
                      <a:r>
                        <a:rPr lang="en-US" sz="2000" b="0" i="0" u="none" strike="noStrike" noProof="0">
                          <a:solidFill>
                            <a:schemeClr val="tx1"/>
                          </a:solidFill>
                          <a:latin typeface="Times New Roman" panose="02020603050405020304"/>
                        </a:rPr>
                        <a:t>2022(Wang, Z., Li, X., &amp; Liu, J.)</a:t>
                      </a:r>
                      <a:endParaRPr lang="en-US" sz="2000" b="0" i="0" u="none" strike="noStrike" noProof="0">
                        <a:solidFill>
                          <a:schemeClr val="tx1"/>
                        </a:solidFill>
                        <a:latin typeface="Times New Roman" panose="02020603050405020304"/>
                      </a:endParaRPr>
                    </a:p>
                  </a:txBody>
                  <a:tcPr>
                    <a:solidFill>
                      <a:srgbClr val="CCEBE0">
                        <a:alpha val="29000"/>
                      </a:srgbClr>
                    </a:solidFill>
                  </a:tcPr>
                </a:tc>
                <a:tc>
                  <a:txBody>
                    <a:bodyPr/>
                    <a:lstStyle/>
                    <a:p>
                      <a:pPr lvl="0" algn="l">
                        <a:buNone/>
                      </a:pPr>
                      <a:r>
                        <a:rPr lang="en-US" sz="2000" b="0" i="0" u="none" strike="noStrike" noProof="0">
                          <a:solidFill>
                            <a:schemeClr val="tx1"/>
                          </a:solidFill>
                          <a:latin typeface="Times New Roman" panose="02020603050405020304"/>
                        </a:rPr>
                        <a:t>Blockchain-Enabled Secure Evidence Management in Mobile Forensics</a:t>
                      </a:r>
                      <a:endParaRPr lang="en-US" sz="2000">
                        <a:latin typeface="Times New Roman" panose="02020603050405020304"/>
                      </a:endParaRPr>
                    </a:p>
                  </a:txBody>
                  <a:tcPr>
                    <a:solidFill>
                      <a:srgbClr val="CCEBE0">
                        <a:alpha val="29000"/>
                      </a:srgbClr>
                    </a:solidFill>
                  </a:tcPr>
                </a:tc>
                <a:tc>
                  <a:txBody>
                    <a:bodyPr/>
                    <a:lstStyle/>
                    <a:p>
                      <a:pPr lvl="0" algn="l">
                        <a:buNone/>
                      </a:pPr>
                      <a:r>
                        <a:rPr lang="en-US" sz="2000" b="0" i="0" u="none" strike="noStrike" noProof="0">
                          <a:solidFill>
                            <a:schemeClr val="tx1"/>
                          </a:solidFill>
                          <a:latin typeface="Times New Roman" panose="02020603050405020304"/>
                        </a:rPr>
                        <a:t>To design a blockchain-based system that ensures secure management of digital evidence in mobile forensic investigations.</a:t>
                      </a:r>
                      <a:endParaRPr lang="en-US" sz="2000">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The paper proposes a permissioned blockchain for managing digital evidence to ensure its immutability and integrity. The methodology involves implementing a consensus algorithm to validate each transaction related to evidence acquisition and storage.</a:t>
                      </a:r>
                      <a:endParaRPr lang="en-US" sz="2000">
                        <a:solidFill>
                          <a:schemeClr val="tx1"/>
                        </a:solidFill>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Additionally, more focus is needed on privacy issues, such as how sensitive mobile data can be encrypted or anonymized when stored on the blockchain.</a:t>
                      </a:r>
                      <a:endParaRPr lang="en-US" sz="2000">
                        <a:solidFill>
                          <a:schemeClr val="tx1"/>
                        </a:solidFill>
                        <a:latin typeface="Times New Roman" panose="02020603050405020304"/>
                      </a:endParaRPr>
                    </a:p>
                  </a:txBody>
                  <a:tcPr>
                    <a:solidFill>
                      <a:srgbClr val="CCEBE0">
                        <a:alpha val="29000"/>
                      </a:srgbClr>
                    </a:solidFill>
                  </a:tcPr>
                </a:tc>
              </a:tr>
            </a:tbl>
          </a:graphicData>
        </a:graphic>
      </p:graphicFrame>
      <p:pic>
        <p:nvPicPr>
          <p:cNvPr id="6" name="Google Shape;11;p6" descr="A logo with text on it&#10;&#10;Description automatically generated"/>
          <p:cNvPicPr preferRelativeResize="0"/>
          <p:nvPr/>
        </p:nvPicPr>
        <p:blipFill rotWithShape="1">
          <a:blip r:embed="rId1"/>
          <a:srcRect/>
          <a:stretch>
            <a:fillRect/>
          </a:stretch>
        </p:blipFill>
        <p:spPr>
          <a:xfrm>
            <a:off x="10095463" y="5957590"/>
            <a:ext cx="2100001" cy="900000"/>
          </a:xfrm>
          <a:prstGeom prst="rect">
            <a:avLst/>
          </a:prstGeom>
          <a:noFill/>
          <a:ln>
            <a:noFill/>
          </a:ln>
        </p:spPr>
      </p:pic>
      <p:sp>
        <p:nvSpPr>
          <p:cNvPr id="5" name="TextBox 4"/>
          <p:cNvSpPr txBox="1"/>
          <p:nvPr/>
        </p:nvSpPr>
        <p:spPr>
          <a:xfrm>
            <a:off x="-14613" y="6488482"/>
            <a:ext cx="6114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solidFill>
                  <a:srgbClr val="7F7F7F"/>
                </a:solidFill>
                <a:latin typeface="Inter" panose="02000503000000020004"/>
              </a:rPr>
              <a:t>CSE, GST, Visakhapatnam</a:t>
            </a:r>
            <a:r>
              <a:rPr lang="en-US" sz="1800">
                <a:latin typeface="Inter" panose="02000503000000020004"/>
                <a:ea typeface="Inter" panose="02000503000000020004"/>
              </a:rPr>
              <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866" y="288099"/>
            <a:ext cx="61461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latin typeface="Times New Roman" panose="02020603050405020304"/>
              </a:rPr>
              <a:t>LITERATURE REVIEW​</a:t>
            </a:r>
            <a:endParaRPr lang="en-US" sz="4000">
              <a:latin typeface="Times New Roman" panose="02020603050405020304"/>
            </a:endParaRPr>
          </a:p>
        </p:txBody>
      </p:sp>
      <p:graphicFrame>
        <p:nvGraphicFramePr>
          <p:cNvPr id="3" name="Table 2"/>
          <p:cNvGraphicFramePr>
            <a:graphicFrameLocks noGrp="1"/>
          </p:cNvGraphicFramePr>
          <p:nvPr/>
        </p:nvGraphicFramePr>
        <p:xfrm>
          <a:off x="386219" y="1085589"/>
          <a:ext cx="11624664" cy="501704"/>
        </p:xfrm>
        <a:graphic>
          <a:graphicData uri="http://schemas.openxmlformats.org/drawingml/2006/table">
            <a:tbl>
              <a:tblPr firstRow="1" bandRow="1">
                <a:tableStyleId>{B1C1A5F2-C7F4-42EF-8194-A367FB17F6C2}</a:tableStyleId>
              </a:tblPr>
              <a:tblGrid>
                <a:gridCol w="1440958"/>
                <a:gridCol w="1978268"/>
                <a:gridCol w="2356824"/>
                <a:gridCol w="2930769"/>
                <a:gridCol w="2917845"/>
              </a:tblGrid>
              <a:tr h="501704">
                <a:tc>
                  <a:txBody>
                    <a:bodyPr/>
                    <a:lstStyle/>
                    <a:p>
                      <a:r>
                        <a:rPr lang="en-US" sz="2400">
                          <a:latin typeface="Times New Roman" panose="02020603050405020304"/>
                        </a:rPr>
                        <a:t>Year</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Title</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Aim</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Method</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Gap</a:t>
                      </a:r>
                      <a:endParaRPr lang="en-US" sz="2400">
                        <a:latin typeface="Times New Roman" panose="02020603050405020304"/>
                      </a:endParaRPr>
                    </a:p>
                  </a:txBody>
                  <a:tcPr>
                    <a:solidFill>
                      <a:schemeClr val="accent4">
                        <a:lumMod val="75000"/>
                      </a:schemeClr>
                    </a:solidFill>
                  </a:tcPr>
                </a:tc>
              </a:tr>
            </a:tbl>
          </a:graphicData>
        </a:graphic>
      </p:graphicFrame>
      <p:graphicFrame>
        <p:nvGraphicFramePr>
          <p:cNvPr id="4" name="Table 3"/>
          <p:cNvGraphicFramePr>
            <a:graphicFrameLocks noGrp="1"/>
          </p:cNvGraphicFramePr>
          <p:nvPr/>
        </p:nvGraphicFramePr>
        <p:xfrm>
          <a:off x="386219" y="1586630"/>
          <a:ext cx="11624833" cy="4241409"/>
        </p:xfrm>
        <a:graphic>
          <a:graphicData uri="http://schemas.openxmlformats.org/drawingml/2006/table">
            <a:tbl>
              <a:tblPr firstRow="1" bandRow="1">
                <a:tableStyleId>{B1C1A5F2-C7F4-42EF-8194-A367FB17F6C2}</a:tableStyleId>
              </a:tblPr>
              <a:tblGrid>
                <a:gridCol w="1379903"/>
                <a:gridCol w="1990480"/>
                <a:gridCol w="2393461"/>
                <a:gridCol w="2979615"/>
                <a:gridCol w="2881374"/>
              </a:tblGrid>
              <a:tr h="4241409">
                <a:tc>
                  <a:txBody>
                    <a:bodyPr/>
                    <a:lstStyle/>
                    <a:p>
                      <a:pPr lvl="0">
                        <a:buNone/>
                      </a:pPr>
                      <a:r>
                        <a:rPr lang="en-US" sz="2000" b="0" i="0" u="none" strike="noStrike" noProof="0">
                          <a:solidFill>
                            <a:schemeClr val="tx1"/>
                          </a:solidFill>
                          <a:latin typeface="Times New Roman" panose="02020603050405020304"/>
                        </a:rPr>
                        <a:t>2023(Sharma, P., &amp; Patel, M.)</a:t>
                      </a:r>
                      <a:endParaRPr lang="en-US" sz="2000">
                        <a:solidFill>
                          <a:schemeClr val="tx1"/>
                        </a:solidFill>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Blockchain-Based Digital Chain of Custody for Mobile Forensic Investigations</a:t>
                      </a:r>
                      <a:endParaRPr lang="en-US" sz="2000">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To implement a blockchain-based digital chain of custody (CoC) that ensures the integrity and accountability of evidence collected in mobile forensic cases.</a:t>
                      </a:r>
                      <a:endParaRPr lang="en-US" sz="2000">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This paper presents a prototype where each piece of digital evidence is hashed using SHA-256, and the hash is stored on an Ethereum blockchain. The focus is on the traceability and tamper-resistance of evidence.</a:t>
                      </a:r>
                      <a:endParaRPr lang="en-US" sz="2000">
                        <a:solidFill>
                          <a:schemeClr val="tx1"/>
                        </a:solidFill>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While the solution effectively addresses the need for transparency and auditability, it is not well-suited for handling large datasets due to blockchain's storage limitations.</a:t>
                      </a:r>
                      <a:endParaRPr lang="en-US" sz="2000">
                        <a:solidFill>
                          <a:schemeClr val="tx1"/>
                        </a:solidFill>
                        <a:latin typeface="Times New Roman" panose="02020603050405020304"/>
                      </a:endParaRPr>
                    </a:p>
                  </a:txBody>
                  <a:tcPr>
                    <a:solidFill>
                      <a:srgbClr val="CCEBE0">
                        <a:alpha val="29000"/>
                      </a:srgbClr>
                    </a:solidFill>
                  </a:tcPr>
                </a:tc>
              </a:tr>
            </a:tbl>
          </a:graphicData>
        </a:graphic>
      </p:graphicFrame>
      <p:pic>
        <p:nvPicPr>
          <p:cNvPr id="6" name="Google Shape;11;p6" descr="A logo with text on it&#10;&#10;Description automatically generated"/>
          <p:cNvPicPr preferRelativeResize="0"/>
          <p:nvPr/>
        </p:nvPicPr>
        <p:blipFill rotWithShape="1">
          <a:blip r:embed="rId1"/>
          <a:srcRect/>
          <a:stretch>
            <a:fillRect/>
          </a:stretch>
        </p:blipFill>
        <p:spPr>
          <a:xfrm>
            <a:off x="10095463" y="5957590"/>
            <a:ext cx="2100001" cy="900000"/>
          </a:xfrm>
          <a:prstGeom prst="rect">
            <a:avLst/>
          </a:prstGeom>
          <a:noFill/>
          <a:ln>
            <a:noFill/>
          </a:ln>
        </p:spPr>
      </p:pic>
      <p:sp>
        <p:nvSpPr>
          <p:cNvPr id="5" name="TextBox 4"/>
          <p:cNvSpPr txBox="1"/>
          <p:nvPr/>
        </p:nvSpPr>
        <p:spPr>
          <a:xfrm>
            <a:off x="-14613" y="6488482"/>
            <a:ext cx="6114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solidFill>
                  <a:srgbClr val="7F7F7F"/>
                </a:solidFill>
                <a:latin typeface="Inter" panose="02000503000000020004"/>
              </a:rPr>
              <a:t>CSE, GST, Visakhapatnam</a:t>
            </a:r>
            <a:r>
              <a:rPr lang="en-US" sz="1800">
                <a:latin typeface="Inter" panose="02000503000000020004"/>
                <a:ea typeface="Inter" panose="02000503000000020004"/>
              </a:rPr>
              <a:t>​</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866" y="288099"/>
            <a:ext cx="61461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latin typeface="Times New Roman" panose="02020603050405020304"/>
              </a:rPr>
              <a:t>LITERATURE REVIEW​</a:t>
            </a:r>
            <a:endParaRPr lang="en-US" sz="4000">
              <a:latin typeface="Times New Roman" panose="02020603050405020304"/>
            </a:endParaRPr>
          </a:p>
        </p:txBody>
      </p:sp>
      <p:graphicFrame>
        <p:nvGraphicFramePr>
          <p:cNvPr id="3" name="Table 2"/>
          <p:cNvGraphicFramePr>
            <a:graphicFrameLocks noGrp="1"/>
          </p:cNvGraphicFramePr>
          <p:nvPr/>
        </p:nvGraphicFramePr>
        <p:xfrm>
          <a:off x="386219" y="1085589"/>
          <a:ext cx="11624664" cy="501704"/>
        </p:xfrm>
        <a:graphic>
          <a:graphicData uri="http://schemas.openxmlformats.org/drawingml/2006/table">
            <a:tbl>
              <a:tblPr firstRow="1" bandRow="1">
                <a:tableStyleId>{B1C1A5F2-C7F4-42EF-8194-A367FB17F6C2}</a:tableStyleId>
              </a:tblPr>
              <a:tblGrid>
                <a:gridCol w="1440958"/>
                <a:gridCol w="1978268"/>
                <a:gridCol w="2356824"/>
                <a:gridCol w="2930769"/>
                <a:gridCol w="2917845"/>
              </a:tblGrid>
              <a:tr h="501704">
                <a:tc>
                  <a:txBody>
                    <a:bodyPr/>
                    <a:lstStyle/>
                    <a:p>
                      <a:r>
                        <a:rPr lang="en-US" sz="2400">
                          <a:latin typeface="Times New Roman" panose="02020603050405020304"/>
                        </a:rPr>
                        <a:t>Year</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Title</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Aim</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Method</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Gap</a:t>
                      </a:r>
                      <a:endParaRPr lang="en-US" sz="2400">
                        <a:latin typeface="Times New Roman" panose="02020603050405020304"/>
                      </a:endParaRPr>
                    </a:p>
                  </a:txBody>
                  <a:tcPr>
                    <a:solidFill>
                      <a:schemeClr val="accent4">
                        <a:lumMod val="75000"/>
                      </a:schemeClr>
                    </a:solidFill>
                  </a:tcPr>
                </a:tc>
              </a:tr>
            </a:tbl>
          </a:graphicData>
        </a:graphic>
      </p:graphicFrame>
      <p:graphicFrame>
        <p:nvGraphicFramePr>
          <p:cNvPr id="4" name="Table 3"/>
          <p:cNvGraphicFramePr>
            <a:graphicFrameLocks noGrp="1"/>
          </p:cNvGraphicFramePr>
          <p:nvPr/>
        </p:nvGraphicFramePr>
        <p:xfrm>
          <a:off x="332153" y="1582615"/>
          <a:ext cx="11685891" cy="4358640"/>
        </p:xfrm>
        <a:graphic>
          <a:graphicData uri="http://schemas.openxmlformats.org/drawingml/2006/table">
            <a:tbl>
              <a:tblPr firstRow="1" bandRow="1">
                <a:tableStyleId>{B1C1A5F2-C7F4-42EF-8194-A367FB17F6C2}</a:tableStyleId>
              </a:tblPr>
              <a:tblGrid>
                <a:gridCol w="1440961"/>
                <a:gridCol w="1990480"/>
                <a:gridCol w="2393461"/>
                <a:gridCol w="2979615"/>
                <a:gridCol w="2881374"/>
              </a:tblGrid>
              <a:tr h="4241409">
                <a:tc>
                  <a:txBody>
                    <a:bodyPr/>
                    <a:lstStyle/>
                    <a:p>
                      <a:pPr lvl="0" algn="l">
                        <a:lnSpc>
                          <a:spcPct val="100000"/>
                        </a:lnSpc>
                        <a:spcBef>
                          <a:spcPts val="0"/>
                        </a:spcBef>
                        <a:spcAft>
                          <a:spcPts val="0"/>
                        </a:spcAft>
                        <a:buNone/>
                      </a:pPr>
                      <a:r>
                        <a:rPr lang="en-US" sz="2000" b="0" i="0" u="none" strike="noStrike" noProof="0">
                          <a:solidFill>
                            <a:schemeClr val="tx1"/>
                          </a:solidFill>
                          <a:latin typeface="Times New Roman" panose="02020603050405020304"/>
                        </a:rPr>
                        <a:t>2024</a:t>
                      </a:r>
                      <a:endParaRPr lang="en-US" sz="2000">
                        <a:latin typeface="Times New Roman" panose="02020603050405020304"/>
                      </a:endParaRPr>
                    </a:p>
                    <a:p>
                      <a:pPr lvl="0">
                        <a:buNone/>
                      </a:pPr>
                      <a:r>
                        <a:rPr lang="en-US" sz="2000" b="0" i="0" u="none" strike="noStrike" noProof="0">
                          <a:solidFill>
                            <a:schemeClr val="tx1"/>
                          </a:solidFill>
                          <a:latin typeface="Times New Roman" panose="02020603050405020304"/>
                        </a:rPr>
                        <a:t>(Zhang, L., &amp; Kumar, P. )</a:t>
                      </a:r>
                      <a:endParaRPr lang="en-US" sz="2000">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Blockchain-Driven Chain of Custody for Mobile Device Evidence: A Performance Analysis</a:t>
                      </a:r>
                      <a:endParaRPr lang="en-US" sz="2000">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To assess the performance of blockchain systems in maintaining an immutable chain of custody for mobile device forensic evidence.</a:t>
                      </a:r>
                      <a:endParaRPr lang="en-US" sz="2000">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The authors created a Quorum-based blockchain system for managing the chain of custody in forensic investigations. They compared its performance to standard forensic databases and investigated layer-2 scaling strategies, such as sidechains, for effectively handling massive amounts of forensic data.</a:t>
                      </a:r>
                      <a:endParaRPr lang="en-US" sz="2000">
                        <a:solidFill>
                          <a:schemeClr val="tx1"/>
                        </a:solidFill>
                        <a:latin typeface="Times New Roman" panose="02020603050405020304"/>
                      </a:endParaRPr>
                    </a:p>
                    <a:p>
                      <a:pPr lvl="0">
                        <a:buNone/>
                      </a:pPr>
                      <a:endParaRPr lang="en-US" sz="2000">
                        <a:solidFill>
                          <a:schemeClr val="tx1"/>
                        </a:solidFill>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The study shows that blockchain improves performance, but it does not address cross-jurisdictional legal difficulties in evidence management, particularly when various law enforcement agencies from different areas want access. The study also raises the topic of how to manage data privacy in a distributed ledger system.</a:t>
                      </a:r>
                      <a:endParaRPr lang="en-US" sz="2000">
                        <a:solidFill>
                          <a:schemeClr val="tx1"/>
                        </a:solidFill>
                        <a:latin typeface="Times New Roman" panose="02020603050405020304"/>
                      </a:endParaRPr>
                    </a:p>
                  </a:txBody>
                  <a:tcPr>
                    <a:solidFill>
                      <a:srgbClr val="CCEBE0">
                        <a:alpha val="29000"/>
                      </a:srgbClr>
                    </a:solidFill>
                  </a:tcPr>
                </a:tc>
              </a:tr>
            </a:tbl>
          </a:graphicData>
        </a:graphic>
      </p:graphicFrame>
      <p:pic>
        <p:nvPicPr>
          <p:cNvPr id="6" name="Google Shape;11;p6" descr="A logo with text on it&#10;&#10;Description automatically generated"/>
          <p:cNvPicPr preferRelativeResize="0"/>
          <p:nvPr/>
        </p:nvPicPr>
        <p:blipFill rotWithShape="1">
          <a:blip r:embed="rId1"/>
          <a:srcRect/>
          <a:stretch>
            <a:fillRect/>
          </a:stretch>
        </p:blipFill>
        <p:spPr>
          <a:xfrm>
            <a:off x="10095463" y="5957590"/>
            <a:ext cx="2100001" cy="900000"/>
          </a:xfrm>
          <a:prstGeom prst="rect">
            <a:avLst/>
          </a:prstGeom>
          <a:noFill/>
          <a:ln>
            <a:noFill/>
          </a:ln>
        </p:spPr>
      </p:pic>
      <p:sp>
        <p:nvSpPr>
          <p:cNvPr id="5" name="TextBox 4"/>
          <p:cNvSpPr txBox="1"/>
          <p:nvPr/>
        </p:nvSpPr>
        <p:spPr>
          <a:xfrm>
            <a:off x="-14613" y="6488482"/>
            <a:ext cx="6114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solidFill>
                  <a:srgbClr val="7F7F7F"/>
                </a:solidFill>
                <a:latin typeface="Inter" panose="02000503000000020004"/>
              </a:rPr>
              <a:t>CSE, GST, Visakhapatnam</a:t>
            </a:r>
            <a:r>
              <a:rPr lang="en-US" sz="1800">
                <a:latin typeface="Inter" panose="02000503000000020004"/>
                <a:ea typeface="Inter" panose="02000503000000020004"/>
              </a:rPr>
              <a: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6866" y="288099"/>
            <a:ext cx="61461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a:latin typeface="Times New Roman" panose="02020603050405020304"/>
              </a:rPr>
              <a:t>LITERATURE REVIEW​</a:t>
            </a:r>
            <a:endParaRPr lang="en-US" sz="4000">
              <a:latin typeface="Times New Roman" panose="02020603050405020304"/>
            </a:endParaRPr>
          </a:p>
        </p:txBody>
      </p:sp>
      <p:graphicFrame>
        <p:nvGraphicFramePr>
          <p:cNvPr id="3" name="Table 2"/>
          <p:cNvGraphicFramePr>
            <a:graphicFrameLocks noGrp="1"/>
          </p:cNvGraphicFramePr>
          <p:nvPr/>
        </p:nvGraphicFramePr>
        <p:xfrm>
          <a:off x="386219" y="1085589"/>
          <a:ext cx="11624664" cy="501704"/>
        </p:xfrm>
        <a:graphic>
          <a:graphicData uri="http://schemas.openxmlformats.org/drawingml/2006/table">
            <a:tbl>
              <a:tblPr firstRow="1" bandRow="1">
                <a:tableStyleId>{B1C1A5F2-C7F4-42EF-8194-A367FB17F6C2}</a:tableStyleId>
              </a:tblPr>
              <a:tblGrid>
                <a:gridCol w="1440958"/>
                <a:gridCol w="1978268"/>
                <a:gridCol w="2356824"/>
                <a:gridCol w="2930769"/>
                <a:gridCol w="2917845"/>
              </a:tblGrid>
              <a:tr h="501704">
                <a:tc>
                  <a:txBody>
                    <a:bodyPr/>
                    <a:lstStyle/>
                    <a:p>
                      <a:r>
                        <a:rPr lang="en-US" sz="2400">
                          <a:latin typeface="Times New Roman" panose="02020603050405020304"/>
                        </a:rPr>
                        <a:t>Year</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Title</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Aim</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Method</a:t>
                      </a:r>
                      <a:endParaRPr lang="en-US" sz="2400">
                        <a:latin typeface="Times New Roman" panose="02020603050405020304"/>
                      </a:endParaRPr>
                    </a:p>
                  </a:txBody>
                  <a:tcPr>
                    <a:solidFill>
                      <a:schemeClr val="accent4">
                        <a:lumMod val="75000"/>
                      </a:schemeClr>
                    </a:solidFill>
                  </a:tcPr>
                </a:tc>
                <a:tc>
                  <a:txBody>
                    <a:bodyPr/>
                    <a:lstStyle/>
                    <a:p>
                      <a:r>
                        <a:rPr lang="en-US" sz="2400">
                          <a:latin typeface="Times New Roman" panose="02020603050405020304"/>
                        </a:rPr>
                        <a:t>Gap</a:t>
                      </a:r>
                      <a:endParaRPr lang="en-US" sz="2400">
                        <a:latin typeface="Times New Roman" panose="02020603050405020304"/>
                      </a:endParaRPr>
                    </a:p>
                  </a:txBody>
                  <a:tcPr>
                    <a:solidFill>
                      <a:schemeClr val="accent4">
                        <a:lumMod val="75000"/>
                      </a:schemeClr>
                    </a:solidFill>
                  </a:tcPr>
                </a:tc>
              </a:tr>
            </a:tbl>
          </a:graphicData>
        </a:graphic>
      </p:graphicFrame>
      <p:graphicFrame>
        <p:nvGraphicFramePr>
          <p:cNvPr id="4" name="Table 3"/>
          <p:cNvGraphicFramePr>
            <a:graphicFrameLocks noGrp="1"/>
          </p:cNvGraphicFramePr>
          <p:nvPr/>
        </p:nvGraphicFramePr>
        <p:xfrm>
          <a:off x="386219" y="1586630"/>
          <a:ext cx="11624833" cy="4663440"/>
        </p:xfrm>
        <a:graphic>
          <a:graphicData uri="http://schemas.openxmlformats.org/drawingml/2006/table">
            <a:tbl>
              <a:tblPr firstRow="1" bandRow="1">
                <a:tableStyleId>{B1C1A5F2-C7F4-42EF-8194-A367FB17F6C2}</a:tableStyleId>
              </a:tblPr>
              <a:tblGrid>
                <a:gridCol w="1379903"/>
                <a:gridCol w="1990480"/>
                <a:gridCol w="2393461"/>
                <a:gridCol w="2979615"/>
                <a:gridCol w="2881374"/>
              </a:tblGrid>
              <a:tr h="4241409">
                <a:tc>
                  <a:txBody>
                    <a:bodyPr/>
                    <a:lstStyle/>
                    <a:p>
                      <a:pPr lvl="0" algn="l">
                        <a:lnSpc>
                          <a:spcPct val="100000"/>
                        </a:lnSpc>
                        <a:spcBef>
                          <a:spcPts val="0"/>
                        </a:spcBef>
                        <a:spcAft>
                          <a:spcPts val="0"/>
                        </a:spcAft>
                        <a:buNone/>
                      </a:pPr>
                      <a:r>
                        <a:rPr lang="en-US" sz="2000" b="0" i="0" u="none" strike="noStrike" noProof="0">
                          <a:solidFill>
                            <a:schemeClr val="tx1"/>
                          </a:solidFill>
                          <a:latin typeface="Times New Roman" panose="02020603050405020304"/>
                        </a:rPr>
                        <a:t>2024</a:t>
                      </a:r>
                      <a:endParaRPr lang="en-US" sz="2000">
                        <a:latin typeface="Times New Roman" panose="02020603050405020304"/>
                      </a:endParaRPr>
                    </a:p>
                    <a:p>
                      <a:pPr lvl="0">
                        <a:buNone/>
                      </a:pPr>
                      <a:r>
                        <a:rPr lang="en-US" sz="2000" b="0" i="0" u="none" strike="noStrike" noProof="0">
                          <a:solidFill>
                            <a:schemeClr val="tx1"/>
                          </a:solidFill>
                          <a:latin typeface="Times New Roman" panose="02020603050405020304"/>
                        </a:rPr>
                        <a:t>(Ahmed, A., &amp; Rehman, M. )</a:t>
                      </a:r>
                      <a:endParaRPr lang="en-US" sz="2000">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Integrating Blockchain with Mobile Forensics</a:t>
                      </a:r>
                      <a:endParaRPr lang="en-US" sz="2000">
                        <a:latin typeface="Times New Roman" panose="02020603050405020304"/>
                      </a:endParaRPr>
                    </a:p>
                  </a:txBody>
                  <a:tcPr>
                    <a:solidFill>
                      <a:srgbClr val="CCEBE0">
                        <a:alpha val="29000"/>
                      </a:srgbClr>
                    </a:solidFill>
                  </a:tcPr>
                </a:tc>
                <a:tc>
                  <a:txBody>
                    <a:bodyPr/>
                    <a:lstStyle/>
                    <a:p>
                      <a:pPr lvl="0">
                        <a:buNone/>
                      </a:pPr>
                      <a:r>
                        <a:rPr lang="en-US" sz="2000" b="0" i="0" u="none" strike="noStrike" noProof="0">
                          <a:solidFill>
                            <a:schemeClr val="tx1"/>
                          </a:solidFill>
                          <a:latin typeface="Times New Roman" panose="02020603050405020304"/>
                        </a:rPr>
                        <a:t>To investigate how blockchain can enhance the data integrity of mobile forensic investigations in cybercrime cases by eliminating potential tampering with evidence.</a:t>
                      </a:r>
                      <a:endParaRPr lang="en-US" sz="2000">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The authors conducted a case study by applying Hyperledger Fabric to simulate a mobile forensic investigation. The evidence collected from mobile devices was hashed and stored on the blockchain while all forensic actions were logged as transactions. The study utilized a Proof of Authority (</a:t>
                      </a:r>
                      <a:r>
                        <a:rPr lang="en-US" sz="2000" b="0" i="0" u="none" strike="noStrike" noProof="0" err="1">
                          <a:solidFill>
                            <a:schemeClr val="tx1"/>
                          </a:solidFill>
                          <a:latin typeface="Times New Roman" panose="02020603050405020304"/>
                        </a:rPr>
                        <a:t>PoA</a:t>
                      </a:r>
                      <a:r>
                        <a:rPr lang="en-US" sz="2000" b="0" i="0" u="none" strike="noStrike" noProof="0">
                          <a:solidFill>
                            <a:schemeClr val="tx1"/>
                          </a:solidFill>
                          <a:latin typeface="Times New Roman" panose="02020603050405020304"/>
                        </a:rPr>
                        <a:t>)</a:t>
                      </a:r>
                      <a:endParaRPr lang="en-US" sz="2000">
                        <a:solidFill>
                          <a:schemeClr val="tx1"/>
                        </a:solidFill>
                        <a:latin typeface="Times New Roman" panose="02020603050405020304"/>
                      </a:endParaRPr>
                    </a:p>
                    <a:p>
                      <a:pPr marL="0" lvl="0" indent="0" algn="l">
                        <a:lnSpc>
                          <a:spcPct val="100000"/>
                        </a:lnSpc>
                        <a:spcBef>
                          <a:spcPts val="0"/>
                        </a:spcBef>
                        <a:spcAft>
                          <a:spcPts val="0"/>
                        </a:spcAft>
                        <a:buNone/>
                      </a:pPr>
                      <a:endParaRPr lang="en-US" sz="2000" b="0" i="0" u="none" strike="noStrike" noProof="0">
                        <a:solidFill>
                          <a:schemeClr val="tx1"/>
                        </a:solidFill>
                        <a:latin typeface="Times New Roman" panose="02020603050405020304"/>
                      </a:endParaRPr>
                    </a:p>
                    <a:p>
                      <a:pPr lvl="0">
                        <a:buNone/>
                      </a:pPr>
                      <a:endParaRPr lang="en-US" sz="2000">
                        <a:solidFill>
                          <a:schemeClr val="tx1"/>
                        </a:solidFill>
                        <a:latin typeface="Times New Roman" panose="02020603050405020304"/>
                      </a:endParaRPr>
                    </a:p>
                  </a:txBody>
                  <a:tcPr>
                    <a:solidFill>
                      <a:srgbClr val="CCEBE0">
                        <a:alpha val="29000"/>
                      </a:srgbClr>
                    </a:solidFill>
                  </a:tcPr>
                </a:tc>
                <a:tc>
                  <a:txBody>
                    <a:bodyPr/>
                    <a:lstStyle/>
                    <a:p>
                      <a:pPr marL="0" lvl="0" indent="0" algn="l">
                        <a:lnSpc>
                          <a:spcPct val="100000"/>
                        </a:lnSpc>
                        <a:spcBef>
                          <a:spcPts val="0"/>
                        </a:spcBef>
                        <a:spcAft>
                          <a:spcPts val="0"/>
                        </a:spcAft>
                        <a:buNone/>
                      </a:pPr>
                      <a:r>
                        <a:rPr lang="en-US" sz="2000" b="0" i="0" u="none" strike="noStrike" noProof="0">
                          <a:solidFill>
                            <a:schemeClr val="tx1"/>
                          </a:solidFill>
                          <a:latin typeface="Times New Roman" panose="02020603050405020304"/>
                        </a:rPr>
                        <a:t>The research successfully demonstrates how blockchain improves integrity, but the lack of focus on real-time forensic analysis poses a challenge. Furthermore, the study doesn't fully address the performance bottleneck that may arise when handling complex forensic tools in parallel with blockchain transactions.</a:t>
                      </a:r>
                      <a:endParaRPr lang="en-US" sz="2000">
                        <a:solidFill>
                          <a:schemeClr val="tx1"/>
                        </a:solidFill>
                        <a:latin typeface="Times New Roman" panose="02020603050405020304"/>
                      </a:endParaRPr>
                    </a:p>
                  </a:txBody>
                  <a:tcPr>
                    <a:solidFill>
                      <a:srgbClr val="CCEBE0">
                        <a:alpha val="29000"/>
                      </a:srgbClr>
                    </a:solidFill>
                  </a:tcPr>
                </a:tc>
              </a:tr>
            </a:tbl>
          </a:graphicData>
        </a:graphic>
      </p:graphicFrame>
      <p:pic>
        <p:nvPicPr>
          <p:cNvPr id="6" name="Google Shape;11;p6" descr="A logo with text on it&#10;&#10;Description automatically generated"/>
          <p:cNvPicPr preferRelativeResize="0"/>
          <p:nvPr/>
        </p:nvPicPr>
        <p:blipFill rotWithShape="1">
          <a:blip r:embed="rId1"/>
          <a:srcRect/>
          <a:stretch>
            <a:fillRect/>
          </a:stretch>
        </p:blipFill>
        <p:spPr>
          <a:xfrm>
            <a:off x="10095463" y="5957590"/>
            <a:ext cx="2100001" cy="900000"/>
          </a:xfrm>
          <a:prstGeom prst="rect">
            <a:avLst/>
          </a:prstGeom>
          <a:noFill/>
          <a:ln>
            <a:noFill/>
          </a:ln>
        </p:spPr>
      </p:pic>
      <p:sp>
        <p:nvSpPr>
          <p:cNvPr id="5" name="TextBox 4"/>
          <p:cNvSpPr txBox="1"/>
          <p:nvPr/>
        </p:nvSpPr>
        <p:spPr>
          <a:xfrm>
            <a:off x="-14613" y="6488482"/>
            <a:ext cx="611478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1800">
                <a:solidFill>
                  <a:srgbClr val="7F7F7F"/>
                </a:solidFill>
                <a:latin typeface="Inter" panose="02000503000000020004"/>
              </a:rPr>
              <a:t>CSE, GST, Visakhapatnam</a:t>
            </a:r>
            <a:r>
              <a:rPr lang="en-US" sz="1800">
                <a:latin typeface="Inter" panose="02000503000000020004"/>
                <a:ea typeface="Inter" panose="02000503000000020004"/>
              </a:rPr>
              <a:t>​</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
        <p:cNvGrpSpPr/>
        <p:nvPr/>
      </p:nvGrpSpPr>
      <p:grpSpPr>
        <a:xfrm>
          <a:off x="0" y="0"/>
          <a:ext cx="0" cy="0"/>
          <a:chOff x="0" y="0"/>
          <a:chExt cx="0" cy="0"/>
        </a:xfrm>
      </p:grpSpPr>
      <p:pic>
        <p:nvPicPr>
          <p:cNvPr id="3" name="Google Shape;11;p6"/>
          <p:cNvPicPr preferRelativeResize="0"/>
          <p:nvPr/>
        </p:nvPicPr>
        <p:blipFill rotWithShape="1">
          <a:blip r:embed="rId1"/>
          <a:srcRect/>
          <a:stretch>
            <a:fillRect/>
          </a:stretch>
        </p:blipFill>
        <p:spPr>
          <a:xfrm>
            <a:off x="9657588" y="5780138"/>
            <a:ext cx="2100001" cy="900000"/>
          </a:xfrm>
          <a:prstGeom prst="rect">
            <a:avLst/>
          </a:prstGeom>
          <a:noFill/>
          <a:ln>
            <a:noFill/>
          </a:ln>
        </p:spPr>
      </p:pic>
      <p:sp>
        <p:nvSpPr>
          <p:cNvPr id="4" name="Google Shape;10;p6"/>
          <p:cNvSpPr txBox="1"/>
          <p:nvPr/>
        </p:nvSpPr>
        <p:spPr>
          <a:xfrm>
            <a:off x="434411" y="6230138"/>
            <a:ext cx="4789808"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7F7F7F"/>
              </a:buClr>
              <a:buSzPts val="1800"/>
              <a:buFont typeface="Open Sans" panose="020B0606030504020204"/>
              <a:buNone/>
            </a:pPr>
            <a:r>
              <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rPr>
              <a:t>CSE, GST, Visakhapatnam</a:t>
            </a:r>
            <a:endParaRPr lang="en-US" sz="1800" b="0" i="0" u="none" strike="noStrike" cap="none">
              <a:solidFill>
                <a:srgbClr val="7F7F7F"/>
              </a:solidFill>
              <a:latin typeface="Inter" panose="02000503000000020004" charset="0"/>
              <a:ea typeface="Inter" panose="02000503000000020004" charset="0"/>
              <a:cs typeface="Open Sans" panose="020B0606030504020204"/>
              <a:sym typeface="Open Sans" panose="020B0606030504020204"/>
            </a:endParaRPr>
          </a:p>
        </p:txBody>
      </p:sp>
      <p:sp>
        <p:nvSpPr>
          <p:cNvPr id="2" name="TextBox 1"/>
          <p:cNvSpPr txBox="1"/>
          <p:nvPr/>
        </p:nvSpPr>
        <p:spPr>
          <a:xfrm>
            <a:off x="434236" y="486427"/>
            <a:ext cx="6062596"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4000" b="1" dirty="0">
                <a:solidFill>
                  <a:srgbClr val="A58255"/>
                </a:solidFill>
                <a:latin typeface="Times New Roman" panose="02020603050405020304"/>
                <a:ea typeface="Inter" panose="02000503000000020004"/>
              </a:rPr>
              <a:t>Requirement Analysis</a:t>
            </a:r>
            <a:r>
              <a:rPr lang="en-US" sz="4000" b="1" dirty="0">
                <a:latin typeface="Times New Roman" panose="02020603050405020304"/>
                <a:ea typeface="Inter" panose="02000503000000020004"/>
              </a:rPr>
              <a:t>​</a:t>
            </a:r>
            <a:endParaRPr lang="en-US" sz="4000" b="1">
              <a:latin typeface="Times New Roman" panose="02020603050405020304"/>
            </a:endParaRPr>
          </a:p>
        </p:txBody>
      </p:sp>
      <p:sp>
        <p:nvSpPr>
          <p:cNvPr id="5" name="TextBox 4"/>
          <p:cNvSpPr txBox="1"/>
          <p:nvPr/>
        </p:nvSpPr>
        <p:spPr>
          <a:xfrm>
            <a:off x="538620" y="2407085"/>
            <a:ext cx="5749445"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AutoNum type="arabicPeriod"/>
            </a:pPr>
            <a:r>
              <a:rPr lang="en-US" sz="2200" dirty="0">
                <a:latin typeface="Times New Roman" panose="02020603050405020304"/>
              </a:rPr>
              <a:t>Ethereum (private network) for decentralized application. </a:t>
            </a:r>
            <a:endParaRPr lang="en-US">
              <a:latin typeface="Times New Roman" panose="02020603050405020304"/>
            </a:endParaRPr>
          </a:p>
          <a:p>
            <a:pPr marL="457200" indent="-457200">
              <a:buAutoNum type="arabicPeriod"/>
            </a:pPr>
            <a:r>
              <a:rPr lang="en-US" sz="2200" dirty="0">
                <a:latin typeface="Times New Roman" panose="02020603050405020304"/>
              </a:rPr>
              <a:t> Cellebrite UFED, Magnet AXIOM, for mobile data extraction. </a:t>
            </a:r>
            <a:endParaRPr lang="en-US">
              <a:latin typeface="Times New Roman" panose="02020603050405020304"/>
            </a:endParaRPr>
          </a:p>
          <a:p>
            <a:pPr marL="457200" indent="-457200">
              <a:buAutoNum type="arabicPeriod"/>
            </a:pPr>
            <a:r>
              <a:rPr lang="en-US" sz="2200" dirty="0">
                <a:latin typeface="Times New Roman" panose="02020603050405020304"/>
              </a:rPr>
              <a:t>SHA-256 or SHA-512 hashing algorithms Docker for containerizing blockchain nodes. </a:t>
            </a:r>
            <a:endParaRPr lang="en-US" dirty="0">
              <a:latin typeface="Times New Roman" panose="02020603050405020304"/>
            </a:endParaRPr>
          </a:p>
          <a:p>
            <a:pPr marL="457200" indent="-457200">
              <a:buAutoNum type="arabicPeriod"/>
            </a:pPr>
            <a:r>
              <a:rPr lang="en-US" sz="2200" dirty="0">
                <a:latin typeface="Times New Roman" panose="02020603050405020304"/>
              </a:rPr>
              <a:t> Decentralized storage systems</a:t>
            </a:r>
            <a:endParaRPr lang="en-US">
              <a:latin typeface="Times New Roman" panose="02020603050405020304"/>
            </a:endParaRPr>
          </a:p>
        </p:txBody>
      </p:sp>
      <p:sp>
        <p:nvSpPr>
          <p:cNvPr id="7" name="TextBox 6"/>
          <p:cNvSpPr txBox="1"/>
          <p:nvPr/>
        </p:nvSpPr>
        <p:spPr>
          <a:xfrm>
            <a:off x="542473" y="1560727"/>
            <a:ext cx="38642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US" sz="2800" dirty="0">
                <a:latin typeface="Times New Roman" panose="02020603050405020304"/>
              </a:rPr>
              <a:t>Software:</a:t>
            </a:r>
            <a:endParaRPr lang="en-US" sz="2800" dirty="0">
              <a:latin typeface="Times New Roman" panose="02020603050405020304"/>
            </a:endParaRPr>
          </a:p>
        </p:txBody>
      </p:sp>
      <p:sp>
        <p:nvSpPr>
          <p:cNvPr id="9" name="TextBox 8"/>
          <p:cNvSpPr txBox="1"/>
          <p:nvPr/>
        </p:nvSpPr>
        <p:spPr>
          <a:xfrm>
            <a:off x="6912888" y="1557912"/>
            <a:ext cx="259016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l"/>
            <a:r>
              <a:rPr lang="en-US" sz="2800" dirty="0">
                <a:latin typeface="Times New Roman" panose="02020603050405020304"/>
              </a:rPr>
              <a:t>Hardware:</a:t>
            </a:r>
            <a:endParaRPr lang="en-US" sz="2800" dirty="0">
              <a:latin typeface="Times New Roman" panose="02020603050405020304"/>
            </a:endParaRPr>
          </a:p>
        </p:txBody>
      </p:sp>
      <p:sp>
        <p:nvSpPr>
          <p:cNvPr id="10" name="TextBox 9"/>
          <p:cNvSpPr txBox="1"/>
          <p:nvPr/>
        </p:nvSpPr>
        <p:spPr>
          <a:xfrm>
            <a:off x="7386182" y="2407085"/>
            <a:ext cx="4549034" cy="1785104"/>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marL="457200" indent="-457200">
              <a:buAutoNum type="arabicPeriod"/>
            </a:pPr>
            <a:r>
              <a:rPr lang="en-US" sz="2200" dirty="0">
                <a:latin typeface="Times New Roman" panose="02020603050405020304"/>
              </a:rPr>
              <a:t>Server with minimum 8 GB RAM </a:t>
            </a:r>
            <a:endParaRPr lang="en-US"/>
          </a:p>
          <a:p>
            <a:pPr marL="457200" indent="-457200">
              <a:buAutoNum type="arabicPeriod"/>
            </a:pPr>
            <a:r>
              <a:rPr lang="en-US" sz="2200">
                <a:latin typeface="Times New Roman" panose="02020603050405020304"/>
              </a:rPr>
              <a:t> High-performance storage </a:t>
            </a:r>
            <a:r>
              <a:rPr lang="en-US" sz="2200" dirty="0">
                <a:latin typeface="Times New Roman" panose="02020603050405020304"/>
              </a:rPr>
              <a:t>(SSD) </a:t>
            </a:r>
            <a:endParaRPr lang="en-US" sz="2200" dirty="0">
              <a:latin typeface="Times New Roman" panose="02020603050405020304"/>
            </a:endParaRPr>
          </a:p>
          <a:p>
            <a:pPr marL="457200" indent="-457200">
              <a:buAutoNum type="arabicPeriod"/>
            </a:pPr>
            <a:r>
              <a:rPr lang="en-US" sz="2200" dirty="0">
                <a:latin typeface="Times New Roman" panose="02020603050405020304"/>
              </a:rPr>
              <a:t>Mobile device connectors </a:t>
            </a:r>
            <a:endParaRPr lang="en-US" sz="2200" dirty="0">
              <a:latin typeface="Times New Roman" panose="02020603050405020304"/>
            </a:endParaRPr>
          </a:p>
          <a:p>
            <a:pPr marL="457200" indent="-457200">
              <a:buAutoNum type="arabicPeriod"/>
            </a:pPr>
            <a:r>
              <a:rPr lang="en-US" sz="2200" dirty="0">
                <a:latin typeface="Times New Roman" panose="02020603050405020304"/>
              </a:rPr>
              <a:t> High-capacity storage systems (RAID or NAS)</a:t>
            </a:r>
            <a:endParaRPr lang="en-US" sz="2200" dirty="0">
              <a:latin typeface="Times New Roman" panose="02020603050405020304"/>
            </a:endParaRPr>
          </a:p>
        </p:txBody>
      </p:sp>
    </p:spTree>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9329</Words>
  <Application>WPS Presentation</Application>
  <PresentationFormat>Widescreen</PresentationFormat>
  <Paragraphs>231</Paragraphs>
  <Slides>15</Slides>
  <Notes>11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15</vt:i4>
      </vt:variant>
    </vt:vector>
  </HeadingPairs>
  <TitlesOfParts>
    <vt:vector size="30" baseType="lpstr">
      <vt:lpstr>Arial</vt:lpstr>
      <vt:lpstr>SimSun</vt:lpstr>
      <vt:lpstr>Wingdings</vt:lpstr>
      <vt:lpstr>Arial</vt:lpstr>
      <vt:lpstr>Plus Jakarta Sans</vt:lpstr>
      <vt:lpstr>Calibri</vt:lpstr>
      <vt:lpstr>Times New Roman</vt:lpstr>
      <vt:lpstr>Inter</vt:lpstr>
      <vt:lpstr>Open Sans</vt:lpstr>
      <vt:lpstr>Inter</vt:lpstr>
      <vt:lpstr>Aptos</vt:lpstr>
      <vt:lpstr>Microsoft YaHei</vt:lpstr>
      <vt:lpstr>Arial Unicode MS</vt:lpstr>
      <vt:lpstr>Segoe Print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GITAM</dc:creator>
  <cp:lastModifiedBy>Damuluri UdayKiran</cp:lastModifiedBy>
  <cp:revision>50</cp:revision>
  <dcterms:created xsi:type="dcterms:W3CDTF">2022-05-23T07:15:00Z</dcterms:created>
  <dcterms:modified xsi:type="dcterms:W3CDTF">2025-02-01T03:11:32Z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ACA0025B023D492FB3D3A34ED970674C_12</vt:lpwstr>
  </property>
  <property fmtid="{D5CDD505-2E9C-101B-9397-08002B2CF9AE}" pid="3" name="KSOProductBuildVer">
    <vt:lpwstr>1033-12.2.0.19805</vt:lpwstr>
  </property>
</Properties>
</file>