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9BA1"/>
    <a:srgbClr val="F1F9F9"/>
    <a:srgbClr val="5DBDE4"/>
    <a:srgbClr val="163E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386C8F-C505-43D1-A7D9-AE4D2EDE8ECB}" v="30" dt="2025-10-30T03:28:06.7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632" autoAdjust="0"/>
    <p:restoredTop sz="94660"/>
  </p:normalViewPr>
  <p:slideViewPr>
    <p:cSldViewPr snapToGrid="0">
      <p:cViewPr>
        <p:scale>
          <a:sx n="66" d="100"/>
          <a:sy n="66" d="100"/>
        </p:scale>
        <p:origin x="70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54C44-782D-D628-B9DC-4553CDA558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251A87-1DDB-4818-EED2-908DD53C85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9298A-C4AD-48F1-5D76-1E7F0425C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6A7D3-C9B7-4B09-A0A6-F0F98EE6FA3D}" type="datetimeFigureOut">
              <a:rPr lang="en-PH" smtClean="0"/>
              <a:t>10/30/2025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C1922-2A48-D326-0512-1D55638C3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DE44A-664D-EE85-7837-2EDD9663A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6B7E4-1EE9-44E1-A1FD-6C31B4101C5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530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9CC2F-8ABD-79EE-FA6A-F54ED6CF1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086731-65B4-849B-0816-9B95BDA005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80AF05-23C2-77BE-4D02-4EE18E859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6A7D3-C9B7-4B09-A0A6-F0F98EE6FA3D}" type="datetimeFigureOut">
              <a:rPr lang="en-PH" smtClean="0"/>
              <a:t>10/30/2025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D0C89A-FC5D-9366-B42D-506AC8394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BFE9CE-21AC-5A13-FCFC-A8E16C15D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6B7E4-1EE9-44E1-A1FD-6C31B4101C5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86390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40E475-87B8-9EF4-E9CA-619045D24B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7ABAE5-AF62-A841-C3BF-B6EADCE38C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507D3D-677D-6698-50E7-971D4ABBB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6A7D3-C9B7-4B09-A0A6-F0F98EE6FA3D}" type="datetimeFigureOut">
              <a:rPr lang="en-PH" smtClean="0"/>
              <a:t>10/30/2025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49201-B20D-F354-86E9-B229B1916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8EF45-3568-A32E-1572-568CB5D69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6B7E4-1EE9-44E1-A1FD-6C31B4101C5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9833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23242-AC57-3A55-D550-ABA84FC34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E8BB5-91AB-960A-364A-CBA9A6BCD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D843F4-F926-7D19-B1C5-D2AD24CAC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6A7D3-C9B7-4B09-A0A6-F0F98EE6FA3D}" type="datetimeFigureOut">
              <a:rPr lang="en-PH" smtClean="0"/>
              <a:t>10/30/2025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F17B0-246D-504E-3FA3-D7916DF02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443939-2DAC-0087-C400-95EDFAD38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6B7E4-1EE9-44E1-A1FD-6C31B4101C5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64500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2E097-9C0E-43BB-22D9-18FB4984C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93058E-CBC3-32DE-59CE-8F6FD527C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B7701D-3FBC-136F-5C72-27AFAF33E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6A7D3-C9B7-4B09-A0A6-F0F98EE6FA3D}" type="datetimeFigureOut">
              <a:rPr lang="en-PH" smtClean="0"/>
              <a:t>10/30/2025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7644D-3FB0-25D7-83A3-0CE333632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064C0-8FA6-5A18-8762-53B22C2E2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6B7E4-1EE9-44E1-A1FD-6C31B4101C5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09767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34301-D8D2-CBEA-3D1D-F55738B40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73847-9D20-F77F-DD11-8B122798D6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A8F745-9822-CAE1-6C2E-BBCD3DAFAE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7DAC3E-3129-7541-1589-932293E4F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6A7D3-C9B7-4B09-A0A6-F0F98EE6FA3D}" type="datetimeFigureOut">
              <a:rPr lang="en-PH" smtClean="0"/>
              <a:t>10/30/2025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AAC66C-1F53-7DF0-485F-901CE8ECD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753B4B-A7B0-F98D-AF0D-341683B44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6B7E4-1EE9-44E1-A1FD-6C31B4101C5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02859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40585-DFBD-284E-6A32-4F63ECC47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82717C-4B61-412F-2836-8AD52F553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9DAF76-E48E-2D3A-7C32-851B9DD741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0A4EDA-B235-53BD-3B34-55C4B70780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E8B977-F54F-C6F6-0B0A-E6BD45CA8C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8D2144-1931-1BCA-E57D-291650B1A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6A7D3-C9B7-4B09-A0A6-F0F98EE6FA3D}" type="datetimeFigureOut">
              <a:rPr lang="en-PH" smtClean="0"/>
              <a:t>10/30/2025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F909CE-DE78-1983-04B6-0E9398690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5760FB-9954-BB1E-D776-E1F1B2F1A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6B7E4-1EE9-44E1-A1FD-6C31B4101C5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63976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AD838-28C5-6F58-48FF-CC3B79C1F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B81A6C-B7A7-14D9-9CC8-7FD783D2B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6A7D3-C9B7-4B09-A0A6-F0F98EE6FA3D}" type="datetimeFigureOut">
              <a:rPr lang="en-PH" smtClean="0"/>
              <a:t>10/30/2025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18F601-2DF2-F237-D11B-FA9CCCAF7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3E753F-BB7B-2E8F-F4A0-CA964A0A3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6B7E4-1EE9-44E1-A1FD-6C31B4101C5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93612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220C9C-A98F-C837-3A1D-010C0E854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6A7D3-C9B7-4B09-A0A6-F0F98EE6FA3D}" type="datetimeFigureOut">
              <a:rPr lang="en-PH" smtClean="0"/>
              <a:t>10/30/2025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6E5D93-6077-206B-761D-9D9C7A037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4DE097-06C5-38D7-6A62-05BEC85EF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6B7E4-1EE9-44E1-A1FD-6C31B4101C5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57329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AAF61-E007-F57F-0CD6-A0ADBE182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68CD5-5B3C-D262-6A2F-50227B238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E60295-8CCC-3ABF-839E-BF8AB18CFB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213298-B4DA-0326-F7CC-F50B152F4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6A7D3-C9B7-4B09-A0A6-F0F98EE6FA3D}" type="datetimeFigureOut">
              <a:rPr lang="en-PH" smtClean="0"/>
              <a:t>10/30/2025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15871E-D60D-1499-5B01-E4B257C01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7EECA-9552-5DE9-4954-7109D8BAA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6B7E4-1EE9-44E1-A1FD-6C31B4101C5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48278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2AB0D-48FB-B5F2-0224-A4E472152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31E27E-0436-6BCC-D6B6-9FFD28DE42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5955AC-55C3-1A6B-B644-C306C985EA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241323-38EE-5910-F0F6-AFE50B0F6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C6A7D3-C9B7-4B09-A0A6-F0F98EE6FA3D}" type="datetimeFigureOut">
              <a:rPr lang="en-PH" smtClean="0"/>
              <a:t>10/30/2025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0A2675-197B-0B15-DE45-B77674778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2E3510-706C-CAE4-F735-9B2A2CBC4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6B7E4-1EE9-44E1-A1FD-6C31B4101C5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3549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FB8D37-EBA6-2211-079A-8677505C3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F4327D-DF1A-5591-998B-4AEA0F170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00E772-0085-92B3-F8F0-1CF16BBEBF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C6A7D3-C9B7-4B09-A0A6-F0F98EE6FA3D}" type="datetimeFigureOut">
              <a:rPr lang="en-PH" smtClean="0"/>
              <a:t>10/30/2025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EE01B-6E3A-CD54-03E1-BAE5113168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BFD34-5583-351B-1337-7CD906892E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C6B7E4-1EE9-44E1-A1FD-6C31B4101C5E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11411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microsoft.com/office/2007/relationships/hdphoto" Target="../media/hdphoto2.wdp"/><Relationship Id="rId18" Type="http://schemas.openxmlformats.org/officeDocument/2006/relationships/image" Target="../media/image14.png"/><Relationship Id="rId26" Type="http://schemas.openxmlformats.org/officeDocument/2006/relationships/image" Target="../media/image21.png"/><Relationship Id="rId3" Type="http://schemas.openxmlformats.org/officeDocument/2006/relationships/image" Target="../media/image2.png"/><Relationship Id="rId21" Type="http://schemas.openxmlformats.org/officeDocument/2006/relationships/image" Target="../media/image16.jpe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17" Type="http://schemas.microsoft.com/office/2007/relationships/hdphoto" Target="../media/hdphoto3.wdp"/><Relationship Id="rId25" Type="http://schemas.openxmlformats.org/officeDocument/2006/relationships/image" Target="../media/image20.svg"/><Relationship Id="rId2" Type="http://schemas.openxmlformats.org/officeDocument/2006/relationships/image" Target="../media/image1.png"/><Relationship Id="rId16" Type="http://schemas.openxmlformats.org/officeDocument/2006/relationships/image" Target="../media/image13.png"/><Relationship Id="rId20" Type="http://schemas.openxmlformats.org/officeDocument/2006/relationships/image" Target="../media/image1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24" Type="http://schemas.openxmlformats.org/officeDocument/2006/relationships/image" Target="../media/image19.png"/><Relationship Id="rId5" Type="http://schemas.openxmlformats.org/officeDocument/2006/relationships/image" Target="../media/image4.png"/><Relationship Id="rId15" Type="http://schemas.openxmlformats.org/officeDocument/2006/relationships/image" Target="../media/image12.png"/><Relationship Id="rId23" Type="http://schemas.openxmlformats.org/officeDocument/2006/relationships/image" Target="../media/image18.svg"/><Relationship Id="rId10" Type="http://schemas.openxmlformats.org/officeDocument/2006/relationships/image" Target="../media/image8.png"/><Relationship Id="rId19" Type="http://schemas.microsoft.com/office/2007/relationships/hdphoto" Target="../media/hdphoto4.wdp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1.png"/><Relationship Id="rId22" Type="http://schemas.openxmlformats.org/officeDocument/2006/relationships/image" Target="../media/image17.png"/><Relationship Id="rId27" Type="http://schemas.openxmlformats.org/officeDocument/2006/relationships/image" Target="../media/image22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5.png"/><Relationship Id="rId18" Type="http://schemas.openxmlformats.org/officeDocument/2006/relationships/image" Target="../media/image16.jpeg"/><Relationship Id="rId3" Type="http://schemas.openxmlformats.org/officeDocument/2006/relationships/image" Target="../media/image24.png"/><Relationship Id="rId21" Type="http://schemas.openxmlformats.org/officeDocument/2006/relationships/image" Target="../media/image9.png"/><Relationship Id="rId7" Type="http://schemas.openxmlformats.org/officeDocument/2006/relationships/image" Target="../media/image8.png"/><Relationship Id="rId12" Type="http://schemas.openxmlformats.org/officeDocument/2006/relationships/image" Target="../media/image1.png"/><Relationship Id="rId17" Type="http://schemas.openxmlformats.org/officeDocument/2006/relationships/image" Target="../media/image20.svg"/><Relationship Id="rId2" Type="http://schemas.openxmlformats.org/officeDocument/2006/relationships/image" Target="../media/image23.png"/><Relationship Id="rId16" Type="http://schemas.openxmlformats.org/officeDocument/2006/relationships/image" Target="../media/image19.png"/><Relationship Id="rId20" Type="http://schemas.microsoft.com/office/2007/relationships/hdphoto" Target="../media/hdphoto1.wdp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jpeg"/><Relationship Id="rId11" Type="http://schemas.openxmlformats.org/officeDocument/2006/relationships/image" Target="../media/image3.png"/><Relationship Id="rId5" Type="http://schemas.openxmlformats.org/officeDocument/2006/relationships/image" Target="../media/image25.png"/><Relationship Id="rId15" Type="http://schemas.openxmlformats.org/officeDocument/2006/relationships/image" Target="../media/image30.svg"/><Relationship Id="rId10" Type="http://schemas.openxmlformats.org/officeDocument/2006/relationships/image" Target="../media/image28.png"/><Relationship Id="rId19" Type="http://schemas.openxmlformats.org/officeDocument/2006/relationships/image" Target="../media/image6.png"/><Relationship Id="rId4" Type="http://schemas.openxmlformats.org/officeDocument/2006/relationships/image" Target="../media/image4.png"/><Relationship Id="rId9" Type="http://schemas.openxmlformats.org/officeDocument/2006/relationships/image" Target="../media/image27.png"/><Relationship Id="rId1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circle with circles and dots&#10;&#10;AI-generated content may be incorrect.">
            <a:extLst>
              <a:ext uri="{FF2B5EF4-FFF2-40B4-BE49-F238E27FC236}">
                <a16:creationId xmlns:a16="http://schemas.microsoft.com/office/drawing/2014/main" id="{07F2C0ED-9B05-83E6-DBD8-53238C531B3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4157" y="3366636"/>
            <a:ext cx="433824" cy="4338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14C704-DDAF-7CEC-C9B6-F0395E31EAF9}"/>
              </a:ext>
            </a:extLst>
          </p:cNvPr>
          <p:cNvSpPr txBox="1"/>
          <p:nvPr/>
        </p:nvSpPr>
        <p:spPr>
          <a:xfrm>
            <a:off x="2620838" y="3774232"/>
            <a:ext cx="1943421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>
                <a:solidFill>
                  <a:schemeClr val="bg2">
                    <a:lumMod val="25000"/>
                  </a:schemeClr>
                </a:solidFill>
              </a:rPr>
              <a:t>App Service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67B637-A860-A7BF-EFE1-2B74E20552BB}"/>
              </a:ext>
            </a:extLst>
          </p:cNvPr>
          <p:cNvSpPr txBox="1"/>
          <p:nvPr/>
        </p:nvSpPr>
        <p:spPr>
          <a:xfrm>
            <a:off x="3065912" y="3944140"/>
            <a:ext cx="1058789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>
                <a:solidFill>
                  <a:schemeClr val="bg2">
                    <a:lumMod val="50000"/>
                  </a:schemeClr>
                </a:solidFill>
              </a:rPr>
              <a:t>Hosting Service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8379BF-C1AF-3259-3E7B-9BA81A0FB78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226" y="4324465"/>
            <a:ext cx="475602" cy="47560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5E35ED2-10B6-934A-FFFC-507788DCABC8}"/>
              </a:ext>
            </a:extLst>
          </p:cNvPr>
          <p:cNvSpPr txBox="1"/>
          <p:nvPr/>
        </p:nvSpPr>
        <p:spPr>
          <a:xfrm>
            <a:off x="850809" y="4781775"/>
            <a:ext cx="1943421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Storage Account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B5D8B1-516C-9753-616C-3763AF6EFD66}"/>
              </a:ext>
            </a:extLst>
          </p:cNvPr>
          <p:cNvSpPr txBox="1"/>
          <p:nvPr/>
        </p:nvSpPr>
        <p:spPr>
          <a:xfrm>
            <a:off x="1026458" y="4962352"/>
            <a:ext cx="1538915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 dirty="0">
                <a:solidFill>
                  <a:schemeClr val="bg2">
                    <a:lumMod val="50000"/>
                  </a:schemeClr>
                </a:solidFill>
              </a:rPr>
              <a:t>Chat History Database</a:t>
            </a:r>
          </a:p>
        </p:txBody>
      </p:sp>
      <p:pic>
        <p:nvPicPr>
          <p:cNvPr id="10" name="Picture 9" descr="A blue cloud with a magnifying glass&#10;&#10;AI-generated content may be incorrect.">
            <a:extLst>
              <a:ext uri="{FF2B5EF4-FFF2-40B4-BE49-F238E27FC236}">
                <a16:creationId xmlns:a16="http://schemas.microsoft.com/office/drawing/2014/main" id="{529E3F75-509C-08AB-05D5-D78262F76F3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790" y="2292790"/>
            <a:ext cx="844233" cy="44324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58E2F4E-F44B-4EDE-3FA1-30CAAB39D71D}"/>
              </a:ext>
            </a:extLst>
          </p:cNvPr>
          <p:cNvSpPr txBox="1"/>
          <p:nvPr/>
        </p:nvSpPr>
        <p:spPr>
          <a:xfrm>
            <a:off x="4238375" y="2691600"/>
            <a:ext cx="1943421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>
                <a:solidFill>
                  <a:schemeClr val="tx2">
                    <a:lumMod val="90000"/>
                    <a:lumOff val="10000"/>
                  </a:schemeClr>
                </a:solidFill>
              </a:rPr>
              <a:t>AI Search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A08BC0-E3E2-7258-743E-589A1BC19AF6}"/>
              </a:ext>
            </a:extLst>
          </p:cNvPr>
          <p:cNvSpPr txBox="1"/>
          <p:nvPr/>
        </p:nvSpPr>
        <p:spPr>
          <a:xfrm>
            <a:off x="4542039" y="2855830"/>
            <a:ext cx="1256969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>
                <a:solidFill>
                  <a:schemeClr val="bg2">
                    <a:lumMod val="50000"/>
                  </a:schemeClr>
                </a:solidFill>
              </a:rPr>
              <a:t>Vector Database</a:t>
            </a:r>
          </a:p>
        </p:txBody>
      </p:sp>
      <p:pic>
        <p:nvPicPr>
          <p:cNvPr id="13" name="Picture 12" descr="A blue planet with white clouds and stars&#10;&#10;AI-generated content may be incorrect.">
            <a:extLst>
              <a:ext uri="{FF2B5EF4-FFF2-40B4-BE49-F238E27FC236}">
                <a16:creationId xmlns:a16="http://schemas.microsoft.com/office/drawing/2014/main" id="{0BFACD2F-F3B0-C495-E488-DD0612B2D57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134" y="5344841"/>
            <a:ext cx="837997" cy="58513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98BE28E-AF41-A861-C8BF-572F0904D147}"/>
              </a:ext>
            </a:extLst>
          </p:cNvPr>
          <p:cNvSpPr txBox="1"/>
          <p:nvPr/>
        </p:nvSpPr>
        <p:spPr>
          <a:xfrm>
            <a:off x="1222253" y="5886353"/>
            <a:ext cx="1113892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>
                <a:solidFill>
                  <a:schemeClr val="bg2">
                    <a:lumMod val="25000"/>
                  </a:schemeClr>
                </a:solidFill>
              </a:rPr>
              <a:t>Cosmos DB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379677-7DA4-29C0-8578-249A7C6431C2}"/>
              </a:ext>
            </a:extLst>
          </p:cNvPr>
          <p:cNvSpPr txBox="1"/>
          <p:nvPr/>
        </p:nvSpPr>
        <p:spPr>
          <a:xfrm>
            <a:off x="1026458" y="6045005"/>
            <a:ext cx="1512171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>
                <a:solidFill>
                  <a:schemeClr val="bg2">
                    <a:lumMod val="50000"/>
                  </a:schemeClr>
                </a:solidFill>
              </a:rPr>
              <a:t>Querying Database</a:t>
            </a:r>
          </a:p>
        </p:txBody>
      </p:sp>
      <p:pic>
        <p:nvPicPr>
          <p:cNvPr id="16" name="Picture 15" descr="A blue and pink ribbon&#10;&#10;AI-generated content may be incorrect.">
            <a:extLst>
              <a:ext uri="{FF2B5EF4-FFF2-40B4-BE49-F238E27FC236}">
                <a16:creationId xmlns:a16="http://schemas.microsoft.com/office/drawing/2014/main" id="{8D63F66E-90E4-D65C-594E-A6942074B4A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913" y="4483975"/>
            <a:ext cx="429019" cy="42901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C12A66B-6911-2D21-C158-4BA1B15859A1}"/>
              </a:ext>
            </a:extLst>
          </p:cNvPr>
          <p:cNvSpPr txBox="1"/>
          <p:nvPr/>
        </p:nvSpPr>
        <p:spPr>
          <a:xfrm>
            <a:off x="4154636" y="4896422"/>
            <a:ext cx="1943421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>
                <a:solidFill>
                  <a:schemeClr val="bg2">
                    <a:lumMod val="25000"/>
                  </a:schemeClr>
                </a:solidFill>
              </a:rPr>
              <a:t>AI Foundry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2F2742-4B39-242E-785D-FB07F44A396C}"/>
              </a:ext>
            </a:extLst>
          </p:cNvPr>
          <p:cNvSpPr txBox="1"/>
          <p:nvPr/>
        </p:nvSpPr>
        <p:spPr>
          <a:xfrm>
            <a:off x="4598176" y="5055554"/>
            <a:ext cx="1058789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>
                <a:solidFill>
                  <a:schemeClr val="bg2">
                    <a:lumMod val="50000"/>
                  </a:schemeClr>
                </a:solidFill>
              </a:rPr>
              <a:t>Agent &amp; LLMs</a:t>
            </a:r>
          </a:p>
        </p:txBody>
      </p:sp>
      <p:pic>
        <p:nvPicPr>
          <p:cNvPr id="19" name="Picture 18" descr="Microsoft Office 365 | Okta">
            <a:extLst>
              <a:ext uri="{FF2B5EF4-FFF2-40B4-BE49-F238E27FC236}">
                <a16:creationId xmlns:a16="http://schemas.microsoft.com/office/drawing/2014/main" id="{A6407868-DF1A-93B6-717C-FB63C45CA6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04541" y="5486179"/>
            <a:ext cx="602877" cy="53564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98DDFFB-2A09-15CF-9D05-9F561FEFB4B0}"/>
              </a:ext>
            </a:extLst>
          </p:cNvPr>
          <p:cNvSpPr txBox="1"/>
          <p:nvPr/>
        </p:nvSpPr>
        <p:spPr>
          <a:xfrm>
            <a:off x="4463748" y="5982875"/>
            <a:ext cx="125553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>
                <a:solidFill>
                  <a:schemeClr val="bg2">
                    <a:lumMod val="25000"/>
                  </a:schemeClr>
                </a:solidFill>
              </a:rPr>
              <a:t>Entra ID</a:t>
            </a:r>
            <a:endParaRPr lang="en-US"/>
          </a:p>
        </p:txBody>
      </p:sp>
      <p:pic>
        <p:nvPicPr>
          <p:cNvPr id="21" name="Picture 20" descr="A blue cubes with lines&#10;&#10;AI-generated content may be incorrect.">
            <a:extLst>
              <a:ext uri="{FF2B5EF4-FFF2-40B4-BE49-F238E27FC236}">
                <a16:creationId xmlns:a16="http://schemas.microsoft.com/office/drawing/2014/main" id="{90C3670E-C99A-9FAF-130C-935D07CFDAA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625" y="975914"/>
            <a:ext cx="475726" cy="38667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BC65CE6-EBE9-FD38-5BBF-4890394563FC}"/>
              </a:ext>
            </a:extLst>
          </p:cNvPr>
          <p:cNvSpPr txBox="1"/>
          <p:nvPr/>
        </p:nvSpPr>
        <p:spPr>
          <a:xfrm>
            <a:off x="455770" y="1366326"/>
            <a:ext cx="2103941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>
                <a:solidFill>
                  <a:schemeClr val="bg2">
                    <a:lumMod val="25000"/>
                  </a:schemeClr>
                </a:solidFill>
              </a:rPr>
              <a:t>Resource Group</a:t>
            </a:r>
          </a:p>
        </p:txBody>
      </p:sp>
      <p:pic>
        <p:nvPicPr>
          <p:cNvPr id="23" name="Picture 22" descr="A blue and green graphic&#10;&#10;AI-generated content may be incorrect.">
            <a:extLst>
              <a:ext uri="{FF2B5EF4-FFF2-40B4-BE49-F238E27FC236}">
                <a16:creationId xmlns:a16="http://schemas.microsoft.com/office/drawing/2014/main" id="{FFCB6F5B-35A7-F0DF-5578-0D22EAE121B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592" y="2348984"/>
            <a:ext cx="642774" cy="33778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3204442-2B74-8C35-5CC0-327617B9E8EB}"/>
              </a:ext>
            </a:extLst>
          </p:cNvPr>
          <p:cNvSpPr txBox="1"/>
          <p:nvPr/>
        </p:nvSpPr>
        <p:spPr>
          <a:xfrm>
            <a:off x="5598008" y="2692784"/>
            <a:ext cx="1943421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>
                <a:solidFill>
                  <a:schemeClr val="tx2">
                    <a:lumMod val="90000"/>
                    <a:lumOff val="10000"/>
                  </a:schemeClr>
                </a:solidFill>
              </a:rPr>
              <a:t>Logic Apps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F183E2C-D8C6-51DC-9644-E807F6BB184A}"/>
              </a:ext>
            </a:extLst>
          </p:cNvPr>
          <p:cNvSpPr txBox="1"/>
          <p:nvPr/>
        </p:nvSpPr>
        <p:spPr>
          <a:xfrm>
            <a:off x="5940177" y="2854425"/>
            <a:ext cx="1256969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>
                <a:solidFill>
                  <a:schemeClr val="bg2">
                    <a:lumMod val="50000"/>
                  </a:schemeClr>
                </a:solidFill>
              </a:rPr>
              <a:t>ETL Process</a:t>
            </a:r>
          </a:p>
        </p:txBody>
      </p:sp>
      <p:pic>
        <p:nvPicPr>
          <p:cNvPr id="26" name="Picture 25" descr="A black and white cat logo&#10;&#10;AI-generated content may be incorrect.">
            <a:extLst>
              <a:ext uri="{FF2B5EF4-FFF2-40B4-BE49-F238E27FC236}">
                <a16:creationId xmlns:a16="http://schemas.microsoft.com/office/drawing/2014/main" id="{C49C8B0B-7FD8-FFFC-52C1-33CFA52AE40B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5347" y="883970"/>
            <a:ext cx="591369" cy="59136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68F7F185-8C82-40BE-5037-D7EF24376753}"/>
              </a:ext>
            </a:extLst>
          </p:cNvPr>
          <p:cNvSpPr txBox="1"/>
          <p:nvPr/>
        </p:nvSpPr>
        <p:spPr>
          <a:xfrm>
            <a:off x="8909289" y="1410027"/>
            <a:ext cx="104500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>
                <a:solidFill>
                  <a:schemeClr val="bg2">
                    <a:lumMod val="25000"/>
                  </a:schemeClr>
                </a:solidFill>
              </a:rPr>
              <a:t>Main Repository</a:t>
            </a:r>
          </a:p>
        </p:txBody>
      </p:sp>
      <p:pic>
        <p:nvPicPr>
          <p:cNvPr id="28" name="Picture 27" descr="A black and white cat logo&#10;&#10;AI-generated content may be incorrect.">
            <a:extLst>
              <a:ext uri="{FF2B5EF4-FFF2-40B4-BE49-F238E27FC236}">
                <a16:creationId xmlns:a16="http://schemas.microsoft.com/office/drawing/2014/main" id="{2E8E33A6-3202-D021-0D51-2F6D9317C249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2339" y="868343"/>
            <a:ext cx="591369" cy="59136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B8526FFD-163E-B90D-0BE0-7B9C158C762D}"/>
              </a:ext>
            </a:extLst>
          </p:cNvPr>
          <p:cNvSpPr txBox="1"/>
          <p:nvPr/>
        </p:nvSpPr>
        <p:spPr>
          <a:xfrm>
            <a:off x="10646755" y="1410027"/>
            <a:ext cx="1202536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err="1">
                <a:solidFill>
                  <a:schemeClr val="bg2">
                    <a:lumMod val="25000"/>
                  </a:schemeClr>
                </a:solidFill>
              </a:rPr>
              <a:t>Datalayer</a:t>
            </a:r>
            <a:r>
              <a:rPr lang="en-US" sz="1200" b="1">
                <a:solidFill>
                  <a:schemeClr val="bg2">
                    <a:lumMod val="25000"/>
                  </a:schemeClr>
                </a:solidFill>
              </a:rPr>
              <a:t> Repository</a:t>
            </a:r>
          </a:p>
        </p:txBody>
      </p:sp>
      <p:pic>
        <p:nvPicPr>
          <p:cNvPr id="30" name="Picture 29" descr="A logo with a pink design&#10;&#10;AI-generated content may be incorrect.">
            <a:extLst>
              <a:ext uri="{FF2B5EF4-FFF2-40B4-BE49-F238E27FC236}">
                <a16:creationId xmlns:a16="http://schemas.microsoft.com/office/drawing/2014/main" id="{3ECFFEE7-F229-7EBA-FBA0-44F6192F3F6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778" b="98222" l="2667" r="97778">
                        <a14:foregroundMark x1="7556" y1="49333" x2="7556" y2="49333"/>
                        <a14:foregroundMark x1="3111" y1="50222" x2="3111" y2="50222"/>
                        <a14:foregroundMark x1="38667" y1="32889" x2="38667" y2="32889"/>
                        <a14:foregroundMark x1="47556" y1="14222" x2="47556" y2="14222"/>
                        <a14:foregroundMark x1="48000" y1="2222" x2="48000" y2="2222"/>
                        <a14:foregroundMark x1="4444" y1="48889" x2="4444" y2="48889"/>
                        <a14:foregroundMark x1="77333" y1="49333" x2="77333" y2="49333"/>
                        <a14:foregroundMark x1="92889" y1="44889" x2="92889" y2="44889"/>
                        <a14:foregroundMark x1="97778" y1="48889" x2="97778" y2="48889"/>
                        <a14:foregroundMark x1="62222" y1="71111" x2="62222" y2="71111"/>
                        <a14:foregroundMark x1="44444" y1="87111" x2="44444" y2="87111"/>
                        <a14:foregroundMark x1="44000" y1="81778" x2="44000" y2="81778"/>
                        <a14:foregroundMark x1="47111" y1="93333" x2="47111" y2="93333"/>
                        <a14:foregroundMark x1="47111" y1="98222" x2="47111" y2="98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6132" y="2224562"/>
            <a:ext cx="289041" cy="289041"/>
          </a:xfrm>
          <a:prstGeom prst="rect">
            <a:avLst/>
          </a:prstGeom>
        </p:spPr>
      </p:pic>
      <p:pic>
        <p:nvPicPr>
          <p:cNvPr id="31" name="Picture 30" descr="A blue and black logo&#10;&#10;AI-generated content may be incorrect.">
            <a:extLst>
              <a:ext uri="{FF2B5EF4-FFF2-40B4-BE49-F238E27FC236}">
                <a16:creationId xmlns:a16="http://schemas.microsoft.com/office/drawing/2014/main" id="{ADBBE76D-5D5E-1D07-D66D-2DC6FCB711D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0846" y="3053756"/>
            <a:ext cx="628328" cy="412867"/>
          </a:xfrm>
          <a:prstGeom prst="rect">
            <a:avLst/>
          </a:prstGeom>
        </p:spPr>
      </p:pic>
      <p:pic>
        <p:nvPicPr>
          <p:cNvPr id="32" name="Picture 31" descr="A yellow rectangular sign with black letters&#10;&#10;AI-generated content may be incorrect.">
            <a:extLst>
              <a:ext uri="{FF2B5EF4-FFF2-40B4-BE49-F238E27FC236}">
                <a16:creationId xmlns:a16="http://schemas.microsoft.com/office/drawing/2014/main" id="{1EC56E63-A16B-33AC-2786-CFA1D900A80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1805" y="3066439"/>
            <a:ext cx="360943" cy="360943"/>
          </a:xfrm>
          <a:prstGeom prst="rect">
            <a:avLst/>
          </a:prstGeom>
        </p:spPr>
      </p:pic>
      <p:pic>
        <p:nvPicPr>
          <p:cNvPr id="33" name="Picture 32" descr="In-Depth Prisma Tutorials for 2025 | egghead.io">
            <a:extLst>
              <a:ext uri="{FF2B5EF4-FFF2-40B4-BE49-F238E27FC236}">
                <a16:creationId xmlns:a16="http://schemas.microsoft.com/office/drawing/2014/main" id="{6BB7005E-FC0D-ECF9-5891-4FDF499C248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950672" y="2976248"/>
            <a:ext cx="580466" cy="479612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4BE02592-B3F9-B9BA-1889-EBEC008F7897}"/>
              </a:ext>
            </a:extLst>
          </p:cNvPr>
          <p:cNvSpPr txBox="1"/>
          <p:nvPr/>
        </p:nvSpPr>
        <p:spPr>
          <a:xfrm>
            <a:off x="8727026" y="2547108"/>
            <a:ext cx="1310676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err="1">
                <a:solidFill>
                  <a:schemeClr val="bg2">
                    <a:lumMod val="25000"/>
                  </a:schemeClr>
                </a:solidFill>
              </a:rPr>
              <a:t>Chainlit</a:t>
            </a:r>
            <a:r>
              <a:rPr lang="en-US" sz="1200" b="1">
                <a:solidFill>
                  <a:schemeClr val="bg2">
                    <a:lumMod val="25000"/>
                  </a:schemeClr>
                </a:solidFill>
              </a:rPr>
              <a:t>, Python</a:t>
            </a:r>
          </a:p>
        </p:txBody>
      </p:sp>
      <p:pic>
        <p:nvPicPr>
          <p:cNvPr id="35" name="Picture 34" descr="Create a python script for you by Aakar_mehra | Fiverr">
            <a:extLst>
              <a:ext uri="{FF2B5EF4-FFF2-40B4-BE49-F238E27FC236}">
                <a16:creationId xmlns:a16="http://schemas.microsoft.com/office/drawing/2014/main" id="{7D1C539B-2E78-87FC-0981-5EB5FED3DB0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311052" y="2113988"/>
            <a:ext cx="520258" cy="538512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9D2966FD-A81C-AA30-E484-A3A39FD75092}"/>
              </a:ext>
            </a:extLst>
          </p:cNvPr>
          <p:cNvSpPr txBox="1"/>
          <p:nvPr/>
        </p:nvSpPr>
        <p:spPr>
          <a:xfrm>
            <a:off x="10582965" y="3374789"/>
            <a:ext cx="1310676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>
                <a:solidFill>
                  <a:schemeClr val="bg2">
                    <a:lumMod val="25000"/>
                  </a:schemeClr>
                </a:solidFill>
              </a:rPr>
              <a:t>Prisma</a:t>
            </a:r>
            <a:endParaRPr 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4C2EE6D-9402-8ADB-0C2A-26BD7DCC1695}"/>
              </a:ext>
            </a:extLst>
          </p:cNvPr>
          <p:cNvSpPr txBox="1"/>
          <p:nvPr/>
        </p:nvSpPr>
        <p:spPr>
          <a:xfrm>
            <a:off x="8902835" y="3477166"/>
            <a:ext cx="986339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>
                <a:solidFill>
                  <a:schemeClr val="bg2">
                    <a:lumMod val="25000"/>
                  </a:schemeClr>
                </a:solidFill>
              </a:rPr>
              <a:t>JavaScript</a:t>
            </a:r>
            <a:endParaRPr lang="en-US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8" name="Picture 37" descr="Create a python script for you by Aakar_mehra | Fiverr">
            <a:extLst>
              <a:ext uri="{FF2B5EF4-FFF2-40B4-BE49-F238E27FC236}">
                <a16:creationId xmlns:a16="http://schemas.microsoft.com/office/drawing/2014/main" id="{D3B567C1-0582-D763-39E5-44C72E4F7B1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922974" y="2030453"/>
            <a:ext cx="638736" cy="661147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6EE916E8-1AE4-BBB6-25FC-AF3F9A60A435}"/>
              </a:ext>
            </a:extLst>
          </p:cNvPr>
          <p:cNvSpPr txBox="1"/>
          <p:nvPr/>
        </p:nvSpPr>
        <p:spPr>
          <a:xfrm>
            <a:off x="10584402" y="2525365"/>
            <a:ext cx="1310676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>
                <a:solidFill>
                  <a:schemeClr val="bg2">
                    <a:lumMod val="25000"/>
                  </a:schemeClr>
                </a:solidFill>
              </a:rPr>
              <a:t>Python</a:t>
            </a:r>
            <a:endParaRPr 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C09B6CC-B8D6-2123-1B83-5F1E4D4BC9F9}"/>
              </a:ext>
            </a:extLst>
          </p:cNvPr>
          <p:cNvSpPr txBox="1"/>
          <p:nvPr/>
        </p:nvSpPr>
        <p:spPr>
          <a:xfrm>
            <a:off x="9019863" y="3637368"/>
            <a:ext cx="748719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>
                <a:solidFill>
                  <a:schemeClr val="bg2">
                    <a:lumMod val="50000"/>
                  </a:schemeClr>
                </a:solidFill>
              </a:rPr>
              <a:t>Frontend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244924B-6503-9A71-5D70-E32BEE6C0919}"/>
              </a:ext>
            </a:extLst>
          </p:cNvPr>
          <p:cNvSpPr txBox="1"/>
          <p:nvPr/>
        </p:nvSpPr>
        <p:spPr>
          <a:xfrm>
            <a:off x="9024181" y="2744677"/>
            <a:ext cx="748719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>
                <a:solidFill>
                  <a:schemeClr val="bg2">
                    <a:lumMod val="50000"/>
                  </a:schemeClr>
                </a:solidFill>
              </a:rPr>
              <a:t>Backend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D2CF5F4-6E38-E706-813F-591A4272605E}"/>
              </a:ext>
            </a:extLst>
          </p:cNvPr>
          <p:cNvSpPr txBox="1"/>
          <p:nvPr/>
        </p:nvSpPr>
        <p:spPr>
          <a:xfrm>
            <a:off x="10863943" y="3557505"/>
            <a:ext cx="74871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>
                <a:solidFill>
                  <a:schemeClr val="bg2">
                    <a:lumMod val="50000"/>
                  </a:schemeClr>
                </a:solidFill>
              </a:rPr>
              <a:t>ORM Database 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BE49FC2-73B6-0103-588B-347EAB26130F}"/>
              </a:ext>
            </a:extLst>
          </p:cNvPr>
          <p:cNvSpPr txBox="1"/>
          <p:nvPr/>
        </p:nvSpPr>
        <p:spPr>
          <a:xfrm>
            <a:off x="10848260" y="2698809"/>
            <a:ext cx="748719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>
                <a:solidFill>
                  <a:schemeClr val="bg2">
                    <a:lumMod val="50000"/>
                  </a:schemeClr>
                </a:solidFill>
              </a:rPr>
              <a:t>Backend</a:t>
            </a:r>
          </a:p>
        </p:txBody>
      </p:sp>
      <p:pic>
        <p:nvPicPr>
          <p:cNvPr id="44" name="Picture 43" descr="A logo with a letter on it&#10;&#10;AI-generated content may be incorrect.">
            <a:extLst>
              <a:ext uri="{FF2B5EF4-FFF2-40B4-BE49-F238E27FC236}">
                <a16:creationId xmlns:a16="http://schemas.microsoft.com/office/drawing/2014/main" id="{AEF4BD5D-2071-29B0-5F44-0C57924C88E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203" y="3504671"/>
            <a:ext cx="396278" cy="387550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CE92974B-E43D-C0FA-01AA-9732342C5AE7}"/>
              </a:ext>
            </a:extLst>
          </p:cNvPr>
          <p:cNvSpPr txBox="1"/>
          <p:nvPr/>
        </p:nvSpPr>
        <p:spPr>
          <a:xfrm>
            <a:off x="6085526" y="3879081"/>
            <a:ext cx="102108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>
                <a:solidFill>
                  <a:schemeClr val="tx2">
                    <a:lumMod val="90000"/>
                    <a:lumOff val="10000"/>
                  </a:schemeClr>
                </a:solidFill>
              </a:rPr>
              <a:t>SharePoint</a:t>
            </a:r>
          </a:p>
        </p:txBody>
      </p:sp>
      <p:pic>
        <p:nvPicPr>
          <p:cNvPr id="46" name="Picture 45" descr="A logo with a blue and purple hexagon&#10;&#10;AI-generated content may be incorrect.">
            <a:extLst>
              <a:ext uri="{FF2B5EF4-FFF2-40B4-BE49-F238E27FC236}">
                <a16:creationId xmlns:a16="http://schemas.microsoft.com/office/drawing/2014/main" id="{C122721B-A5B7-2014-EBF3-FB23F04CA6D9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9828" y="5543085"/>
            <a:ext cx="384134" cy="421830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DE10AD6F-54CD-0F79-A18E-0B43870CC12B}"/>
              </a:ext>
            </a:extLst>
          </p:cNvPr>
          <p:cNvSpPr txBox="1"/>
          <p:nvPr/>
        </p:nvSpPr>
        <p:spPr>
          <a:xfrm>
            <a:off x="6625567" y="5942244"/>
            <a:ext cx="1943421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>
                <a:solidFill>
                  <a:schemeClr val="tx2">
                    <a:lumMod val="90000"/>
                    <a:lumOff val="10000"/>
                  </a:schemeClr>
                </a:solidFill>
              </a:rPr>
              <a:t>Microsoft</a:t>
            </a:r>
          </a:p>
          <a:p>
            <a:pPr algn="ctr"/>
            <a:r>
              <a:rPr lang="en-US" sz="1200" b="1">
                <a:solidFill>
                  <a:schemeClr val="tx2">
                    <a:lumMod val="90000"/>
                    <a:lumOff val="10000"/>
                  </a:schemeClr>
                </a:solidFill>
              </a:rPr>
              <a:t>365 Account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FFB47CB-94B9-37C3-247B-AB1B6023F18B}"/>
              </a:ext>
            </a:extLst>
          </p:cNvPr>
          <p:cNvSpPr txBox="1"/>
          <p:nvPr/>
        </p:nvSpPr>
        <p:spPr>
          <a:xfrm>
            <a:off x="6001168" y="4036032"/>
            <a:ext cx="1256969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 dirty="0">
                <a:solidFill>
                  <a:schemeClr val="bg2">
                    <a:lumMod val="50000"/>
                  </a:schemeClr>
                </a:solidFill>
              </a:rPr>
              <a:t>File Storage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CDA2407-2595-EA66-483C-A41CD2132D31}"/>
              </a:ext>
            </a:extLst>
          </p:cNvPr>
          <p:cNvSpPr txBox="1"/>
          <p:nvPr/>
        </p:nvSpPr>
        <p:spPr>
          <a:xfrm>
            <a:off x="6991819" y="6280798"/>
            <a:ext cx="1256969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 dirty="0">
                <a:solidFill>
                  <a:schemeClr val="bg2">
                    <a:lumMod val="50000"/>
                  </a:schemeClr>
                </a:solidFill>
              </a:rPr>
              <a:t>Account Info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D88C64C-5F2C-EE3B-8F0E-03C0AA4A18C6}"/>
              </a:ext>
            </a:extLst>
          </p:cNvPr>
          <p:cNvCxnSpPr>
            <a:cxnSpLocks/>
          </p:cNvCxnSpPr>
          <p:nvPr/>
        </p:nvCxnSpPr>
        <p:spPr>
          <a:xfrm flipH="1" flipV="1">
            <a:off x="5547079" y="2514413"/>
            <a:ext cx="684000" cy="3461"/>
          </a:xfrm>
          <a:prstGeom prst="straightConnector1">
            <a:avLst/>
          </a:prstGeom>
          <a:ln w="9525">
            <a:solidFill>
              <a:schemeClr val="tx2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1E95097F-5A02-0705-D574-30E444A1C655}"/>
              </a:ext>
            </a:extLst>
          </p:cNvPr>
          <p:cNvSpPr txBox="1"/>
          <p:nvPr/>
        </p:nvSpPr>
        <p:spPr>
          <a:xfrm>
            <a:off x="7259939" y="2707770"/>
            <a:ext cx="1107204" cy="2539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50" b="1">
                <a:solidFill>
                  <a:schemeClr val="bg2">
                    <a:lumMod val="25000"/>
                  </a:schemeClr>
                </a:solidFill>
              </a:rPr>
              <a:t>Upload Docs</a:t>
            </a:r>
            <a:endParaRPr lang="en-US" sz="140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52" name="Graphic 51" descr="Upload with solid fill">
            <a:extLst>
              <a:ext uri="{FF2B5EF4-FFF2-40B4-BE49-F238E27FC236}">
                <a16:creationId xmlns:a16="http://schemas.microsoft.com/office/drawing/2014/main" id="{56AE7D1C-4526-E1C0-242E-94ABCFA031B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620304" y="2305595"/>
            <a:ext cx="465494" cy="465494"/>
          </a:xfrm>
          <a:prstGeom prst="rect">
            <a:avLst/>
          </a:prstGeom>
        </p:spPr>
      </p:pic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231C8D70-3DC5-6942-BA53-C4D6FED869FC}"/>
              </a:ext>
            </a:extLst>
          </p:cNvPr>
          <p:cNvCxnSpPr>
            <a:cxnSpLocks/>
            <a:stCxn id="32" idx="1"/>
            <a:endCxn id="54" idx="2"/>
          </p:cNvCxnSpPr>
          <p:nvPr/>
        </p:nvCxnSpPr>
        <p:spPr>
          <a:xfrm rot="10800000">
            <a:off x="7793171" y="3105497"/>
            <a:ext cx="1178635" cy="141414"/>
          </a:xfrm>
          <a:prstGeom prst="bentConnector2">
            <a:avLst/>
          </a:prstGeom>
          <a:ln w="9525">
            <a:solidFill>
              <a:schemeClr val="tx2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F05AD9B9-B6BC-664D-4C52-8C2299268E0F}"/>
              </a:ext>
            </a:extLst>
          </p:cNvPr>
          <p:cNvSpPr txBox="1"/>
          <p:nvPr/>
        </p:nvSpPr>
        <p:spPr>
          <a:xfrm>
            <a:off x="7164685" y="2859276"/>
            <a:ext cx="1256969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>
                <a:solidFill>
                  <a:schemeClr val="bg2">
                    <a:lumMod val="50000"/>
                  </a:schemeClr>
                </a:solidFill>
              </a:rPr>
              <a:t>Upload Interface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90951C9-1F75-8D08-8FE6-D6B1073DA09E}"/>
              </a:ext>
            </a:extLst>
          </p:cNvPr>
          <p:cNvSpPr txBox="1"/>
          <p:nvPr/>
        </p:nvSpPr>
        <p:spPr>
          <a:xfrm>
            <a:off x="8920207" y="6045005"/>
            <a:ext cx="914421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50" b="1">
                <a:solidFill>
                  <a:schemeClr val="bg2">
                    <a:lumMod val="25000"/>
                  </a:schemeClr>
                </a:solidFill>
              </a:rPr>
              <a:t>Check Role Access</a:t>
            </a:r>
            <a:endParaRPr lang="en-US" sz="140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56" name="Graphic 55" descr="User with solid fill">
            <a:extLst>
              <a:ext uri="{FF2B5EF4-FFF2-40B4-BE49-F238E27FC236}">
                <a16:creationId xmlns:a16="http://schemas.microsoft.com/office/drawing/2014/main" id="{F53C16F2-6F99-D61B-F1E9-B83E51EFBB2C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123308" y="5605988"/>
            <a:ext cx="515387" cy="515387"/>
          </a:xfrm>
          <a:prstGeom prst="rect">
            <a:avLst/>
          </a:prstGeom>
        </p:spPr>
      </p:pic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9BE4847-C9A9-EAD8-104D-8F00B1E92BA9}"/>
              </a:ext>
            </a:extLst>
          </p:cNvPr>
          <p:cNvCxnSpPr>
            <a:cxnSpLocks/>
          </p:cNvCxnSpPr>
          <p:nvPr/>
        </p:nvCxnSpPr>
        <p:spPr>
          <a:xfrm>
            <a:off x="8087792" y="6107443"/>
            <a:ext cx="805189" cy="0"/>
          </a:xfrm>
          <a:prstGeom prst="straightConnector1">
            <a:avLst/>
          </a:prstGeom>
          <a:ln w="9525">
            <a:solidFill>
              <a:schemeClr val="tx2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D26751F-4AD3-E810-AE4C-2151E42B007F}"/>
              </a:ext>
            </a:extLst>
          </p:cNvPr>
          <p:cNvCxnSpPr>
            <a:cxnSpLocks/>
          </p:cNvCxnSpPr>
          <p:nvPr/>
        </p:nvCxnSpPr>
        <p:spPr>
          <a:xfrm flipH="1" flipV="1">
            <a:off x="6818895" y="2521777"/>
            <a:ext cx="616569" cy="3461"/>
          </a:xfrm>
          <a:prstGeom prst="straightConnector1">
            <a:avLst/>
          </a:prstGeom>
          <a:ln w="9525">
            <a:solidFill>
              <a:schemeClr val="tx2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56F4086-C321-4A15-9B98-12995E605C2C}"/>
              </a:ext>
            </a:extLst>
          </p:cNvPr>
          <p:cNvCxnSpPr>
            <a:cxnSpLocks/>
          </p:cNvCxnSpPr>
          <p:nvPr/>
        </p:nvCxnSpPr>
        <p:spPr>
          <a:xfrm flipV="1">
            <a:off x="9377418" y="3870128"/>
            <a:ext cx="0" cy="1664885"/>
          </a:xfrm>
          <a:prstGeom prst="straightConnector1">
            <a:avLst/>
          </a:prstGeom>
          <a:ln w="9525">
            <a:solidFill>
              <a:schemeClr val="tx2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8A0C26BB-36A2-0869-DC5F-1F5B91BE45A4}"/>
              </a:ext>
            </a:extLst>
          </p:cNvPr>
          <p:cNvSpPr/>
          <p:nvPr/>
        </p:nvSpPr>
        <p:spPr>
          <a:xfrm>
            <a:off x="8700971" y="827479"/>
            <a:ext cx="1483360" cy="31594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9312F28-DB4B-E308-F54F-65882041C314}"/>
              </a:ext>
            </a:extLst>
          </p:cNvPr>
          <p:cNvSpPr/>
          <p:nvPr/>
        </p:nvSpPr>
        <p:spPr>
          <a:xfrm>
            <a:off x="10476143" y="827479"/>
            <a:ext cx="1483360" cy="31594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8A582FFF-65AE-19D2-CD1D-6695E4C5070A}"/>
              </a:ext>
            </a:extLst>
          </p:cNvPr>
          <p:cNvCxnSpPr>
            <a:cxnSpLocks/>
            <a:endCxn id="4" idx="0"/>
          </p:cNvCxnSpPr>
          <p:nvPr/>
        </p:nvCxnSpPr>
        <p:spPr>
          <a:xfrm rot="10800000" flipV="1">
            <a:off x="3581069" y="1871692"/>
            <a:ext cx="5119902" cy="1494944"/>
          </a:xfrm>
          <a:prstGeom prst="bentConnector2">
            <a:avLst/>
          </a:prstGeom>
          <a:ln>
            <a:solidFill>
              <a:schemeClr val="tx2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8F01BC6-1BFE-53EF-A579-793F7E87A592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5163658" y="3102051"/>
            <a:ext cx="0" cy="1222414"/>
          </a:xfrm>
          <a:prstGeom prst="straightConnector1">
            <a:avLst/>
          </a:prstGeom>
          <a:ln w="9525">
            <a:solidFill>
              <a:schemeClr val="tx2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E84E24FE-CEC1-EBEA-8F61-8BDFD6161758}"/>
              </a:ext>
            </a:extLst>
          </p:cNvPr>
          <p:cNvCxnSpPr>
            <a:cxnSpLocks/>
          </p:cNvCxnSpPr>
          <p:nvPr/>
        </p:nvCxnSpPr>
        <p:spPr>
          <a:xfrm flipH="1" flipV="1">
            <a:off x="2468992" y="4652185"/>
            <a:ext cx="2230323" cy="13326"/>
          </a:xfrm>
          <a:prstGeom prst="straightConnector1">
            <a:avLst/>
          </a:prstGeom>
          <a:ln w="9525">
            <a:solidFill>
              <a:schemeClr val="tx2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5" name="Graphic 64" descr="Send with solid fill">
            <a:extLst>
              <a:ext uri="{FF2B5EF4-FFF2-40B4-BE49-F238E27FC236}">
                <a16:creationId xmlns:a16="http://schemas.microsoft.com/office/drawing/2014/main" id="{F52C366A-F6C1-542A-082D-69001C614112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7687719" y="4485098"/>
            <a:ext cx="493582" cy="493582"/>
          </a:xfrm>
          <a:prstGeom prst="rect">
            <a:avLst/>
          </a:prstGeom>
        </p:spPr>
      </p:pic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BE6CE15-6D3C-01DC-9E7E-877DC143B418}"/>
              </a:ext>
            </a:extLst>
          </p:cNvPr>
          <p:cNvCxnSpPr>
            <a:cxnSpLocks/>
          </p:cNvCxnSpPr>
          <p:nvPr/>
        </p:nvCxnSpPr>
        <p:spPr>
          <a:xfrm>
            <a:off x="5456396" y="4724831"/>
            <a:ext cx="2160000" cy="0"/>
          </a:xfrm>
          <a:prstGeom prst="straightConnector1">
            <a:avLst/>
          </a:prstGeom>
          <a:ln w="9525">
            <a:solidFill>
              <a:schemeClr val="tx2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0BDD4CB7-1F30-0507-2C8C-BE7E6646BD55}"/>
              </a:ext>
            </a:extLst>
          </p:cNvPr>
          <p:cNvCxnSpPr>
            <a:cxnSpLocks/>
            <a:stCxn id="65" idx="3"/>
            <a:endCxn id="37" idx="1"/>
          </p:cNvCxnSpPr>
          <p:nvPr/>
        </p:nvCxnSpPr>
        <p:spPr>
          <a:xfrm flipV="1">
            <a:off x="8181301" y="3615666"/>
            <a:ext cx="721534" cy="1116223"/>
          </a:xfrm>
          <a:prstGeom prst="bentConnector3">
            <a:avLst>
              <a:gd name="adj1" fmla="val 21838"/>
            </a:avLst>
          </a:prstGeom>
          <a:ln w="9525">
            <a:solidFill>
              <a:schemeClr val="tx2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7E23D63-6526-9E2E-B0CD-495AEC860EED}"/>
              </a:ext>
            </a:extLst>
          </p:cNvPr>
          <p:cNvCxnSpPr>
            <a:cxnSpLocks/>
          </p:cNvCxnSpPr>
          <p:nvPr/>
        </p:nvCxnSpPr>
        <p:spPr>
          <a:xfrm flipH="1" flipV="1">
            <a:off x="6599120" y="3100646"/>
            <a:ext cx="0" cy="404025"/>
          </a:xfrm>
          <a:prstGeom prst="straightConnector1">
            <a:avLst/>
          </a:prstGeom>
          <a:ln w="9525">
            <a:solidFill>
              <a:schemeClr val="tx2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D37EDB0-F791-3721-FCA9-5197624582F8}"/>
              </a:ext>
            </a:extLst>
          </p:cNvPr>
          <p:cNvCxnSpPr>
            <a:cxnSpLocks/>
          </p:cNvCxnSpPr>
          <p:nvPr/>
        </p:nvCxnSpPr>
        <p:spPr>
          <a:xfrm flipH="1">
            <a:off x="5547079" y="6103414"/>
            <a:ext cx="1441682" cy="4029"/>
          </a:xfrm>
          <a:prstGeom prst="straightConnector1">
            <a:avLst/>
          </a:prstGeom>
          <a:ln w="9525">
            <a:solidFill>
              <a:schemeClr val="tx2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FAD34187-9203-14AF-8E16-78197CAF6849}"/>
              </a:ext>
            </a:extLst>
          </p:cNvPr>
          <p:cNvCxnSpPr>
            <a:cxnSpLocks/>
            <a:stCxn id="20" idx="1"/>
            <a:endCxn id="6" idx="2"/>
          </p:cNvCxnSpPr>
          <p:nvPr/>
        </p:nvCxnSpPr>
        <p:spPr>
          <a:xfrm rot="10800000">
            <a:off x="3595308" y="4190361"/>
            <a:ext cx="868441" cy="1931014"/>
          </a:xfrm>
          <a:prstGeom prst="bentConnector2">
            <a:avLst/>
          </a:prstGeom>
          <a:ln w="9525">
            <a:solidFill>
              <a:schemeClr val="tx2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5C936D58-153B-607F-E347-3F0B3F694302}"/>
              </a:ext>
            </a:extLst>
          </p:cNvPr>
          <p:cNvCxnSpPr>
            <a:cxnSpLocks/>
          </p:cNvCxnSpPr>
          <p:nvPr/>
        </p:nvCxnSpPr>
        <p:spPr>
          <a:xfrm rot="10800000" flipV="1">
            <a:off x="2457783" y="4780535"/>
            <a:ext cx="2216348" cy="1235903"/>
          </a:xfrm>
          <a:prstGeom prst="bentConnector3">
            <a:avLst>
              <a:gd name="adj1" fmla="val 80943"/>
            </a:avLst>
          </a:prstGeom>
          <a:ln w="9525">
            <a:solidFill>
              <a:schemeClr val="tx2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45F5163F-BDAA-EFEC-9F4B-ED621CCBD448}"/>
              </a:ext>
            </a:extLst>
          </p:cNvPr>
          <p:cNvSpPr/>
          <p:nvPr/>
        </p:nvSpPr>
        <p:spPr>
          <a:xfrm>
            <a:off x="1119224" y="4230339"/>
            <a:ext cx="1338559" cy="2146918"/>
          </a:xfrm>
          <a:prstGeom prst="rect">
            <a:avLst/>
          </a:prstGeom>
          <a:noFill/>
          <a:ln>
            <a:solidFill>
              <a:srgbClr val="0073D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CC5CA06A-4D5D-A0BA-FAFB-A86A931A677F}"/>
              </a:ext>
            </a:extLst>
          </p:cNvPr>
          <p:cNvCxnSpPr>
            <a:cxnSpLocks/>
            <a:stCxn id="72" idx="2"/>
            <a:endCxn id="61" idx="2"/>
          </p:cNvCxnSpPr>
          <p:nvPr/>
        </p:nvCxnSpPr>
        <p:spPr>
          <a:xfrm rot="5400000" flipH="1" flipV="1">
            <a:off x="5307988" y="467423"/>
            <a:ext cx="2390349" cy="9429319"/>
          </a:xfrm>
          <a:prstGeom prst="bentConnector3">
            <a:avLst>
              <a:gd name="adj1" fmla="val -9563"/>
            </a:avLst>
          </a:prstGeom>
          <a:ln w="9525">
            <a:solidFill>
              <a:schemeClr val="tx2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164EE4DE-544B-3417-2E2C-3CE811171C60}"/>
              </a:ext>
            </a:extLst>
          </p:cNvPr>
          <p:cNvCxnSpPr>
            <a:cxnSpLocks/>
          </p:cNvCxnSpPr>
          <p:nvPr/>
        </p:nvCxnSpPr>
        <p:spPr>
          <a:xfrm flipV="1">
            <a:off x="9928105" y="3246911"/>
            <a:ext cx="703659" cy="0"/>
          </a:xfrm>
          <a:prstGeom prst="straightConnector1">
            <a:avLst/>
          </a:prstGeom>
          <a:ln w="9525">
            <a:solidFill>
              <a:schemeClr val="tx2">
                <a:lumMod val="75000"/>
                <a:lumOff val="25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15E5262-39D2-443B-7F0B-DFE2AE360524}"/>
              </a:ext>
            </a:extLst>
          </p:cNvPr>
          <p:cNvCxnSpPr>
            <a:cxnSpLocks/>
          </p:cNvCxnSpPr>
          <p:nvPr/>
        </p:nvCxnSpPr>
        <p:spPr>
          <a:xfrm>
            <a:off x="766237" y="868343"/>
            <a:ext cx="0" cy="5888057"/>
          </a:xfrm>
          <a:prstGeom prst="line">
            <a:avLst/>
          </a:prstGeom>
          <a:ln>
            <a:solidFill>
              <a:srgbClr val="0073D5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2D57126E-7B96-B1BA-E7E7-99473ED8E439}"/>
              </a:ext>
            </a:extLst>
          </p:cNvPr>
          <p:cNvCxnSpPr>
            <a:cxnSpLocks/>
          </p:cNvCxnSpPr>
          <p:nvPr/>
        </p:nvCxnSpPr>
        <p:spPr>
          <a:xfrm flipH="1">
            <a:off x="766403" y="806295"/>
            <a:ext cx="6408000" cy="0"/>
          </a:xfrm>
          <a:prstGeom prst="line">
            <a:avLst/>
          </a:prstGeom>
          <a:ln>
            <a:solidFill>
              <a:srgbClr val="0073D5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5A5647A-9488-6FA3-7E4B-984B212B35F1}"/>
              </a:ext>
            </a:extLst>
          </p:cNvPr>
          <p:cNvCxnSpPr/>
          <p:nvPr/>
        </p:nvCxnSpPr>
        <p:spPr>
          <a:xfrm>
            <a:off x="7164685" y="775595"/>
            <a:ext cx="0" cy="2520000"/>
          </a:xfrm>
          <a:prstGeom prst="line">
            <a:avLst/>
          </a:prstGeom>
          <a:ln>
            <a:solidFill>
              <a:srgbClr val="0073D5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53613BBA-2C12-8C40-1A25-3CD7A250EA95}"/>
              </a:ext>
            </a:extLst>
          </p:cNvPr>
          <p:cNvCxnSpPr>
            <a:cxnSpLocks/>
          </p:cNvCxnSpPr>
          <p:nvPr/>
        </p:nvCxnSpPr>
        <p:spPr>
          <a:xfrm flipH="1">
            <a:off x="5799008" y="3246911"/>
            <a:ext cx="1365677" cy="0"/>
          </a:xfrm>
          <a:prstGeom prst="line">
            <a:avLst/>
          </a:prstGeom>
          <a:ln>
            <a:solidFill>
              <a:srgbClr val="0073D5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EC11E517-2925-7139-CA0E-D737A5D8CA5F}"/>
              </a:ext>
            </a:extLst>
          </p:cNvPr>
          <p:cNvCxnSpPr>
            <a:cxnSpLocks/>
          </p:cNvCxnSpPr>
          <p:nvPr/>
        </p:nvCxnSpPr>
        <p:spPr>
          <a:xfrm>
            <a:off x="5799008" y="3246911"/>
            <a:ext cx="0" cy="3509489"/>
          </a:xfrm>
          <a:prstGeom prst="line">
            <a:avLst/>
          </a:prstGeom>
          <a:ln>
            <a:solidFill>
              <a:srgbClr val="0073D5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A47FE15C-A039-C153-F4BE-C78F1FE0403F}"/>
              </a:ext>
            </a:extLst>
          </p:cNvPr>
          <p:cNvCxnSpPr>
            <a:cxnSpLocks/>
          </p:cNvCxnSpPr>
          <p:nvPr/>
        </p:nvCxnSpPr>
        <p:spPr>
          <a:xfrm flipH="1" flipV="1">
            <a:off x="751868" y="6749269"/>
            <a:ext cx="5029806" cy="0"/>
          </a:xfrm>
          <a:prstGeom prst="line">
            <a:avLst/>
          </a:prstGeom>
          <a:ln>
            <a:solidFill>
              <a:srgbClr val="0073D5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400C1761-8198-C66E-26BE-E346B87509B9}"/>
              </a:ext>
            </a:extLst>
          </p:cNvPr>
          <p:cNvCxnSpPr>
            <a:cxnSpLocks/>
          </p:cNvCxnSpPr>
          <p:nvPr/>
        </p:nvCxnSpPr>
        <p:spPr>
          <a:xfrm flipH="1" flipV="1">
            <a:off x="5940177" y="6740976"/>
            <a:ext cx="2550209" cy="15424"/>
          </a:xfrm>
          <a:prstGeom prst="line">
            <a:avLst/>
          </a:prstGeom>
          <a:ln>
            <a:solidFill>
              <a:srgbClr val="FF66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86D098A0-FEE3-01EC-63A3-DCE0058F1048}"/>
              </a:ext>
            </a:extLst>
          </p:cNvPr>
          <p:cNvCxnSpPr>
            <a:cxnSpLocks/>
          </p:cNvCxnSpPr>
          <p:nvPr/>
        </p:nvCxnSpPr>
        <p:spPr>
          <a:xfrm>
            <a:off x="5961738" y="3391430"/>
            <a:ext cx="1369" cy="3364970"/>
          </a:xfrm>
          <a:prstGeom prst="line">
            <a:avLst/>
          </a:prstGeom>
          <a:ln>
            <a:solidFill>
              <a:srgbClr val="FF66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E20BE28D-AB56-CE07-0CD4-B8CDFCA49AB4}"/>
              </a:ext>
            </a:extLst>
          </p:cNvPr>
          <p:cNvCxnSpPr>
            <a:cxnSpLocks/>
          </p:cNvCxnSpPr>
          <p:nvPr/>
        </p:nvCxnSpPr>
        <p:spPr>
          <a:xfrm flipH="1">
            <a:off x="5951408" y="3399311"/>
            <a:ext cx="1188000" cy="0"/>
          </a:xfrm>
          <a:prstGeom prst="line">
            <a:avLst/>
          </a:prstGeom>
          <a:ln>
            <a:solidFill>
              <a:srgbClr val="FF66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8A1DC92-5E5B-BFD2-D13C-57549E05BB78}"/>
              </a:ext>
            </a:extLst>
          </p:cNvPr>
          <p:cNvCxnSpPr>
            <a:cxnSpLocks/>
          </p:cNvCxnSpPr>
          <p:nvPr/>
        </p:nvCxnSpPr>
        <p:spPr>
          <a:xfrm>
            <a:off x="7160881" y="3403422"/>
            <a:ext cx="1369" cy="1980000"/>
          </a:xfrm>
          <a:prstGeom prst="line">
            <a:avLst/>
          </a:prstGeom>
          <a:ln>
            <a:solidFill>
              <a:srgbClr val="FF66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E28FC9B4-62A3-D008-BB72-BAB8684D5E6B}"/>
              </a:ext>
            </a:extLst>
          </p:cNvPr>
          <p:cNvCxnSpPr>
            <a:cxnSpLocks/>
          </p:cNvCxnSpPr>
          <p:nvPr/>
        </p:nvCxnSpPr>
        <p:spPr>
          <a:xfrm>
            <a:off x="8490204" y="5358119"/>
            <a:ext cx="0" cy="1385810"/>
          </a:xfrm>
          <a:prstGeom prst="line">
            <a:avLst/>
          </a:prstGeom>
          <a:ln>
            <a:solidFill>
              <a:srgbClr val="FF66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C112B3A5-6751-D928-EE71-8558D666FA93}"/>
              </a:ext>
            </a:extLst>
          </p:cNvPr>
          <p:cNvCxnSpPr>
            <a:cxnSpLocks/>
          </p:cNvCxnSpPr>
          <p:nvPr/>
        </p:nvCxnSpPr>
        <p:spPr>
          <a:xfrm flipH="1">
            <a:off x="7164685" y="5344841"/>
            <a:ext cx="1325701" cy="7320"/>
          </a:xfrm>
          <a:prstGeom prst="line">
            <a:avLst/>
          </a:prstGeom>
          <a:ln>
            <a:solidFill>
              <a:srgbClr val="FF66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33181900-C990-F153-2EE4-94565F617AAA}"/>
              </a:ext>
            </a:extLst>
          </p:cNvPr>
          <p:cNvSpPr txBox="1"/>
          <p:nvPr/>
        </p:nvSpPr>
        <p:spPr>
          <a:xfrm>
            <a:off x="7246438" y="4882755"/>
            <a:ext cx="140492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>
                <a:solidFill>
                  <a:schemeClr val="tx2">
                    <a:lumMod val="90000"/>
                    <a:lumOff val="10000"/>
                  </a:schemeClr>
                </a:solidFill>
              </a:rPr>
              <a:t>Send Query/Response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3067D2D-A9BB-8BA5-27B4-FE4258678815}"/>
              </a:ext>
            </a:extLst>
          </p:cNvPr>
          <p:cNvSpPr txBox="1"/>
          <p:nvPr/>
        </p:nvSpPr>
        <p:spPr>
          <a:xfrm>
            <a:off x="6383781" y="815855"/>
            <a:ext cx="84417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rgbClr val="0073D5"/>
                </a:solidFill>
              </a:rPr>
              <a:t>Azure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2C0722B-668D-E4BF-9954-55A1C5044D8A}"/>
              </a:ext>
            </a:extLst>
          </p:cNvPr>
          <p:cNvSpPr txBox="1"/>
          <p:nvPr/>
        </p:nvSpPr>
        <p:spPr>
          <a:xfrm>
            <a:off x="5932519" y="6250259"/>
            <a:ext cx="1025865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>
                <a:solidFill>
                  <a:srgbClr val="FF6600"/>
                </a:solidFill>
              </a:rPr>
              <a:t>M365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BBCE9F91-EEE4-E5B5-0803-7F041BEB2958}"/>
              </a:ext>
            </a:extLst>
          </p:cNvPr>
          <p:cNvSpPr txBox="1"/>
          <p:nvPr/>
        </p:nvSpPr>
        <p:spPr>
          <a:xfrm>
            <a:off x="9889174" y="4030554"/>
            <a:ext cx="100105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GitHub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39BFFA5-2980-2268-A935-BEE193EB24D8}"/>
              </a:ext>
            </a:extLst>
          </p:cNvPr>
          <p:cNvSpPr/>
          <p:nvPr/>
        </p:nvSpPr>
        <p:spPr>
          <a:xfrm>
            <a:off x="8574764" y="775595"/>
            <a:ext cx="3566221" cy="3663051"/>
          </a:xfrm>
          <a:prstGeom prst="rect">
            <a:avLst/>
          </a:prstGeom>
          <a:noFill/>
          <a:ln>
            <a:solidFill>
              <a:schemeClr val="tx2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3465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gold eagle with wings and stars&#10;&#10;AI-generated content may be incorrect.">
            <a:extLst>
              <a:ext uri="{FF2B5EF4-FFF2-40B4-BE49-F238E27FC236}">
                <a16:creationId xmlns:a16="http://schemas.microsoft.com/office/drawing/2014/main" id="{CA6E4AB9-795B-39A5-BBBC-ADA1F25DA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754" y="253196"/>
            <a:ext cx="749732" cy="7377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0E003F0-D0C7-1FA9-A07D-5F17346C7698}"/>
              </a:ext>
            </a:extLst>
          </p:cNvPr>
          <p:cNvSpPr txBox="1"/>
          <p:nvPr/>
        </p:nvSpPr>
        <p:spPr>
          <a:xfrm>
            <a:off x="1119845" y="422036"/>
            <a:ext cx="42835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000" dirty="0">
                <a:latin typeface="Montserrat" panose="00000500000000000000" pitchFamily="2" charset="0"/>
              </a:rPr>
              <a:t>BSP </a:t>
            </a:r>
            <a:r>
              <a:rPr lang="en-PH" sz="2000" dirty="0" err="1">
                <a:latin typeface="Montserrat" panose="00000500000000000000" pitchFamily="2" charset="0"/>
              </a:rPr>
              <a:t>LikhAI</a:t>
            </a:r>
            <a:r>
              <a:rPr lang="en-PH" sz="2000" dirty="0">
                <a:latin typeface="Montserrat" panose="00000500000000000000" pitchFamily="2" charset="0"/>
              </a:rPr>
              <a:t> General Architecture</a:t>
            </a:r>
          </a:p>
        </p:txBody>
      </p:sp>
      <p:pic>
        <p:nvPicPr>
          <p:cNvPr id="7" name="Picture 6" descr="A white and blue rectangular object with white stripes&#10;&#10;AI-generated content may be incorrect.">
            <a:extLst>
              <a:ext uri="{FF2B5EF4-FFF2-40B4-BE49-F238E27FC236}">
                <a16:creationId xmlns:a16="http://schemas.microsoft.com/office/drawing/2014/main" id="{759BC7FE-7365-BC85-173A-85078BCD5B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564" y="4391342"/>
            <a:ext cx="402292" cy="4022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5447710-91CA-20A0-47EB-ACADCD960BD6}"/>
              </a:ext>
            </a:extLst>
          </p:cNvPr>
          <p:cNvSpPr txBox="1"/>
          <p:nvPr/>
        </p:nvSpPr>
        <p:spPr>
          <a:xfrm>
            <a:off x="939794" y="4361111"/>
            <a:ext cx="1433290" cy="2539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50" b="1" dirty="0">
                <a:solidFill>
                  <a:schemeClr val="tx2">
                    <a:lumMod val="90000"/>
                    <a:lumOff val="10000"/>
                  </a:schemeClr>
                </a:solidFill>
                <a:latin typeface="Montserrat" panose="00000500000000000000" pitchFamily="2" charset="0"/>
              </a:rPr>
              <a:t>Storage Account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C09517-9666-2327-D9DC-A7DA723BBF8C}"/>
              </a:ext>
            </a:extLst>
          </p:cNvPr>
          <p:cNvSpPr txBox="1"/>
          <p:nvPr/>
        </p:nvSpPr>
        <p:spPr>
          <a:xfrm>
            <a:off x="939794" y="4510659"/>
            <a:ext cx="171456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900" dirty="0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0"/>
              </a:rPr>
              <a:t>User-uploaded Attachments Database</a:t>
            </a:r>
          </a:p>
        </p:txBody>
      </p:sp>
      <p:pic>
        <p:nvPicPr>
          <p:cNvPr id="10" name="Picture 9" descr="A blue planet with white clouds and stars&#10;&#10;AI-generated content may be incorrect.">
            <a:extLst>
              <a:ext uri="{FF2B5EF4-FFF2-40B4-BE49-F238E27FC236}">
                <a16:creationId xmlns:a16="http://schemas.microsoft.com/office/drawing/2014/main" id="{954733B2-42DA-EF56-62EE-3100669BEE0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689" y="4970987"/>
            <a:ext cx="792710" cy="55351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B184A9F-87B4-6F02-798F-62F15715E3B6}"/>
              </a:ext>
            </a:extLst>
          </p:cNvPr>
          <p:cNvSpPr txBox="1"/>
          <p:nvPr/>
        </p:nvSpPr>
        <p:spPr>
          <a:xfrm>
            <a:off x="956855" y="4996684"/>
            <a:ext cx="1113892" cy="2539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50" b="1" dirty="0">
                <a:solidFill>
                  <a:srgbClr val="163E64"/>
                </a:solidFill>
                <a:latin typeface="Montserrat" panose="00000500000000000000" pitchFamily="2" charset="0"/>
              </a:rPr>
              <a:t>Cosmos DB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A9D296-B1BE-73B3-7B66-A95CB3226286}"/>
              </a:ext>
            </a:extLst>
          </p:cNvPr>
          <p:cNvSpPr txBox="1"/>
          <p:nvPr/>
        </p:nvSpPr>
        <p:spPr>
          <a:xfrm>
            <a:off x="969856" y="5148680"/>
            <a:ext cx="151217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900" dirty="0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0"/>
              </a:rPr>
              <a:t>Styles and Outputs Database</a:t>
            </a:r>
          </a:p>
        </p:txBody>
      </p:sp>
      <p:pic>
        <p:nvPicPr>
          <p:cNvPr id="14" name="Picture 13" descr="A blue container with a white elephant on it&#10;&#10;AI-generated content may be incorrect.">
            <a:extLst>
              <a:ext uri="{FF2B5EF4-FFF2-40B4-BE49-F238E27FC236}">
                <a16:creationId xmlns:a16="http://schemas.microsoft.com/office/drawing/2014/main" id="{E327812B-2D91-E320-DC0E-B61FC97C83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521" y="3644017"/>
            <a:ext cx="475200" cy="4752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271DC17-EB52-B2A8-B8F6-3029EE02C04C}"/>
              </a:ext>
            </a:extLst>
          </p:cNvPr>
          <p:cNvSpPr txBox="1"/>
          <p:nvPr/>
        </p:nvSpPr>
        <p:spPr>
          <a:xfrm>
            <a:off x="908086" y="3609411"/>
            <a:ext cx="1915935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50" b="1" dirty="0">
                <a:solidFill>
                  <a:schemeClr val="tx2">
                    <a:lumMod val="90000"/>
                    <a:lumOff val="10000"/>
                  </a:schemeClr>
                </a:solidFill>
                <a:latin typeface="Montserrat" panose="00000500000000000000" pitchFamily="2" charset="0"/>
              </a:rPr>
              <a:t>Cosmos DB for PostgreSQL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6C78E87-FCCB-F6D8-C048-D2342920B314}"/>
              </a:ext>
            </a:extLst>
          </p:cNvPr>
          <p:cNvSpPr txBox="1"/>
          <p:nvPr/>
        </p:nvSpPr>
        <p:spPr>
          <a:xfrm>
            <a:off x="908816" y="3949819"/>
            <a:ext cx="1522548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900" dirty="0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0"/>
              </a:rPr>
              <a:t>Chat History Database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23E9BFD-7762-EA86-720D-3E4858430EF2}"/>
              </a:ext>
            </a:extLst>
          </p:cNvPr>
          <p:cNvSpPr/>
          <p:nvPr/>
        </p:nvSpPr>
        <p:spPr>
          <a:xfrm>
            <a:off x="487943" y="3429000"/>
            <a:ext cx="1943421" cy="2280154"/>
          </a:xfrm>
          <a:prstGeom prst="rect">
            <a:avLst/>
          </a:prstGeom>
          <a:noFill/>
          <a:ln>
            <a:solidFill>
              <a:srgbClr val="0073D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3AC1D2-C573-BCF7-900B-9D61B730854A}"/>
              </a:ext>
            </a:extLst>
          </p:cNvPr>
          <p:cNvSpPr txBox="1"/>
          <p:nvPr/>
        </p:nvSpPr>
        <p:spPr>
          <a:xfrm>
            <a:off x="420766" y="3155377"/>
            <a:ext cx="1598726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b="1" dirty="0">
                <a:latin typeface="Montserrat" panose="00000500000000000000" pitchFamily="2" charset="0"/>
              </a:rPr>
              <a:t>Data Storage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B8D3275-3B9E-8BC5-9AC5-A1D89F867071}"/>
              </a:ext>
            </a:extLst>
          </p:cNvPr>
          <p:cNvSpPr/>
          <p:nvPr/>
        </p:nvSpPr>
        <p:spPr>
          <a:xfrm>
            <a:off x="487943" y="2450482"/>
            <a:ext cx="1943421" cy="588202"/>
          </a:xfrm>
          <a:prstGeom prst="rect">
            <a:avLst/>
          </a:prstGeom>
          <a:noFill/>
          <a:ln>
            <a:solidFill>
              <a:srgbClr val="1A9BA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B7C9FE2-19CB-1C6E-A57E-117E0741D2B9}"/>
              </a:ext>
            </a:extLst>
          </p:cNvPr>
          <p:cNvSpPr txBox="1"/>
          <p:nvPr/>
        </p:nvSpPr>
        <p:spPr>
          <a:xfrm>
            <a:off x="420766" y="2158763"/>
            <a:ext cx="1598726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b="1" dirty="0">
                <a:latin typeface="Montserrat" panose="00000500000000000000" pitchFamily="2" charset="0"/>
              </a:rPr>
              <a:t>File Storage</a:t>
            </a:r>
          </a:p>
        </p:txBody>
      </p:sp>
      <p:pic>
        <p:nvPicPr>
          <p:cNvPr id="21" name="Picture 20" descr="A logo with a letter on it&#10;&#10;AI-generated content may be incorrect.">
            <a:extLst>
              <a:ext uri="{FF2B5EF4-FFF2-40B4-BE49-F238E27FC236}">
                <a16:creationId xmlns:a16="http://schemas.microsoft.com/office/drawing/2014/main" id="{FF4183E4-15F4-ECA9-EB66-E425708BEE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565" y="2531705"/>
            <a:ext cx="425157" cy="41579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8396F55-E4B7-AC66-09E4-71AB19DDC5BE}"/>
              </a:ext>
            </a:extLst>
          </p:cNvPr>
          <p:cNvSpPr txBox="1"/>
          <p:nvPr/>
        </p:nvSpPr>
        <p:spPr>
          <a:xfrm>
            <a:off x="969856" y="2526264"/>
            <a:ext cx="1915935" cy="2539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50" b="1" dirty="0">
                <a:solidFill>
                  <a:schemeClr val="tx2">
                    <a:lumMod val="90000"/>
                    <a:lumOff val="10000"/>
                  </a:schemeClr>
                </a:solidFill>
                <a:latin typeface="Montserrat" panose="00000500000000000000" pitchFamily="2" charset="0"/>
              </a:rPr>
              <a:t>SharePoint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7EC665B-C6D2-3030-10EF-9AE53653DF13}"/>
              </a:ext>
            </a:extLst>
          </p:cNvPr>
          <p:cNvSpPr txBox="1"/>
          <p:nvPr/>
        </p:nvSpPr>
        <p:spPr>
          <a:xfrm>
            <a:off x="973557" y="2681830"/>
            <a:ext cx="1598726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900" dirty="0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0"/>
              </a:rPr>
              <a:t>File Storage</a:t>
            </a:r>
          </a:p>
        </p:txBody>
      </p:sp>
      <p:pic>
        <p:nvPicPr>
          <p:cNvPr id="24" name="Picture 23" descr="A blue and green graphic&#10;&#10;AI-generated content may be incorrect.">
            <a:extLst>
              <a:ext uri="{FF2B5EF4-FFF2-40B4-BE49-F238E27FC236}">
                <a16:creationId xmlns:a16="http://schemas.microsoft.com/office/drawing/2014/main" id="{522FB8AB-59F9-E554-71AD-A1F45981876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0577" y="2537210"/>
            <a:ext cx="642774" cy="33778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0225727B-70D2-D24A-E5F7-B9C863588637}"/>
              </a:ext>
            </a:extLst>
          </p:cNvPr>
          <p:cNvSpPr txBox="1"/>
          <p:nvPr/>
        </p:nvSpPr>
        <p:spPr>
          <a:xfrm>
            <a:off x="3251348" y="2535465"/>
            <a:ext cx="1943421" cy="2539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50" b="1" dirty="0">
                <a:solidFill>
                  <a:schemeClr val="tx2">
                    <a:lumMod val="90000"/>
                    <a:lumOff val="10000"/>
                  </a:schemeClr>
                </a:solidFill>
                <a:latin typeface="Montserrat" panose="00000500000000000000" pitchFamily="2" charset="0"/>
              </a:rPr>
              <a:t>Logic Apps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62F6C03-171D-8093-48B1-B151E5AC6E96}"/>
              </a:ext>
            </a:extLst>
          </p:cNvPr>
          <p:cNvSpPr txBox="1"/>
          <p:nvPr/>
        </p:nvSpPr>
        <p:spPr>
          <a:xfrm>
            <a:off x="3248065" y="2673534"/>
            <a:ext cx="125696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900" dirty="0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0"/>
              </a:rPr>
              <a:t>ETL Process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B43F063-43E6-B690-1FF0-F28A8F4A774C}"/>
              </a:ext>
            </a:extLst>
          </p:cNvPr>
          <p:cNvSpPr/>
          <p:nvPr/>
        </p:nvSpPr>
        <p:spPr>
          <a:xfrm>
            <a:off x="2730577" y="2437726"/>
            <a:ext cx="1943421" cy="2280155"/>
          </a:xfrm>
          <a:prstGeom prst="rect">
            <a:avLst/>
          </a:prstGeom>
          <a:noFill/>
          <a:ln>
            <a:solidFill>
              <a:srgbClr val="5DBDE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404CE200-CD3C-A68E-AD4D-00B2E312AAE3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4252" t="4614" r="5687" b="4651"/>
          <a:stretch/>
        </p:blipFill>
        <p:spPr>
          <a:xfrm>
            <a:off x="3013591" y="3016797"/>
            <a:ext cx="257715" cy="25391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D00178B8-D84D-0C2F-E140-0BBE4C18FDE6}"/>
              </a:ext>
            </a:extLst>
          </p:cNvPr>
          <p:cNvSpPr txBox="1"/>
          <p:nvPr/>
        </p:nvSpPr>
        <p:spPr>
          <a:xfrm>
            <a:off x="3248064" y="3011314"/>
            <a:ext cx="125696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900" dirty="0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0"/>
              </a:rPr>
              <a:t>Parse Documents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24441D2C-0556-9ECA-C681-0F83FE55F598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4252" t="4614" r="5687" b="4651"/>
          <a:stretch/>
        </p:blipFill>
        <p:spPr>
          <a:xfrm>
            <a:off x="3013591" y="3294268"/>
            <a:ext cx="257715" cy="253917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09B866D1-158B-1617-0986-9D58534C23D1}"/>
              </a:ext>
            </a:extLst>
          </p:cNvPr>
          <p:cNvSpPr txBox="1"/>
          <p:nvPr/>
        </p:nvSpPr>
        <p:spPr>
          <a:xfrm>
            <a:off x="3248064" y="3288785"/>
            <a:ext cx="125696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900" dirty="0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0"/>
              </a:rPr>
              <a:t>Chunk Text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8BB96441-741C-E672-DFBA-DE5BCBA6E9D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13678" y="3566256"/>
            <a:ext cx="257628" cy="2556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38B10902-B190-3F9E-8C06-2863B3123A5D}"/>
              </a:ext>
            </a:extLst>
          </p:cNvPr>
          <p:cNvSpPr txBox="1"/>
          <p:nvPr/>
        </p:nvSpPr>
        <p:spPr>
          <a:xfrm>
            <a:off x="3248064" y="3529517"/>
            <a:ext cx="1371658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900" dirty="0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0"/>
              </a:rPr>
              <a:t>Embedding Chunks</a:t>
            </a:r>
          </a:p>
          <a:p>
            <a:r>
              <a:rPr lang="en-US" sz="700" dirty="0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0"/>
              </a:rPr>
              <a:t>text-embedding-3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513932E3-76D2-D3C7-0BB6-05BEE3BB31CA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l="2149" t="1354" r="2903" b="1788"/>
          <a:stretch/>
        </p:blipFill>
        <p:spPr>
          <a:xfrm>
            <a:off x="3012733" y="3843731"/>
            <a:ext cx="258573" cy="25560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44CE9989-1E3D-F75A-8810-7A9AEE92EB35}"/>
              </a:ext>
            </a:extLst>
          </p:cNvPr>
          <p:cNvSpPr txBox="1"/>
          <p:nvPr/>
        </p:nvSpPr>
        <p:spPr>
          <a:xfrm>
            <a:off x="3248064" y="3856115"/>
            <a:ext cx="1340701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900" dirty="0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0"/>
              </a:rPr>
              <a:t>Mapping to Indexes</a:t>
            </a:r>
          </a:p>
        </p:txBody>
      </p:sp>
      <p:pic>
        <p:nvPicPr>
          <p:cNvPr id="41" name="Picture 40" descr="A blue cloud with a magnifying glass&#10;&#10;AI-generated content may be incorrect.">
            <a:extLst>
              <a:ext uri="{FF2B5EF4-FFF2-40B4-BE49-F238E27FC236}">
                <a16:creationId xmlns:a16="http://schemas.microsoft.com/office/drawing/2014/main" id="{8A8BF6B0-3D06-2897-BCB0-60D1C307A9F3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25" t="7644" r="19540" b="3014"/>
          <a:stretch/>
        </p:blipFill>
        <p:spPr>
          <a:xfrm>
            <a:off x="2870170" y="4245514"/>
            <a:ext cx="427998" cy="337781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13FE9707-7F63-1732-D880-F0E4C843BE36}"/>
              </a:ext>
            </a:extLst>
          </p:cNvPr>
          <p:cNvSpPr txBox="1"/>
          <p:nvPr/>
        </p:nvSpPr>
        <p:spPr>
          <a:xfrm>
            <a:off x="3249431" y="4234550"/>
            <a:ext cx="1943421" cy="2539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50" b="1" dirty="0">
                <a:solidFill>
                  <a:schemeClr val="tx2">
                    <a:lumMod val="90000"/>
                    <a:lumOff val="10000"/>
                  </a:schemeClr>
                </a:solidFill>
                <a:latin typeface="Montserrat" panose="00000500000000000000" pitchFamily="2" charset="0"/>
              </a:rPr>
              <a:t>AI Search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1F66129-E737-DB74-B525-07220B5069AE}"/>
              </a:ext>
            </a:extLst>
          </p:cNvPr>
          <p:cNvSpPr txBox="1"/>
          <p:nvPr/>
        </p:nvSpPr>
        <p:spPr>
          <a:xfrm>
            <a:off x="3246148" y="4372619"/>
            <a:ext cx="125696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900" dirty="0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0"/>
              </a:rPr>
              <a:t>Vector Database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C3EB748-1592-4951-0A99-74386659F843}"/>
              </a:ext>
            </a:extLst>
          </p:cNvPr>
          <p:cNvSpPr txBox="1"/>
          <p:nvPr/>
        </p:nvSpPr>
        <p:spPr>
          <a:xfrm>
            <a:off x="2626529" y="2162139"/>
            <a:ext cx="1598726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b="1" dirty="0">
                <a:latin typeface="Montserrat" panose="00000500000000000000" pitchFamily="2" charset="0"/>
              </a:rPr>
              <a:t>Data Pipeline</a:t>
            </a:r>
          </a:p>
        </p:txBody>
      </p:sp>
      <p:pic>
        <p:nvPicPr>
          <p:cNvPr id="45" name="Picture 44" descr="A blue circle with circles and dots&#10;&#10;AI-generated content may be incorrect.">
            <a:extLst>
              <a:ext uri="{FF2B5EF4-FFF2-40B4-BE49-F238E27FC236}">
                <a16:creationId xmlns:a16="http://schemas.microsoft.com/office/drawing/2014/main" id="{C2B39282-0A93-24AB-1E2D-2B7C1AEF1C4A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6974" y="1129230"/>
            <a:ext cx="375229" cy="375229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5B30A6B2-1DC3-1A8C-8606-115FBC359263}"/>
              </a:ext>
            </a:extLst>
          </p:cNvPr>
          <p:cNvSpPr txBox="1"/>
          <p:nvPr/>
        </p:nvSpPr>
        <p:spPr>
          <a:xfrm>
            <a:off x="6232203" y="1115363"/>
            <a:ext cx="1943421" cy="2539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50" b="1" dirty="0">
                <a:solidFill>
                  <a:schemeClr val="tx2">
                    <a:lumMod val="90000"/>
                    <a:lumOff val="10000"/>
                  </a:schemeClr>
                </a:solidFill>
                <a:latin typeface="Montserrat" panose="00000500000000000000" pitchFamily="2" charset="0"/>
              </a:rPr>
              <a:t>App Service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D2CE24A-6AA6-F684-3A47-51973A29044C}"/>
              </a:ext>
            </a:extLst>
          </p:cNvPr>
          <p:cNvSpPr txBox="1"/>
          <p:nvPr/>
        </p:nvSpPr>
        <p:spPr>
          <a:xfrm>
            <a:off x="6232203" y="1273627"/>
            <a:ext cx="1401015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900" dirty="0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0"/>
              </a:rPr>
              <a:t>Containerized Apps</a:t>
            </a:r>
          </a:p>
        </p:txBody>
      </p:sp>
      <p:pic>
        <p:nvPicPr>
          <p:cNvPr id="48" name="Picture 47" descr="A blue and pink ribbon&#10;&#10;AI-generated content may be incorrect.">
            <a:extLst>
              <a:ext uri="{FF2B5EF4-FFF2-40B4-BE49-F238E27FC236}">
                <a16:creationId xmlns:a16="http://schemas.microsoft.com/office/drawing/2014/main" id="{053A4A60-FE03-892A-B1BC-4CF60722ACD9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5567" y="2563309"/>
            <a:ext cx="337781" cy="337781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0A408FEE-8D47-36D0-D784-6C9256E39003}"/>
              </a:ext>
            </a:extLst>
          </p:cNvPr>
          <p:cNvSpPr txBox="1"/>
          <p:nvPr/>
        </p:nvSpPr>
        <p:spPr>
          <a:xfrm>
            <a:off x="5323348" y="2532256"/>
            <a:ext cx="1943421" cy="2539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50" b="1" dirty="0">
                <a:solidFill>
                  <a:schemeClr val="tx2">
                    <a:lumMod val="90000"/>
                    <a:lumOff val="10000"/>
                  </a:schemeClr>
                </a:solidFill>
                <a:latin typeface="Montserrat" panose="00000500000000000000" pitchFamily="2" charset="0"/>
              </a:rPr>
              <a:t>AI Foundry Agents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B4D61AE-1CC0-10BE-8627-D8A688D559CA}"/>
              </a:ext>
            </a:extLst>
          </p:cNvPr>
          <p:cNvSpPr txBox="1"/>
          <p:nvPr/>
        </p:nvSpPr>
        <p:spPr>
          <a:xfrm>
            <a:off x="5323348" y="2690520"/>
            <a:ext cx="1401015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900" dirty="0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0"/>
              </a:rPr>
              <a:t>Agentic Models</a:t>
            </a:r>
          </a:p>
        </p:txBody>
      </p:sp>
      <p:pic>
        <p:nvPicPr>
          <p:cNvPr id="54" name="Graphic 53" descr="Brain with solid fill">
            <a:extLst>
              <a:ext uri="{FF2B5EF4-FFF2-40B4-BE49-F238E27FC236}">
                <a16:creationId xmlns:a16="http://schemas.microsoft.com/office/drawing/2014/main" id="{F08CE556-82A7-8D20-4A12-94D199A99BD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068108" y="2981528"/>
            <a:ext cx="290237" cy="290237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4E993B9F-C307-E844-9264-75FBBCE6032C}"/>
              </a:ext>
            </a:extLst>
          </p:cNvPr>
          <p:cNvSpPr txBox="1"/>
          <p:nvPr/>
        </p:nvSpPr>
        <p:spPr>
          <a:xfrm>
            <a:off x="5323348" y="2964361"/>
            <a:ext cx="1585667" cy="3539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900" dirty="0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0"/>
              </a:rPr>
              <a:t>Large Language Models</a:t>
            </a:r>
          </a:p>
          <a:p>
            <a:r>
              <a:rPr lang="en-US" sz="750" dirty="0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0"/>
              </a:rPr>
              <a:t>GPT 4o/4.1/5.0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5B0B4F0-CFEB-ED46-AB30-E7EB111DA1E6}"/>
              </a:ext>
            </a:extLst>
          </p:cNvPr>
          <p:cNvSpPr/>
          <p:nvPr/>
        </p:nvSpPr>
        <p:spPr>
          <a:xfrm>
            <a:off x="4908471" y="2437726"/>
            <a:ext cx="1943421" cy="1008137"/>
          </a:xfrm>
          <a:prstGeom prst="rect">
            <a:avLst/>
          </a:prstGeom>
          <a:noFill/>
          <a:ln>
            <a:solidFill>
              <a:srgbClr val="1A9BA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744E23B-6A90-E2E0-CAAE-A4F2318F86E5}"/>
              </a:ext>
            </a:extLst>
          </p:cNvPr>
          <p:cNvSpPr txBox="1"/>
          <p:nvPr/>
        </p:nvSpPr>
        <p:spPr>
          <a:xfrm>
            <a:off x="4848485" y="2185964"/>
            <a:ext cx="1598726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b="1" dirty="0">
                <a:latin typeface="Montserrat" panose="00000500000000000000" pitchFamily="2" charset="0"/>
              </a:rPr>
              <a:t>Chat Completion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048E1E1-DFEF-15CD-347B-736438B8280C}"/>
              </a:ext>
            </a:extLst>
          </p:cNvPr>
          <p:cNvCxnSpPr>
            <a:cxnSpLocks/>
          </p:cNvCxnSpPr>
          <p:nvPr/>
        </p:nvCxnSpPr>
        <p:spPr>
          <a:xfrm>
            <a:off x="2428021" y="2713951"/>
            <a:ext cx="396000" cy="0"/>
          </a:xfrm>
          <a:prstGeom prst="straightConnector1">
            <a:avLst/>
          </a:prstGeom>
          <a:ln w="9525">
            <a:solidFill>
              <a:schemeClr val="tx2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A5FC51E4-DEE2-0BC3-839B-6B31383BDC7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386901" y="3647727"/>
            <a:ext cx="1042603" cy="638877"/>
          </a:xfrm>
          <a:prstGeom prst="bentConnector3">
            <a:avLst>
              <a:gd name="adj1" fmla="val 112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9" name="Graphic 68" descr="User with solid fill">
            <a:extLst>
              <a:ext uri="{FF2B5EF4-FFF2-40B4-BE49-F238E27FC236}">
                <a16:creationId xmlns:a16="http://schemas.microsoft.com/office/drawing/2014/main" id="{46AA933B-A57E-F28E-C42C-BCD1023C1C4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163213" y="6205246"/>
            <a:ext cx="432000" cy="432000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B1650EAA-6D16-A009-850A-7BE571394007}"/>
              </a:ext>
            </a:extLst>
          </p:cNvPr>
          <p:cNvSpPr txBox="1"/>
          <p:nvPr/>
        </p:nvSpPr>
        <p:spPr>
          <a:xfrm>
            <a:off x="3552649" y="6226189"/>
            <a:ext cx="1121349" cy="4154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50" b="1" dirty="0">
                <a:latin typeface="Montserrat" panose="00000500000000000000" pitchFamily="2" charset="0"/>
              </a:rPr>
              <a:t>Check User Access</a:t>
            </a:r>
          </a:p>
        </p:txBody>
      </p:sp>
      <p:pic>
        <p:nvPicPr>
          <p:cNvPr id="71" name="Picture 70" descr="A logo with a blue and purple hexagon&#10;&#10;AI-generated content may be incorrect.">
            <a:extLst>
              <a:ext uri="{FF2B5EF4-FFF2-40B4-BE49-F238E27FC236}">
                <a16:creationId xmlns:a16="http://schemas.microsoft.com/office/drawing/2014/main" id="{F182BBED-6CC9-E6E3-D906-D94225317A7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8514" y="5538175"/>
            <a:ext cx="384135" cy="421831"/>
          </a:xfrm>
          <a:prstGeom prst="rect">
            <a:avLst/>
          </a:prstGeom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115EA73A-AB8A-A693-FD94-1788464A6C71}"/>
              </a:ext>
            </a:extLst>
          </p:cNvPr>
          <p:cNvSpPr txBox="1"/>
          <p:nvPr/>
        </p:nvSpPr>
        <p:spPr>
          <a:xfrm>
            <a:off x="3616813" y="5498050"/>
            <a:ext cx="1121350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50" b="1" dirty="0">
                <a:latin typeface="Montserrat" panose="00000500000000000000" pitchFamily="2" charset="0"/>
              </a:rPr>
              <a:t>Microsoft 365 Account</a:t>
            </a:r>
          </a:p>
          <a:p>
            <a:r>
              <a:rPr lang="en-US" sz="900" dirty="0">
                <a:solidFill>
                  <a:schemeClr val="bg2">
                    <a:lumMod val="50000"/>
                  </a:schemeClr>
                </a:solidFill>
                <a:latin typeface="Montserrat" panose="00000500000000000000" pitchFamily="2" charset="0"/>
              </a:rPr>
              <a:t>Account Info</a:t>
            </a:r>
          </a:p>
        </p:txBody>
      </p:sp>
      <p:pic>
        <p:nvPicPr>
          <p:cNvPr id="73" name="Picture 72" descr="Microsoft Office 365 | Okta">
            <a:extLst>
              <a:ext uri="{FF2B5EF4-FFF2-40B4-BE49-F238E27FC236}">
                <a16:creationId xmlns:a16="http://schemas.microsoft.com/office/drawing/2014/main" id="{3EED3CEF-154A-70E5-DB33-815DCF521D0F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68613" y="4918709"/>
            <a:ext cx="421200" cy="374226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D2FBDD6D-771F-66D5-C3E7-B3CE0E121DE3}"/>
              </a:ext>
            </a:extLst>
          </p:cNvPr>
          <p:cNvSpPr txBox="1"/>
          <p:nvPr/>
        </p:nvSpPr>
        <p:spPr>
          <a:xfrm>
            <a:off x="3638547" y="4978505"/>
            <a:ext cx="1121349" cy="2539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50" b="1" dirty="0">
                <a:latin typeface="Montserrat" panose="00000500000000000000" pitchFamily="2" charset="0"/>
              </a:rPr>
              <a:t>Entra ID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BB8A842-8857-15E1-F2E4-622490B3A9B0}"/>
              </a:ext>
            </a:extLst>
          </p:cNvPr>
          <p:cNvSpPr/>
          <p:nvPr/>
        </p:nvSpPr>
        <p:spPr>
          <a:xfrm>
            <a:off x="9178322" y="3298559"/>
            <a:ext cx="1483360" cy="23798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77" name="Picture 76" descr="A black and white cat logo&#10;&#10;AI-generated content may be incorrect.">
            <a:extLst>
              <a:ext uri="{FF2B5EF4-FFF2-40B4-BE49-F238E27FC236}">
                <a16:creationId xmlns:a16="http://schemas.microsoft.com/office/drawing/2014/main" id="{7BA54845-8D38-22F3-9973-F44E96FC529A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1043" y="2868067"/>
            <a:ext cx="378969" cy="378969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418A67BC-2028-8C00-7158-CA98CAB35F2B}"/>
              </a:ext>
            </a:extLst>
          </p:cNvPr>
          <p:cNvSpPr txBox="1"/>
          <p:nvPr/>
        </p:nvSpPr>
        <p:spPr>
          <a:xfrm>
            <a:off x="9394748" y="2934440"/>
            <a:ext cx="1598726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000" b="1" dirty="0">
                <a:latin typeface="Montserrat" panose="00000500000000000000" pitchFamily="2" charset="0"/>
              </a:rPr>
              <a:t>Main Repository</a:t>
            </a:r>
          </a:p>
        </p:txBody>
      </p:sp>
    </p:spTree>
    <p:extLst>
      <p:ext uri="{BB962C8B-B14F-4D97-AF65-F5344CB8AC3E}">
        <p14:creationId xmlns:p14="http://schemas.microsoft.com/office/powerpoint/2010/main" val="335334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146</Words>
  <Application>Microsoft Office PowerPoint</Application>
  <PresentationFormat>Widescreen</PresentationFormat>
  <Paragraphs>69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Montserrat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Non-BSP Jeryl A. Salas</dc:creator>
  <cp:lastModifiedBy>Non-BSP Jeryl A. Salas</cp:lastModifiedBy>
  <cp:revision>2</cp:revision>
  <dcterms:created xsi:type="dcterms:W3CDTF">2025-10-30T01:21:17Z</dcterms:created>
  <dcterms:modified xsi:type="dcterms:W3CDTF">2025-10-30T04:09:23Z</dcterms:modified>
</cp:coreProperties>
</file>