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20"/>
  </p:notesMasterIdLst>
  <p:handoutMasterIdLst>
    <p:handoutMasterId r:id="rId21"/>
  </p:handoutMasterIdLst>
  <p:sldIdLst>
    <p:sldId id="306" r:id="rId5"/>
    <p:sldId id="307" r:id="rId6"/>
    <p:sldId id="308" r:id="rId7"/>
    <p:sldId id="309" r:id="rId8"/>
    <p:sldId id="294" r:id="rId9"/>
    <p:sldId id="295" r:id="rId10"/>
    <p:sldId id="314" r:id="rId11"/>
    <p:sldId id="310" r:id="rId12"/>
    <p:sldId id="313" r:id="rId13"/>
    <p:sldId id="303" r:id="rId14"/>
    <p:sldId id="304" r:id="rId15"/>
    <p:sldId id="305" r:id="rId16"/>
    <p:sldId id="311" r:id="rId17"/>
    <p:sldId id="312" r:id="rId18"/>
    <p:sldId id="315" r:id="rId19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72265D-BF96-4511-8E62-B9E6DF9377AF}" v="58" dt="2024-12-02T22:36:06.8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84967" autoAdjust="0"/>
  </p:normalViewPr>
  <p:slideViewPr>
    <p:cSldViewPr snapToGrid="0">
      <p:cViewPr varScale="1">
        <p:scale>
          <a:sx n="94" d="100"/>
          <a:sy n="94" d="100"/>
        </p:scale>
        <p:origin x="1230" y="84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79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7B86346-59A2-4282-9A64-05524C79D8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61D54C-AFC8-47F5-B030-A8ED60D0880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36B27D-C1ED-4C55-9062-2279210E96ED}" type="datetime1">
              <a:rPr lang="en-GB" smtClean="0"/>
              <a:t>03/12/2024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3D8396-DC49-433C-84C0-BD573781E57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A06B3-9442-49D9-BE03-080DCCEA19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5AD26-F754-4E27-9D95-B069583ABB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084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61EAF8-BEF3-4EDD-99CF-6435314FE1C9}" type="datetime1">
              <a:rPr lang="en-GB" smtClean="0"/>
              <a:pPr/>
              <a:t>03/12/2024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272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0572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7308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1261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0384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507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3972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016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518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816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533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3528F4-B336-1724-FECB-9197F4B1B0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A2F451-EDD3-F33E-C08B-572FE2A4D8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C6A8E2-234F-B71A-749F-B410D17AA2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30E254-D831-0138-8A45-3EC5B61ADB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054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5073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536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en-GB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ks7000.net.ve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microsoft.com/office/2007/relationships/hdphoto" Target="../media/hdphoto1.wdp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6944" y="2007108"/>
            <a:ext cx="6272784" cy="2843784"/>
          </a:xfrm>
        </p:spPr>
        <p:txBody>
          <a:bodyPr rtlCol="0">
            <a:normAutofit fontScale="90000"/>
          </a:bodyPr>
          <a:lstStyle/>
          <a:p>
            <a:pPr rtl="0"/>
            <a:r>
              <a:rPr lang="en-GB" dirty="0" err="1"/>
              <a:t>Adatbázisok</a:t>
            </a:r>
            <a:r>
              <a:rPr lang="en-GB" dirty="0"/>
              <a:t> </a:t>
            </a:r>
            <a:r>
              <a:rPr lang="en-GB" dirty="0" err="1"/>
              <a:t>csatlakoztatása</a:t>
            </a:r>
            <a:r>
              <a:rPr lang="en-GB" dirty="0"/>
              <a:t> </a:t>
            </a:r>
            <a:r>
              <a:rPr lang="en-GB" dirty="0" err="1"/>
              <a:t>és</a:t>
            </a:r>
            <a:r>
              <a:rPr lang="en-GB" dirty="0"/>
              <a:t> </a:t>
            </a:r>
            <a:r>
              <a:rPr lang="en-GB" dirty="0" err="1"/>
              <a:t>kezelése</a:t>
            </a:r>
            <a:r>
              <a:rPr lang="en-GB" dirty="0"/>
              <a:t> Laravel 11-ben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GB" sz="2000" dirty="0">
                <a:solidFill>
                  <a:schemeClr val="bg1"/>
                </a:solidFill>
              </a:rPr>
              <a:t>Salat Tam</a:t>
            </a:r>
            <a:r>
              <a:rPr lang="hu-HU" sz="2000" dirty="0">
                <a:solidFill>
                  <a:schemeClr val="bg1"/>
                </a:solidFill>
              </a:rPr>
              <a:t>ás – Számítástechnika 2</a:t>
            </a:r>
          </a:p>
          <a:p>
            <a:pPr rtl="0"/>
            <a:r>
              <a:rPr lang="hu-HU" dirty="0"/>
              <a:t>2024.11.20.</a:t>
            </a:r>
            <a:endParaRPr lang="en-GB" sz="2000" dirty="0">
              <a:solidFill>
                <a:schemeClr val="bg1"/>
              </a:solidFill>
            </a:endParaRPr>
          </a:p>
          <a:p>
            <a:pPr rt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5278-3D07-466F-8351-667A2EBE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GB" dirty="0"/>
              <a:t>5. </a:t>
            </a:r>
            <a:r>
              <a:rPr lang="en-GB" u="sng" dirty="0"/>
              <a:t>l</a:t>
            </a:r>
            <a:r>
              <a:rPr lang="hu-HU" u="sng" dirty="0"/>
              <a:t>épés</a:t>
            </a:r>
            <a:r>
              <a:rPr lang="hu-HU" dirty="0"/>
              <a:t>: </a:t>
            </a:r>
            <a:r>
              <a:rPr lang="hu-HU" i="1" dirty="0"/>
              <a:t>Modell lértehozása</a:t>
            </a:r>
            <a:endParaRPr lang="en-GB" i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5FF1C-3CBD-419A-9DE4-7A8AA637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en-GB" b="1" cap="all" spc="100" smtClean="0">
                <a:solidFill>
                  <a:schemeClr val="accent2"/>
                </a:solidFill>
              </a:rPr>
              <a:pPr rtl="0">
                <a:spcAft>
                  <a:spcPts val="600"/>
                </a:spcAft>
              </a:pPr>
              <a:t>10</a:t>
            </a:fld>
            <a:endParaRPr lang="en-GB" b="1" cap="all" spc="100" dirty="0">
              <a:solidFill>
                <a:schemeClr val="accent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AEEACC-38F3-C026-D15A-63F1733F1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77" y="1446736"/>
            <a:ext cx="7067204" cy="19822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ABD439-D657-645E-7B0C-4444EBEA5924}"/>
              </a:ext>
            </a:extLst>
          </p:cNvPr>
          <p:cNvSpPr txBox="1"/>
          <p:nvPr/>
        </p:nvSpPr>
        <p:spPr>
          <a:xfrm>
            <a:off x="838200" y="3561347"/>
            <a:ext cx="3926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rgbClr val="FF0000"/>
                </a:solidFill>
              </a:rPr>
              <a:t>&lt;&lt;</a:t>
            </a:r>
            <a:r>
              <a:rPr lang="en-US" sz="2800" b="1" i="1" dirty="0" err="1">
                <a:solidFill>
                  <a:srgbClr val="FF0000"/>
                </a:solidFill>
              </a:rPr>
              <a:t>ModellNeve</a:t>
            </a:r>
            <a:r>
              <a:rPr lang="en-US" sz="2800" b="1" i="1" dirty="0">
                <a:solidFill>
                  <a:srgbClr val="FF0000"/>
                </a:solidFill>
              </a:rPr>
              <a:t>&gt;&gt;.</a:t>
            </a:r>
            <a:r>
              <a:rPr lang="en-US" sz="2800" b="1" i="1" dirty="0" err="1">
                <a:solidFill>
                  <a:srgbClr val="FF0000"/>
                </a:solidFill>
              </a:rPr>
              <a:t>php</a:t>
            </a:r>
            <a:endParaRPr lang="en-GB" sz="2800" b="1" i="1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BCD70E-9276-2ED8-6292-C1F543AFA7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302" y="4416978"/>
            <a:ext cx="11129395" cy="220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288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n-GB" sz="5400" dirty="0"/>
              <a:t>6. </a:t>
            </a:r>
            <a:r>
              <a:rPr lang="en-GB" sz="5400" u="sng" dirty="0"/>
              <a:t>l</a:t>
            </a:r>
            <a:r>
              <a:rPr lang="hu-HU" sz="5400" u="sng" dirty="0"/>
              <a:t>épés</a:t>
            </a:r>
            <a:r>
              <a:rPr lang="hu-HU" sz="5400" dirty="0"/>
              <a:t>: </a:t>
            </a:r>
            <a:r>
              <a:rPr lang="hu-HU" sz="5400" i="1" dirty="0"/>
              <a:t>TablePlus telepítése és használata</a:t>
            </a:r>
            <a:endParaRPr lang="en-GB" sz="5400" i="1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16D791-BA56-C29C-22C9-CD0C8D2EF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766" y="1991739"/>
            <a:ext cx="10346622" cy="4136344"/>
          </a:xfrm>
          <a:prstGeom prst="rect">
            <a:avLst/>
          </a:prstGeom>
        </p:spPr>
      </p:pic>
      <p:pic>
        <p:nvPicPr>
          <p:cNvPr id="28" name="Picture 27" descr="A screenshot of a computer&#10;&#10;Description automatically generated">
            <a:extLst>
              <a:ext uri="{FF2B5EF4-FFF2-40B4-BE49-F238E27FC236}">
                <a16:creationId xmlns:a16="http://schemas.microsoft.com/office/drawing/2014/main" id="{C22CD01B-102D-9EF7-426A-3B34011898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0664" y="1690688"/>
            <a:ext cx="7022826" cy="4626523"/>
          </a:xfrm>
          <a:prstGeom prst="rect">
            <a:avLst/>
          </a:prstGeom>
        </p:spPr>
      </p:pic>
      <p:pic>
        <p:nvPicPr>
          <p:cNvPr id="30" name="Picture 29" descr="A screenshot of a computer&#10;&#10;Description automatically generated">
            <a:extLst>
              <a:ext uri="{FF2B5EF4-FFF2-40B4-BE49-F238E27FC236}">
                <a16:creationId xmlns:a16="http://schemas.microsoft.com/office/drawing/2014/main" id="{DE0C7D1B-44B9-1F7E-0744-45A6287D51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0664" y="1690688"/>
            <a:ext cx="6778136" cy="4467942"/>
          </a:xfrm>
          <a:prstGeom prst="rect">
            <a:avLst/>
          </a:prstGeom>
        </p:spPr>
      </p:pic>
      <p:pic>
        <p:nvPicPr>
          <p:cNvPr id="32" name="Picture 31" descr="A screenshot of a computer&#10;&#10;Description automatically generated">
            <a:extLst>
              <a:ext uri="{FF2B5EF4-FFF2-40B4-BE49-F238E27FC236}">
                <a16:creationId xmlns:a16="http://schemas.microsoft.com/office/drawing/2014/main" id="{D14E0A94-3BE2-2825-6FE2-347FA3CF23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1510" y="1849269"/>
            <a:ext cx="6724826" cy="4467942"/>
          </a:xfrm>
          <a:prstGeom prst="rect">
            <a:avLst/>
          </a:prstGeom>
        </p:spPr>
      </p:pic>
      <p:pic>
        <p:nvPicPr>
          <p:cNvPr id="34" name="Picture 33" descr="A screenshot of a computer&#10;&#10;Description automatically generated">
            <a:extLst>
              <a:ext uri="{FF2B5EF4-FFF2-40B4-BE49-F238E27FC236}">
                <a16:creationId xmlns:a16="http://schemas.microsoft.com/office/drawing/2014/main" id="{EF34DF38-E46E-6817-21F7-1C13082CAE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85441" y="1690688"/>
            <a:ext cx="6868896" cy="4536720"/>
          </a:xfrm>
          <a:prstGeom prst="rect">
            <a:avLst/>
          </a:prstGeom>
        </p:spPr>
      </p:pic>
      <p:pic>
        <p:nvPicPr>
          <p:cNvPr id="36" name="Picture 35" descr="A screenshot of a computer&#10;&#10;Description automatically generated">
            <a:extLst>
              <a:ext uri="{FF2B5EF4-FFF2-40B4-BE49-F238E27FC236}">
                <a16:creationId xmlns:a16="http://schemas.microsoft.com/office/drawing/2014/main" id="{D0B6DB49-3449-F651-90EE-0AC8CD04C5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52694" y="4489824"/>
            <a:ext cx="7468642" cy="4077269"/>
          </a:xfrm>
          <a:prstGeom prst="rect">
            <a:avLst/>
          </a:prstGeom>
        </p:spPr>
      </p:pic>
      <p:pic>
        <p:nvPicPr>
          <p:cNvPr id="38" name="Picture 37" descr="A screenshot of a computer&#10;&#10;Description automatically generated">
            <a:extLst>
              <a:ext uri="{FF2B5EF4-FFF2-40B4-BE49-F238E27FC236}">
                <a16:creationId xmlns:a16="http://schemas.microsoft.com/office/drawing/2014/main" id="{71E2C289-3F4B-1721-569A-1B94B997B3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01088" y="1690688"/>
            <a:ext cx="7022826" cy="4589532"/>
          </a:xfrm>
          <a:prstGeom prst="rect">
            <a:avLst/>
          </a:prstGeom>
        </p:spPr>
      </p:pic>
      <p:pic>
        <p:nvPicPr>
          <p:cNvPr id="40" name="Picture 39" descr="A screenshot of a computer&#10;&#10;Description automatically generated">
            <a:extLst>
              <a:ext uri="{FF2B5EF4-FFF2-40B4-BE49-F238E27FC236}">
                <a16:creationId xmlns:a16="http://schemas.microsoft.com/office/drawing/2014/main" id="{D178540C-76EA-E90D-BCCB-CD66BC88806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57817" y="1594836"/>
            <a:ext cx="7803830" cy="518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766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GB" sz="5400" dirty="0"/>
              <a:t>7. </a:t>
            </a:r>
            <a:r>
              <a:rPr lang="en-GB" sz="5400" u="sng" dirty="0"/>
              <a:t>l</a:t>
            </a:r>
            <a:r>
              <a:rPr lang="hu-HU" sz="5400" u="sng" dirty="0"/>
              <a:t>épés</a:t>
            </a:r>
            <a:r>
              <a:rPr lang="hu-HU" sz="5400" dirty="0"/>
              <a:t>: </a:t>
            </a:r>
            <a:r>
              <a:rPr lang="hu-HU" sz="5400" i="1" dirty="0"/>
              <a:t>Controller létrehozása</a:t>
            </a:r>
            <a:r>
              <a:rPr lang="en-GB" sz="5400" dirty="0"/>
              <a:t>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C5FB862-6AB3-86D1-1C94-65BDB499B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12" y="2332986"/>
            <a:ext cx="10906676" cy="219202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1155538-5320-3D4B-CEB1-B13CC055735F}"/>
              </a:ext>
            </a:extLst>
          </p:cNvPr>
          <p:cNvSpPr txBox="1"/>
          <p:nvPr/>
        </p:nvSpPr>
        <p:spPr>
          <a:xfrm>
            <a:off x="743500" y="1900190"/>
            <a:ext cx="5098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rgbClr val="FF0000"/>
                </a:solidFill>
              </a:rPr>
              <a:t>&lt;&lt;</a:t>
            </a:r>
            <a:r>
              <a:rPr lang="en-US" sz="2800" b="1" i="1" dirty="0" err="1">
                <a:solidFill>
                  <a:srgbClr val="FF0000"/>
                </a:solidFill>
              </a:rPr>
              <a:t>ControllerNeve</a:t>
            </a:r>
            <a:r>
              <a:rPr lang="en-US" sz="2800" b="1" i="1" dirty="0">
                <a:solidFill>
                  <a:srgbClr val="FF0000"/>
                </a:solidFill>
              </a:rPr>
              <a:t>&gt;&gt;.</a:t>
            </a:r>
            <a:r>
              <a:rPr lang="en-US" sz="2800" b="1" i="1" dirty="0" err="1">
                <a:solidFill>
                  <a:srgbClr val="FF0000"/>
                </a:solidFill>
              </a:rPr>
              <a:t>php</a:t>
            </a:r>
            <a:endParaRPr lang="en-GB" sz="2800" b="1" i="1" dirty="0">
              <a:solidFill>
                <a:srgbClr val="FF0000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6D41DDF-7485-A592-0EB3-B01FA9E68B4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48712" y="2367529"/>
            <a:ext cx="10882377" cy="412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45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FB28F-C9D7-439B-B863-44B4E851A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65125"/>
            <a:ext cx="11038412" cy="1325563"/>
          </a:xfrm>
        </p:spPr>
        <p:txBody>
          <a:bodyPr rtlCol="0">
            <a:normAutofit fontScale="90000"/>
          </a:bodyPr>
          <a:lstStyle/>
          <a:p>
            <a:pPr rtl="0"/>
            <a:r>
              <a:rPr lang="hu-HU" cap="none" dirty="0"/>
              <a:t>8. </a:t>
            </a:r>
            <a:r>
              <a:rPr lang="hu-HU" u="sng" cap="none" dirty="0"/>
              <a:t>lépés</a:t>
            </a:r>
            <a:r>
              <a:rPr lang="hu-HU" cap="none" dirty="0"/>
              <a:t>: </a:t>
            </a:r>
            <a:r>
              <a:rPr lang="hu-HU" i="1" cap="none" dirty="0"/>
              <a:t>Útvonalak (route) tervezése</a:t>
            </a:r>
            <a:r>
              <a:rPr lang="en-US" i="1" cap="none" dirty="0"/>
              <a:t> </a:t>
            </a:r>
            <a:r>
              <a:rPr lang="hu-HU" i="1" cap="none" dirty="0"/>
              <a:t>és view létrehozása</a:t>
            </a:r>
            <a:endParaRPr lang="en-GB" i="1" cap="none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A686A52-7630-4675-B383-8C2AD252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smtClean="0"/>
              <a:pPr rtl="0"/>
              <a:t>13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AB6E77-5FCD-BF39-B368-C9D810FAE34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60668" y="2074039"/>
            <a:ext cx="10893132" cy="5339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F0450A-AF75-A9FB-1DD8-F83685943230}"/>
              </a:ext>
            </a:extLst>
          </p:cNvPr>
          <p:cNvSpPr txBox="1"/>
          <p:nvPr/>
        </p:nvSpPr>
        <p:spPr>
          <a:xfrm>
            <a:off x="460668" y="1529109"/>
            <a:ext cx="210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err="1">
                <a:solidFill>
                  <a:srgbClr val="FF0000"/>
                </a:solidFill>
              </a:rPr>
              <a:t>web.php</a:t>
            </a:r>
            <a:endParaRPr lang="en-GB" sz="3600" b="1" i="1" dirty="0">
              <a:solidFill>
                <a:srgbClr val="FF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1B91CFA-E991-DB34-2ED2-A8D306C338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840" y="2920222"/>
            <a:ext cx="5763160" cy="37761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F483258-B0E7-F89B-3EEE-BCF8C66360BA}"/>
              </a:ext>
            </a:extLst>
          </p:cNvPr>
          <p:cNvSpPr txBox="1"/>
          <p:nvPr/>
        </p:nvSpPr>
        <p:spPr>
          <a:xfrm>
            <a:off x="444600" y="2608016"/>
            <a:ext cx="398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i="1" dirty="0">
                <a:solidFill>
                  <a:srgbClr val="FF0000"/>
                </a:solidFill>
              </a:rPr>
              <a:t>views</a:t>
            </a:r>
            <a:r>
              <a:rPr lang="ro-RO" b="1" i="1" dirty="0">
                <a:solidFill>
                  <a:srgbClr val="FF0000"/>
                </a:solidFill>
              </a:rPr>
              <a:t>/index.blade.php</a:t>
            </a:r>
            <a:endParaRPr lang="en-GB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772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384175"/>
            <a:ext cx="9144000" cy="1009904"/>
          </a:xfrm>
        </p:spPr>
        <p:txBody>
          <a:bodyPr rtlCol="0"/>
          <a:lstStyle/>
          <a:p>
            <a:pPr rtl="0"/>
            <a:r>
              <a:rPr lang="ro-RO" b="0" cap="none" dirty="0"/>
              <a:t>9. </a:t>
            </a:r>
            <a:r>
              <a:rPr lang="ro-RO" b="0" u="sng" cap="none" dirty="0"/>
              <a:t>l</a:t>
            </a:r>
            <a:r>
              <a:rPr lang="hu-HU" b="0" u="sng" cap="none" dirty="0"/>
              <a:t>épés</a:t>
            </a:r>
            <a:r>
              <a:rPr lang="hu-HU" b="0" cap="none" dirty="0"/>
              <a:t>: </a:t>
            </a:r>
            <a:r>
              <a:rPr lang="hu-HU" b="0" i="1" cap="none" dirty="0"/>
              <a:t>Tesztelés</a:t>
            </a:r>
            <a:endParaRPr lang="en-GB" b="0" i="1" cap="none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201613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en-GB" smtClean="0"/>
              <a:pPr rtl="0"/>
              <a:t>14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10761C-CABA-AD04-1C5F-62682BDC7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720" y="1394079"/>
            <a:ext cx="4193680" cy="614227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66399639-3B63-1979-D296-0AD653DD47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4077" y="1874184"/>
            <a:ext cx="9703845" cy="478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2429F-4A71-8574-1FBB-655F6D11D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68528"/>
            <a:ext cx="9144000" cy="1985264"/>
          </a:xfrm>
        </p:spPr>
        <p:txBody>
          <a:bodyPr/>
          <a:lstStyle/>
          <a:p>
            <a:r>
              <a:rPr lang="hu-HU" dirty="0"/>
              <a:t>Köszönöm a Figyelmet </a:t>
            </a:r>
            <a:r>
              <a:rPr lang="en-US" dirty="0"/>
              <a:t>:)</a:t>
            </a:r>
            <a:endParaRPr lang="en-GB" dirty="0"/>
          </a:p>
        </p:txBody>
      </p:sp>
      <p:pic>
        <p:nvPicPr>
          <p:cNvPr id="4" name="Picture 3" descr="A qr code with black dots&#10;&#10;Description automatically generated">
            <a:extLst>
              <a:ext uri="{FF2B5EF4-FFF2-40B4-BE49-F238E27FC236}">
                <a16:creationId xmlns:a16="http://schemas.microsoft.com/office/drawing/2014/main" id="{6F4FA8BF-1352-3E36-2622-A31259D035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889" t="11066" r="10889" b="10711"/>
          <a:stretch/>
        </p:blipFill>
        <p:spPr>
          <a:xfrm>
            <a:off x="4251960" y="2812289"/>
            <a:ext cx="3688080" cy="368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857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Mi </a:t>
            </a:r>
            <a:r>
              <a:rPr lang="en-GB" dirty="0" err="1"/>
              <a:t>az</a:t>
            </a:r>
            <a:r>
              <a:rPr lang="en-GB" dirty="0"/>
              <a:t> </a:t>
            </a:r>
            <a:r>
              <a:rPr lang="en-GB" dirty="0" err="1"/>
              <a:t>EduGraph</a:t>
            </a:r>
            <a:r>
              <a:rPr lang="en-GB" dirty="0"/>
              <a:t>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25284" y="3018710"/>
            <a:ext cx="4212336" cy="2555748"/>
          </a:xfrm>
        </p:spPr>
        <p:txBody>
          <a:bodyPr rtlCol="0">
            <a:normAutofit/>
          </a:bodyPr>
          <a:lstStyle/>
          <a:p>
            <a:pPr marL="285750" indent="-285750" algn="just" rtl="0">
              <a:buFont typeface="Arial" panose="020B0604020202020204" pitchFamily="34" charset="0"/>
              <a:buChar char="•"/>
            </a:pPr>
            <a:r>
              <a:rPr lang="en-GB" sz="2000" dirty="0" err="1">
                <a:solidFill>
                  <a:schemeClr val="bg1"/>
                </a:solidFill>
              </a:rPr>
              <a:t>Egy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oktatási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projekt</a:t>
            </a:r>
            <a:r>
              <a:rPr lang="en-GB" sz="2000" dirty="0">
                <a:solidFill>
                  <a:schemeClr val="bg1"/>
                </a:solidFill>
              </a:rPr>
              <a:t>, </a:t>
            </a:r>
            <a:r>
              <a:rPr lang="en-GB" sz="2000" dirty="0" err="1">
                <a:solidFill>
                  <a:schemeClr val="bg1"/>
                </a:solidFill>
              </a:rPr>
              <a:t>amely</a:t>
            </a:r>
            <a:r>
              <a:rPr lang="en-GB" sz="2000" dirty="0">
                <a:solidFill>
                  <a:schemeClr val="bg1"/>
                </a:solidFill>
              </a:rPr>
              <a:t> a </a:t>
            </a:r>
            <a:r>
              <a:rPr lang="en-GB" sz="2000" dirty="0" err="1">
                <a:solidFill>
                  <a:schemeClr val="bg1"/>
                </a:solidFill>
              </a:rPr>
              <a:t>romániai</a:t>
            </a:r>
            <a:r>
              <a:rPr lang="en-GB" sz="2000" dirty="0">
                <a:solidFill>
                  <a:schemeClr val="bg1"/>
                </a:solidFill>
              </a:rPr>
              <a:t> 8. </a:t>
            </a:r>
            <a:r>
              <a:rPr lang="en-GB" sz="2000" dirty="0" err="1">
                <a:solidFill>
                  <a:schemeClr val="bg1"/>
                </a:solidFill>
              </a:rPr>
              <a:t>osztályos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diákok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vizsgaeredményeit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jeleníti</a:t>
            </a:r>
            <a:r>
              <a:rPr lang="en-GB" sz="2000" dirty="0">
                <a:solidFill>
                  <a:schemeClr val="bg1"/>
                </a:solidFill>
              </a:rPr>
              <a:t> meg.</a:t>
            </a:r>
            <a:endParaRPr lang="hu-HU" sz="2000" dirty="0">
              <a:solidFill>
                <a:schemeClr val="bg1"/>
              </a:solidFill>
            </a:endParaRPr>
          </a:p>
          <a:p>
            <a:pPr marL="285750" indent="-285750" algn="just" rtl="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A Laravel </a:t>
            </a:r>
            <a:r>
              <a:rPr lang="en-GB" sz="2000" dirty="0" err="1">
                <a:solidFill>
                  <a:schemeClr val="bg1"/>
                </a:solidFill>
              </a:rPr>
              <a:t>segítségével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csatlakoztatja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és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kezeli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az</a:t>
            </a:r>
            <a:r>
              <a:rPr lang="en-GB" sz="2000" dirty="0">
                <a:solidFill>
                  <a:schemeClr val="bg1"/>
                </a:solidFill>
              </a:rPr>
              <a:t> SQLite </a:t>
            </a:r>
            <a:r>
              <a:rPr lang="en-GB" sz="2000" dirty="0" err="1">
                <a:solidFill>
                  <a:schemeClr val="bg1"/>
                </a:solidFill>
              </a:rPr>
              <a:t>adatbázisokat</a:t>
            </a:r>
            <a:r>
              <a:rPr lang="en-GB" sz="20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642631A-6ABE-41EA-A308-9CF1230F1421}"/>
              </a:ext>
            </a:extLst>
          </p:cNvPr>
          <p:cNvPicPr preferRelativeResize="0">
            <a:picLocks noGrp="1" noChangeAspect="1"/>
          </p:cNvPicPr>
          <p:nvPr>
            <p:ph type="pic" sz="quarter" idx="14"/>
          </p:nvPr>
        </p:nvPicPr>
        <p:blipFill>
          <a:blip r:embed="rId3"/>
          <a:srcRect/>
          <a:stretch/>
        </p:blipFill>
        <p:spPr>
          <a:xfrm>
            <a:off x="1028383" y="3429000"/>
            <a:ext cx="6101255" cy="173516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C25F72-F9A7-42F9-9720-0801ED77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6917"/>
            <a:ext cx="3289808" cy="563880"/>
          </a:xfrm>
        </p:spPr>
        <p:txBody>
          <a:bodyPr rtlCol="0">
            <a:normAutofit/>
          </a:bodyPr>
          <a:lstStyle/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n-GB" sz="3200" dirty="0"/>
              <a:t>Mi a Laravel?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797"/>
            <a:ext cx="4300729" cy="832104"/>
          </a:xfrm>
        </p:spPr>
        <p:txBody>
          <a:bodyPr rtlCol="0"/>
          <a:lstStyle/>
          <a:p>
            <a:pPr rtl="0"/>
            <a:r>
              <a:rPr lang="en-GB" sz="2000" dirty="0" err="1"/>
              <a:t>Egy</a:t>
            </a:r>
            <a:r>
              <a:rPr lang="en-GB" sz="2000" dirty="0"/>
              <a:t> </a:t>
            </a:r>
            <a:r>
              <a:rPr lang="en-GB" sz="2000" dirty="0" err="1"/>
              <a:t>robusztus</a:t>
            </a:r>
            <a:r>
              <a:rPr lang="en-GB" sz="2000" dirty="0"/>
              <a:t> PHP </a:t>
            </a:r>
            <a:r>
              <a:rPr lang="en-GB" sz="2000" dirty="0" err="1"/>
              <a:t>keretrendszer</a:t>
            </a:r>
            <a:r>
              <a:rPr lang="en-GB" sz="2000" dirty="0"/>
              <a:t> </a:t>
            </a:r>
            <a:r>
              <a:rPr lang="en-GB" sz="2000" dirty="0" err="1"/>
              <a:t>webalkalmazások</a:t>
            </a:r>
            <a:r>
              <a:rPr lang="en-GB" sz="2000" dirty="0"/>
              <a:t> </a:t>
            </a:r>
            <a:r>
              <a:rPr lang="en-GB" sz="2000" dirty="0" err="1"/>
              <a:t>fejlesztéséhez</a:t>
            </a:r>
            <a:r>
              <a:rPr lang="en-GB" sz="2000" dirty="0"/>
              <a:t>.</a:t>
            </a:r>
            <a:endParaRPr lang="en-GB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 preferRelativeResize="0"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/>
        </p:blipFill>
        <p:spPr>
          <a:xfrm>
            <a:off x="7040880" y="1211570"/>
            <a:ext cx="4346448" cy="45157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/>
              <a:t>20</a:t>
            </a:r>
            <a:r>
              <a:rPr lang="ro-RO" dirty="0"/>
              <a:t>/11/2024</a:t>
            </a:r>
            <a:endParaRPr lang="en-GB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/>
              <a:t>Adatbáziskezelés Laravelben</a:t>
            </a:r>
            <a:endParaRPr lang="en-GB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2F285F00-7A0B-61F2-35B1-722272118F11}"/>
              </a:ext>
            </a:extLst>
          </p:cNvPr>
          <p:cNvSpPr txBox="1">
            <a:spLocks/>
          </p:cNvSpPr>
          <p:nvPr/>
        </p:nvSpPr>
        <p:spPr>
          <a:xfrm>
            <a:off x="858012" y="2557589"/>
            <a:ext cx="3988308" cy="5638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err="1"/>
              <a:t>Miért</a:t>
            </a:r>
            <a:r>
              <a:rPr lang="en-GB" sz="3200" dirty="0"/>
              <a:t> a Laravel?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54F94EC5-1A53-AD3B-B705-1C2856826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946781"/>
            <a:ext cx="583692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Egyszerűsíti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az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adatbázis-kezelést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az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Eloquent ORM-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Könnyen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kezelhető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útvonalak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migrációk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és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vezérlők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ro-RO" b="1" cap="all" spc="400" dirty="0">
                <a:solidFill>
                  <a:schemeClr val="bg1"/>
                </a:solidFill>
                <a:latin typeface="+mn-lt"/>
              </a:rPr>
              <a:t>előfeltételek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marL="457200" indent="-457200" algn="just" rtl="0">
              <a:buFont typeface="+mj-lt"/>
              <a:buAutoNum type="arabicPeriod"/>
            </a:pPr>
            <a:r>
              <a:rPr lang="en-GB" sz="2000" i="1" dirty="0" err="1">
                <a:solidFill>
                  <a:schemeClr val="bg1"/>
                </a:solidFill>
              </a:rPr>
              <a:t>Adatbázis</a:t>
            </a:r>
            <a:r>
              <a:rPr lang="en-GB" sz="2000" dirty="0">
                <a:solidFill>
                  <a:schemeClr val="bg1"/>
                </a:solidFill>
              </a:rPr>
              <a:t>: </a:t>
            </a:r>
            <a:r>
              <a:rPr lang="en-GB" sz="2000" dirty="0" err="1">
                <a:solidFill>
                  <a:schemeClr val="bg1"/>
                </a:solidFill>
              </a:rPr>
              <a:t>Egy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meglévő</a:t>
            </a:r>
            <a:r>
              <a:rPr lang="en-GB" sz="2000" dirty="0">
                <a:solidFill>
                  <a:schemeClr val="bg1"/>
                </a:solidFill>
              </a:rPr>
              <a:t> SQLite </a:t>
            </a:r>
            <a:r>
              <a:rPr lang="en-GB" sz="2000" dirty="0" err="1">
                <a:solidFill>
                  <a:schemeClr val="bg1"/>
                </a:solidFill>
              </a:rPr>
              <a:t>adatbázis</a:t>
            </a:r>
            <a:r>
              <a:rPr lang="en-GB" sz="2000" dirty="0">
                <a:solidFill>
                  <a:schemeClr val="bg1"/>
                </a:solidFill>
              </a:rPr>
              <a:t> (pl. </a:t>
            </a:r>
            <a:r>
              <a:rPr lang="en-GB" sz="2000" dirty="0" err="1">
                <a:solidFill>
                  <a:schemeClr val="bg1"/>
                </a:solidFill>
              </a:rPr>
              <a:t>partial.db</a:t>
            </a:r>
            <a:r>
              <a:rPr lang="en-GB" sz="2000" dirty="0">
                <a:solidFill>
                  <a:schemeClr val="bg1"/>
                </a:solidFill>
              </a:rPr>
              <a:t>).</a:t>
            </a:r>
            <a:endParaRPr lang="hu-HU" sz="2000" dirty="0">
              <a:solidFill>
                <a:schemeClr val="bg1"/>
              </a:solidFill>
            </a:endParaRPr>
          </a:p>
          <a:p>
            <a:pPr marL="457200" indent="-457200" algn="just" rtl="0">
              <a:buFont typeface="+mj-lt"/>
              <a:buAutoNum type="arabicPeriod"/>
            </a:pPr>
            <a:r>
              <a:rPr lang="en-GB" sz="2000" i="1" dirty="0">
                <a:solidFill>
                  <a:schemeClr val="bg1"/>
                </a:solidFill>
              </a:rPr>
              <a:t>Laravel Herd</a:t>
            </a:r>
            <a:r>
              <a:rPr lang="en-GB" sz="2000" dirty="0">
                <a:solidFill>
                  <a:schemeClr val="bg1"/>
                </a:solidFill>
              </a:rPr>
              <a:t>: </a:t>
            </a:r>
            <a:r>
              <a:rPr lang="en-GB" sz="2000" dirty="0" err="1">
                <a:solidFill>
                  <a:schemeClr val="bg1"/>
                </a:solidFill>
              </a:rPr>
              <a:t>Szerverkörnyezet</a:t>
            </a:r>
            <a:r>
              <a:rPr lang="en-GB" sz="2000" dirty="0">
                <a:solidFill>
                  <a:schemeClr val="bg1"/>
                </a:solidFill>
              </a:rPr>
              <a:t> PHP-</a:t>
            </a:r>
            <a:r>
              <a:rPr lang="en-GB" sz="2000" dirty="0" err="1">
                <a:solidFill>
                  <a:schemeClr val="bg1"/>
                </a:solidFill>
              </a:rPr>
              <a:t>val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és</a:t>
            </a:r>
            <a:r>
              <a:rPr lang="en-GB" sz="2000" dirty="0">
                <a:solidFill>
                  <a:schemeClr val="bg1"/>
                </a:solidFill>
              </a:rPr>
              <a:t> nginx-</a:t>
            </a:r>
            <a:r>
              <a:rPr lang="en-GB" sz="2000" dirty="0" err="1">
                <a:solidFill>
                  <a:schemeClr val="bg1"/>
                </a:solidFill>
              </a:rPr>
              <a:t>szel</a:t>
            </a:r>
            <a:r>
              <a:rPr lang="en-GB" sz="2000" dirty="0">
                <a:solidFill>
                  <a:schemeClr val="bg1"/>
                </a:solidFill>
              </a:rPr>
              <a:t>.</a:t>
            </a:r>
            <a:endParaRPr lang="hu-HU" sz="2000" dirty="0">
              <a:solidFill>
                <a:schemeClr val="bg1"/>
              </a:solidFill>
            </a:endParaRPr>
          </a:p>
          <a:p>
            <a:pPr marL="457200" indent="-457200" algn="just" rtl="0">
              <a:buFont typeface="+mj-lt"/>
              <a:buAutoNum type="arabicPeriod"/>
            </a:pPr>
            <a:r>
              <a:rPr lang="en-GB" sz="2000" i="1" dirty="0" err="1">
                <a:solidFill>
                  <a:schemeClr val="bg1"/>
                </a:solidFill>
              </a:rPr>
              <a:t>TablePlus</a:t>
            </a:r>
            <a:r>
              <a:rPr lang="en-GB" sz="2000" dirty="0">
                <a:solidFill>
                  <a:schemeClr val="bg1"/>
                </a:solidFill>
              </a:rPr>
              <a:t>: GUI </a:t>
            </a:r>
            <a:r>
              <a:rPr lang="en-GB" sz="2000" dirty="0" err="1">
                <a:solidFill>
                  <a:schemeClr val="bg1"/>
                </a:solidFill>
              </a:rPr>
              <a:t>alapú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adatbázis-kezelő</a:t>
            </a:r>
            <a:r>
              <a:rPr lang="en-GB" sz="2000" dirty="0">
                <a:solidFill>
                  <a:schemeClr val="bg1"/>
                </a:solidFill>
              </a:rPr>
              <a:t> (</a:t>
            </a:r>
            <a:r>
              <a:rPr lang="en-GB" sz="2000" dirty="0" err="1">
                <a:solidFill>
                  <a:schemeClr val="bg1"/>
                </a:solidFill>
              </a:rPr>
              <a:t>vagy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más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hasonló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eszköz</a:t>
            </a:r>
            <a:r>
              <a:rPr lang="en-GB" sz="2000" dirty="0">
                <a:solidFill>
                  <a:schemeClr val="bg1"/>
                </a:solidFill>
              </a:rPr>
              <a:t>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GB" sz="5400" dirty="0"/>
              <a:t>Laravel Herd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en-GB" b="1" cap="all" spc="100" smtClean="0">
                <a:solidFill>
                  <a:schemeClr val="accent2"/>
                </a:solidFill>
              </a:rPr>
              <a:t>5</a:t>
            </a:fld>
            <a:endParaRPr lang="en-GB" b="1" cap="all" spc="100" dirty="0">
              <a:solidFill>
                <a:schemeClr val="accent2"/>
              </a:solidFill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8C2B4C90-43FF-5A85-7552-05E40E57C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351" y="1690688"/>
            <a:ext cx="8683849" cy="4295734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A5E749DA-A5A4-8F6E-7B3E-B9218C1C3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8351" y="1438081"/>
            <a:ext cx="8718999" cy="5419919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831204F2-0D51-9C66-62EF-87BCE10741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8936" y="1378669"/>
            <a:ext cx="6987434" cy="5160243"/>
          </a:xfrm>
          <a:prstGeom prst="rect">
            <a:avLst/>
          </a:prstGeom>
        </p:spPr>
      </p:pic>
      <p:pic>
        <p:nvPicPr>
          <p:cNvPr id="14" name="Picture 13" descr="A screen shot of a computer&#10;&#10;Description automatically generated">
            <a:extLst>
              <a:ext uri="{FF2B5EF4-FFF2-40B4-BE49-F238E27FC236}">
                <a16:creationId xmlns:a16="http://schemas.microsoft.com/office/drawing/2014/main" id="{0417EDBA-112F-290B-8FBD-7C8793628D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8882" y="2239390"/>
            <a:ext cx="10507541" cy="2543530"/>
          </a:xfrm>
          <a:prstGeom prst="rect">
            <a:avLst/>
          </a:prstGeom>
        </p:spPr>
      </p:pic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9FB34831-2ABF-948D-0395-259EA36C8F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0785" y="1367408"/>
            <a:ext cx="7087540" cy="518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91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330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hu-HU" sz="4400" dirty="0"/>
              <a:t>1. </a:t>
            </a:r>
            <a:r>
              <a:rPr lang="hu-HU" sz="4400" u="sng" dirty="0"/>
              <a:t>lépés</a:t>
            </a:r>
            <a:r>
              <a:rPr lang="hu-HU" sz="4400" dirty="0"/>
              <a:t>: </a:t>
            </a:r>
            <a:r>
              <a:rPr lang="en-US" sz="4400" i="1" dirty="0"/>
              <a:t>L</a:t>
            </a:r>
            <a:r>
              <a:rPr lang="en-GB" sz="4400" i="1" dirty="0" err="1"/>
              <a:t>aravel</a:t>
            </a:r>
            <a:r>
              <a:rPr lang="en-GB" sz="4400" i="1" dirty="0"/>
              <a:t> Projekt </a:t>
            </a:r>
            <a:r>
              <a:rPr lang="en-GB" sz="4400" i="1" dirty="0" err="1"/>
              <a:t>inicializ</a:t>
            </a:r>
            <a:r>
              <a:rPr lang="hu-HU" sz="4400" i="1" dirty="0"/>
              <a:t>álása</a:t>
            </a:r>
            <a:endParaRPr lang="en-GB" sz="4400" i="1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ECDE54D-4BD2-4764-A36A-8487DB61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en-GB" b="1" cap="all" spc="100" smtClean="0">
                <a:solidFill>
                  <a:schemeClr val="accent2"/>
                </a:solidFill>
              </a:rPr>
              <a:t>6</a:t>
            </a:fld>
            <a:endParaRPr lang="en-GB" b="1" cap="all" spc="100">
              <a:solidFill>
                <a:schemeClr val="accent2"/>
              </a:solidFill>
            </a:endParaRPr>
          </a:p>
        </p:txBody>
      </p:sp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6BDB645-6899-661F-CFAC-CD2527FFD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101" y="1477253"/>
            <a:ext cx="10583752" cy="4544059"/>
          </a:xfrm>
          <a:prstGeom prst="rect">
            <a:avLst/>
          </a:prstGeom>
        </p:spPr>
      </p:pic>
      <p:pic>
        <p:nvPicPr>
          <p:cNvPr id="10" name="Picture 9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D0F8DF2-048B-FE93-450F-E7CE28EA1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9480" y="1360981"/>
            <a:ext cx="9766079" cy="5492871"/>
          </a:xfrm>
          <a:prstGeom prst="rect">
            <a:avLst/>
          </a:prstGeom>
        </p:spPr>
      </p:pic>
      <p:pic>
        <p:nvPicPr>
          <p:cNvPr id="12" name="Picture 11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145A5152-1C97-99F2-C882-4A21A14685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4898" y="2191689"/>
            <a:ext cx="7755244" cy="226001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4993F08-28FD-3257-91F6-AE6A340EE5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805" y="2560128"/>
            <a:ext cx="11662344" cy="873784"/>
          </a:xfrm>
          <a:prstGeom prst="rect">
            <a:avLst/>
          </a:prstGeom>
        </p:spPr>
      </p:pic>
      <p:pic>
        <p:nvPicPr>
          <p:cNvPr id="16" name="Picture 1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76B3A61-23DA-B479-BD68-A0D09328B3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5680" y="1329573"/>
            <a:ext cx="10526594" cy="5391902"/>
          </a:xfrm>
          <a:prstGeom prst="rect">
            <a:avLst/>
          </a:prstGeom>
        </p:spPr>
      </p:pic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6F967DFE-7D71-B835-AAA2-CF8B4F4FC5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6443" y="1329573"/>
            <a:ext cx="10526594" cy="5506218"/>
          </a:xfrm>
          <a:prstGeom prst="rect">
            <a:avLst/>
          </a:prstGeom>
        </p:spPr>
      </p:pic>
      <p:pic>
        <p:nvPicPr>
          <p:cNvPr id="20" name="Picture 19" descr="A screenshot of a computer&#10;&#10;Description automatically generated">
            <a:extLst>
              <a:ext uri="{FF2B5EF4-FFF2-40B4-BE49-F238E27FC236}">
                <a16:creationId xmlns:a16="http://schemas.microsoft.com/office/drawing/2014/main" id="{24B5BBE5-E050-83A7-3739-9DB18464B4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7864" y="1260536"/>
            <a:ext cx="10583752" cy="564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27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66E1EE-11C8-107F-C5DA-A14C2D6B6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4E85EC-270B-5D55-9E4E-A3807AAC7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330"/>
            <a:ext cx="6705600" cy="1325563"/>
          </a:xfrm>
        </p:spPr>
        <p:txBody>
          <a:bodyPr rtlCol="0">
            <a:normAutofit/>
          </a:bodyPr>
          <a:lstStyle/>
          <a:p>
            <a:pPr rtl="0"/>
            <a:r>
              <a:rPr lang="hu-HU" sz="4400" dirty="0"/>
              <a:t>2. </a:t>
            </a:r>
            <a:r>
              <a:rPr lang="hu-HU" sz="4400" u="sng" dirty="0"/>
              <a:t>lépés</a:t>
            </a:r>
            <a:r>
              <a:rPr lang="hu-HU" sz="4400" dirty="0"/>
              <a:t>: </a:t>
            </a:r>
            <a:r>
              <a:rPr lang="hu-HU" sz="4400" i="1" dirty="0"/>
              <a:t>Az adatbázis másolása Laravelbe</a:t>
            </a:r>
            <a:endParaRPr lang="en-GB" sz="4400" i="1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B48CAC3-2875-7B13-E24F-C72B40DE7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en-GB" b="1" cap="all" spc="100" smtClean="0">
                <a:solidFill>
                  <a:schemeClr val="accent2"/>
                </a:solidFill>
              </a:rPr>
              <a:t>7</a:t>
            </a:fld>
            <a:endParaRPr lang="en-GB" b="1" cap="all" spc="100">
              <a:solidFill>
                <a:schemeClr val="accent2"/>
              </a:solidFill>
            </a:endParaRPr>
          </a:p>
        </p:txBody>
      </p:sp>
      <p:pic>
        <p:nvPicPr>
          <p:cNvPr id="3" name="Picture 2" descr="A white paper with grey gears on it&#10;&#10;Description automatically generated">
            <a:extLst>
              <a:ext uri="{FF2B5EF4-FFF2-40B4-BE49-F238E27FC236}">
                <a16:creationId xmlns:a16="http://schemas.microsoft.com/office/drawing/2014/main" id="{8E51D562-4444-3F16-9C9F-4773A94D5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398" y="1860337"/>
            <a:ext cx="2035633" cy="1925600"/>
          </a:xfrm>
          <a:prstGeom prst="rect">
            <a:avLst/>
          </a:prstGeom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F32ADCE0-B8F9-1992-F234-A0523E4417E4}"/>
              </a:ext>
            </a:extLst>
          </p:cNvPr>
          <p:cNvCxnSpPr>
            <a:cxnSpLocks/>
          </p:cNvCxnSpPr>
          <p:nvPr/>
        </p:nvCxnSpPr>
        <p:spPr>
          <a:xfrm>
            <a:off x="3433010" y="2022230"/>
            <a:ext cx="2834640" cy="1090864"/>
          </a:xfrm>
          <a:prstGeom prst="bentConnector3">
            <a:avLst>
              <a:gd name="adj1" fmla="val 100279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590BA31D-F374-43F2-F391-665196C8D8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9435" y="3113094"/>
            <a:ext cx="7699167" cy="361183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90F30DE-A414-C2DB-20F8-A7FD36BB6132}"/>
              </a:ext>
            </a:extLst>
          </p:cNvPr>
          <p:cNvSpPr txBox="1"/>
          <p:nvPr/>
        </p:nvSpPr>
        <p:spPr>
          <a:xfrm>
            <a:off x="4307466" y="1541892"/>
            <a:ext cx="7884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Herd/&lt;&lt;</a:t>
            </a:r>
            <a:r>
              <a:rPr lang="en-US" sz="2000" b="1" dirty="0" err="1">
                <a:solidFill>
                  <a:srgbClr val="FF0000"/>
                </a:solidFill>
              </a:rPr>
              <a:t>ProjektMappa</a:t>
            </a:r>
            <a:r>
              <a:rPr lang="en-US" sz="2000" b="1" dirty="0">
                <a:solidFill>
                  <a:srgbClr val="FF0000"/>
                </a:solidFill>
              </a:rPr>
              <a:t>&gt;&gt;/database/&lt;&lt;</a:t>
            </a:r>
            <a:r>
              <a:rPr lang="en-US" sz="2000" b="1" dirty="0" err="1">
                <a:solidFill>
                  <a:srgbClr val="FF0000"/>
                </a:solidFill>
              </a:rPr>
              <a:t>adatbazis.kiterjesztes</a:t>
            </a:r>
            <a:r>
              <a:rPr lang="en-US" sz="2000" b="1" dirty="0">
                <a:solidFill>
                  <a:srgbClr val="FF0000"/>
                </a:solidFill>
              </a:rPr>
              <a:t>&gt;&gt;</a:t>
            </a:r>
            <a:endParaRPr lang="en-GB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489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8DD372BB-220C-48D2-B19A-562BE88C210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/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E0D311A-C366-4A86-9404-C0F5CBF9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smtClean="0"/>
              <a:pPr rtl="0"/>
              <a:t>8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6735DB-6B3C-20F9-9CEA-16818F2FB046}"/>
              </a:ext>
            </a:extLst>
          </p:cNvPr>
          <p:cNvSpPr txBox="1"/>
          <p:nvPr/>
        </p:nvSpPr>
        <p:spPr>
          <a:xfrm>
            <a:off x="6096000" y="465221"/>
            <a:ext cx="5678905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>
                <a:latin typeface="+mj-lt"/>
                <a:ea typeface="+mj-ea"/>
                <a:cs typeface="+mj-cs"/>
              </a:rPr>
              <a:t>3. </a:t>
            </a:r>
            <a:r>
              <a:rPr lang="hu-HU" sz="4400" u="sng" dirty="0">
                <a:latin typeface="+mj-lt"/>
                <a:ea typeface="+mj-ea"/>
                <a:cs typeface="+mj-cs"/>
              </a:rPr>
              <a:t>lépés</a:t>
            </a:r>
            <a:r>
              <a:rPr lang="hu-HU" sz="4400" dirty="0">
                <a:latin typeface="+mj-lt"/>
                <a:ea typeface="+mj-ea"/>
                <a:cs typeface="+mj-cs"/>
              </a:rPr>
              <a:t>: </a:t>
            </a:r>
            <a:r>
              <a:rPr lang="en-US" sz="4400" dirty="0">
                <a:solidFill>
                  <a:schemeClr val="bg1"/>
                </a:solidFill>
                <a:highlight>
                  <a:srgbClr val="808080"/>
                </a:highlight>
                <a:latin typeface="+mj-lt"/>
                <a:ea typeface="+mj-ea"/>
                <a:cs typeface="+mj-cs"/>
              </a:rPr>
              <a:t>.env </a:t>
            </a:r>
            <a:r>
              <a:rPr lang="en-US" sz="4400" i="1" dirty="0">
                <a:latin typeface="+mj-lt"/>
                <a:ea typeface="+mj-ea"/>
                <a:cs typeface="+mj-cs"/>
              </a:rPr>
              <a:t>f</a:t>
            </a:r>
            <a:r>
              <a:rPr lang="hu-HU" sz="4400" i="1" dirty="0">
                <a:latin typeface="+mj-lt"/>
                <a:ea typeface="+mj-ea"/>
                <a:cs typeface="+mj-cs"/>
              </a:rPr>
              <a:t>ájl konfigurálása</a:t>
            </a:r>
            <a:endParaRPr lang="en-GB" sz="4400" i="1" dirty="0"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C92949-6B71-7581-FE91-D090127D59CC}"/>
              </a:ext>
            </a:extLst>
          </p:cNvPr>
          <p:cNvSpPr txBox="1"/>
          <p:nvPr/>
        </p:nvSpPr>
        <p:spPr>
          <a:xfrm>
            <a:off x="6096000" y="1776349"/>
            <a:ext cx="5221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FF0000"/>
                </a:solidFill>
              </a:rPr>
              <a:t>Fontos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ellen</a:t>
            </a:r>
            <a:r>
              <a:rPr lang="hu-HU" sz="2000" b="1" dirty="0">
                <a:solidFill>
                  <a:srgbClr val="FF0000"/>
                </a:solidFill>
              </a:rPr>
              <a:t>őrizni a </a:t>
            </a:r>
            <a:r>
              <a:rPr lang="hu-HU" sz="2000" b="1" i="1" dirty="0">
                <a:solidFill>
                  <a:schemeClr val="bg2"/>
                </a:solidFill>
                <a:highlight>
                  <a:srgbClr val="000000"/>
                </a:highlight>
              </a:rPr>
              <a:t>config</a:t>
            </a:r>
            <a:r>
              <a:rPr lang="ro-RO" sz="2000" b="1" i="1" dirty="0">
                <a:solidFill>
                  <a:schemeClr val="bg2"/>
                </a:solidFill>
                <a:highlight>
                  <a:srgbClr val="000000"/>
                </a:highlight>
              </a:rPr>
              <a:t>/</a:t>
            </a:r>
            <a:r>
              <a:rPr lang="hu-HU" sz="2000" b="1" i="1" dirty="0">
                <a:solidFill>
                  <a:schemeClr val="bg2"/>
                </a:solidFill>
                <a:highlight>
                  <a:srgbClr val="000000"/>
                </a:highlight>
              </a:rPr>
              <a:t>database.php</a:t>
            </a:r>
            <a:r>
              <a:rPr lang="hu-HU" sz="2000" b="1" dirty="0">
                <a:solidFill>
                  <a:schemeClr val="bg2"/>
                </a:solidFill>
              </a:rPr>
              <a:t> </a:t>
            </a:r>
            <a:r>
              <a:rPr lang="hu-HU" sz="2000" b="1" dirty="0">
                <a:solidFill>
                  <a:srgbClr val="FF0000"/>
                </a:solidFill>
              </a:rPr>
              <a:t>fájl helyességét</a:t>
            </a:r>
            <a:endParaRPr lang="en-GB" sz="2000" b="1" dirty="0">
              <a:solidFill>
                <a:srgbClr val="FF0000"/>
              </a:solidFill>
            </a:endParaRPr>
          </a:p>
        </p:txBody>
      </p:sp>
      <p:pic>
        <p:nvPicPr>
          <p:cNvPr id="12" name="Picture 11" descr="A computer screen shot of a computer code&#10;&#10;Description automatically generated">
            <a:extLst>
              <a:ext uri="{FF2B5EF4-FFF2-40B4-BE49-F238E27FC236}">
                <a16:creationId xmlns:a16="http://schemas.microsoft.com/office/drawing/2014/main" id="{4F95458A-E41C-F333-5F90-A3E0DB0C85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0688" y="2484235"/>
            <a:ext cx="5471848" cy="414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473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287FE-1EFA-4C15-BFDD-1EE3F2D37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65126"/>
            <a:ext cx="10771632" cy="1271170"/>
          </a:xfrm>
        </p:spPr>
        <p:txBody>
          <a:bodyPr rtlCol="0">
            <a:normAutofit/>
          </a:bodyPr>
          <a:lstStyle/>
          <a:p>
            <a:pPr rtl="0"/>
            <a:r>
              <a:rPr lang="hu-HU" sz="4400" b="0" cap="none" dirty="0"/>
              <a:t>4. </a:t>
            </a:r>
            <a:r>
              <a:rPr lang="hu-HU" sz="4400" b="0" u="sng" cap="none" dirty="0"/>
              <a:t>lépés</a:t>
            </a:r>
            <a:r>
              <a:rPr lang="hu-HU" sz="4400" b="0" cap="none" dirty="0"/>
              <a:t>: </a:t>
            </a:r>
            <a:r>
              <a:rPr lang="hu-HU" sz="4400" b="0" i="1" cap="none" dirty="0"/>
              <a:t>Az adatbázis migrálása</a:t>
            </a:r>
            <a:endParaRPr lang="en-GB" sz="4400" b="0" i="1" cap="non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D5D16-EDC5-46DE-A0B9-0765F4F59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dirty="0"/>
              <a:t>9/3/20XX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31DF2-0419-4016-924C-21929AC1E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smtClean="0"/>
              <a:pPr rtl="0"/>
              <a:t>9</a:t>
            </a:fld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0AE936-D080-039A-6D6C-4266D0CB780A}"/>
              </a:ext>
            </a:extLst>
          </p:cNvPr>
          <p:cNvSpPr txBox="1"/>
          <p:nvPr/>
        </p:nvSpPr>
        <p:spPr>
          <a:xfrm>
            <a:off x="576072" y="1543176"/>
            <a:ext cx="10771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>
                <a:solidFill>
                  <a:schemeClr val="bg2"/>
                </a:solidFill>
              </a:rPr>
              <a:t>A migration-ek megtal</a:t>
            </a:r>
            <a:r>
              <a:rPr lang="hu-HU" sz="2400" dirty="0">
                <a:solidFill>
                  <a:schemeClr val="bg2"/>
                </a:solidFill>
              </a:rPr>
              <a:t>álhatóak itt:</a:t>
            </a:r>
            <a:r>
              <a:rPr lang="hu-HU" sz="2400" dirty="0"/>
              <a:t> </a:t>
            </a:r>
            <a:r>
              <a:rPr lang="hu-HU" sz="2400" dirty="0">
                <a:solidFill>
                  <a:srgbClr val="FF0000"/>
                </a:solidFill>
              </a:rPr>
              <a:t>Herd</a:t>
            </a:r>
            <a:r>
              <a:rPr lang="en-US" sz="2400" dirty="0">
                <a:solidFill>
                  <a:srgbClr val="FF0000"/>
                </a:solidFill>
              </a:rPr>
              <a:t>\&lt;&lt;</a:t>
            </a:r>
            <a:r>
              <a:rPr lang="en-US" sz="2400" dirty="0" err="1">
                <a:solidFill>
                  <a:srgbClr val="FF0000"/>
                </a:solidFill>
              </a:rPr>
              <a:t>ProjektMappa</a:t>
            </a:r>
            <a:r>
              <a:rPr lang="en-US" sz="2400" dirty="0">
                <a:solidFill>
                  <a:srgbClr val="FF0000"/>
                </a:solidFill>
              </a:rPr>
              <a:t>&gt;&gt;\database\migrations\</a:t>
            </a:r>
            <a:endParaRPr lang="en-GB" sz="2400" dirty="0">
              <a:solidFill>
                <a:srgbClr val="FF0000"/>
              </a:solidFill>
            </a:endParaRPr>
          </a:p>
        </p:txBody>
      </p:sp>
      <p:pic>
        <p:nvPicPr>
          <p:cNvPr id="13" name="Picture 12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13C1620E-EECB-965C-116B-D0A0CC71D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820" y="2750426"/>
            <a:ext cx="8401614" cy="3971049"/>
          </a:xfrm>
          <a:prstGeom prst="rect">
            <a:avLst/>
          </a:prstGeom>
        </p:spPr>
      </p:pic>
      <p:pic>
        <p:nvPicPr>
          <p:cNvPr id="10" name="Picture 9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36DCABA1-6121-420F-3FBC-1DEF0A61D3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21442" y="2402095"/>
            <a:ext cx="6978315" cy="182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02867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86_TF89338750_Win32" id="{41E8F413-9A18-4BDF-B28A-7CD5BF285DD4}" vid="{F5763C4E-78C1-4EFB-B9F5-2F4B07C76D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infopath/2007/PartnerControls"/>
    <ds:schemaRef ds:uri="http://purl.org/dc/dcmitype/"/>
    <ds:schemaRef ds:uri="http://schemas.microsoft.com/office/2006/metadata/properties"/>
    <ds:schemaRef ds:uri="http://schemas.microsoft.com/office/2006/documentManagement/types"/>
    <ds:schemaRef ds:uri="71af3243-3dd4-4a8d-8c0d-dd76da1f02a5"/>
    <ds:schemaRef ds:uri="http://purl.org/dc/terms/"/>
    <ds:schemaRef ds:uri="http://schemas.openxmlformats.org/package/2006/metadata/core-properties"/>
    <ds:schemaRef ds:uri="16c05727-aa75-4e4a-9b5f-8a80a1165891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{07BC7303-8082-422A-A495-1B837CB5C3F0}tf89338750_win32</Template>
  <TotalTime>1668</TotalTime>
  <Words>271</Words>
  <Application>Microsoft Office PowerPoint</Application>
  <PresentationFormat>Widescreen</PresentationFormat>
  <Paragraphs>63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Univers</vt:lpstr>
      <vt:lpstr>GradientUnivers</vt:lpstr>
      <vt:lpstr>Adatbázisok csatlakoztatása és kezelése Laravel 11-ben</vt:lpstr>
      <vt:lpstr>Mi az EduGraph?</vt:lpstr>
      <vt:lpstr>Mi a Laravel?</vt:lpstr>
      <vt:lpstr>előfeltételek</vt:lpstr>
      <vt:lpstr>Laravel Herd</vt:lpstr>
      <vt:lpstr>1. lépés: Laravel Projekt inicializálása</vt:lpstr>
      <vt:lpstr>2. lépés: Az adatbázis másolása Laravelbe</vt:lpstr>
      <vt:lpstr>PowerPoint Presentation</vt:lpstr>
      <vt:lpstr>4. lépés: Az adatbázis migrálása</vt:lpstr>
      <vt:lpstr>5. lépés: Modell lértehozása</vt:lpstr>
      <vt:lpstr>6. lépés: TablePlus telepítése és használata</vt:lpstr>
      <vt:lpstr>7. lépés: Controller létrehozása </vt:lpstr>
      <vt:lpstr>8. lépés: Útvonalak (route) tervezése és view létrehozása</vt:lpstr>
      <vt:lpstr>9. lépés: Tesztelés</vt:lpstr>
      <vt:lpstr>Köszönöm a Figyelmet :)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Salat Tamás</dc:creator>
  <cp:lastModifiedBy>Salat Tamás</cp:lastModifiedBy>
  <cp:revision>2</cp:revision>
  <dcterms:created xsi:type="dcterms:W3CDTF">2024-11-20T11:07:14Z</dcterms:created>
  <dcterms:modified xsi:type="dcterms:W3CDTF">2024-12-02T22:39:00Z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