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7" r:id="rId6"/>
    <p:sldId id="308" r:id="rId7"/>
    <p:sldId id="309" r:id="rId8"/>
    <p:sldId id="294" r:id="rId9"/>
    <p:sldId id="316" r:id="rId10"/>
    <p:sldId id="295" r:id="rId11"/>
    <p:sldId id="314" r:id="rId12"/>
    <p:sldId id="310" r:id="rId13"/>
    <p:sldId id="313" r:id="rId14"/>
    <p:sldId id="303" r:id="rId15"/>
    <p:sldId id="304" r:id="rId16"/>
    <p:sldId id="305" r:id="rId17"/>
    <p:sldId id="311" r:id="rId18"/>
    <p:sldId id="312" r:id="rId19"/>
    <p:sldId id="315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2265D-BF96-4511-8E62-B9E6DF9377AF}" v="58" dt="2024-12-02T22:36:06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336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09/12/2024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09/12/2024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3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5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0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26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912DA-CCCE-5A5B-FFF4-D8CEA6D9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EB8C52-CAE4-698E-7088-943A2C6A4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983F4-35D5-6390-AC60-261AF54EE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24380-1A45-9BA2-7755-D6EC8781D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6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3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28F4-B336-1724-FECB-9197F4B1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2F451-EDD3-F33E-C08B-572FE2A4D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6A8E2-234F-B71A-749F-B410D17AA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E254-D831-0138-8A45-3EC5B61AD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5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s7000.net.v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44" y="2007108"/>
            <a:ext cx="6272784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Adatbázisok</a:t>
            </a:r>
            <a:r>
              <a:rPr lang="en-GB" dirty="0"/>
              <a:t> </a:t>
            </a:r>
            <a:r>
              <a:rPr lang="en-GB" dirty="0" err="1"/>
              <a:t>csatlakoztatása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kezelése</a:t>
            </a:r>
            <a:r>
              <a:rPr lang="en-GB" dirty="0"/>
              <a:t> Laravel 11-ben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Salat Tam</a:t>
            </a:r>
            <a:r>
              <a:rPr lang="hu-HU" sz="2000" dirty="0">
                <a:solidFill>
                  <a:schemeClr val="bg1"/>
                </a:solidFill>
              </a:rPr>
              <a:t>ás – Számítástechnika 2</a:t>
            </a:r>
          </a:p>
          <a:p>
            <a:pPr rtl="0"/>
            <a:r>
              <a:rPr lang="hu-HU" dirty="0"/>
              <a:t>2024.11.20.</a:t>
            </a:r>
            <a:endParaRPr lang="en-GB" sz="20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6"/>
            <a:ext cx="10771632" cy="1271170"/>
          </a:xfrm>
        </p:spPr>
        <p:txBody>
          <a:bodyPr rtlCol="0">
            <a:normAutofit/>
          </a:bodyPr>
          <a:lstStyle/>
          <a:p>
            <a:pPr rtl="0"/>
            <a:r>
              <a:rPr lang="hu-HU" sz="4400" b="0" cap="none" dirty="0"/>
              <a:t>4. </a:t>
            </a:r>
            <a:r>
              <a:rPr lang="hu-HU" sz="4400" b="0" u="sng" cap="none" dirty="0"/>
              <a:t>lépés</a:t>
            </a:r>
            <a:r>
              <a:rPr lang="hu-HU" sz="4400" b="0" cap="none" dirty="0"/>
              <a:t>: </a:t>
            </a:r>
            <a:r>
              <a:rPr lang="hu-HU" sz="4400" b="0" i="1" cap="none" dirty="0"/>
              <a:t>Az adatbázis migrálása</a:t>
            </a:r>
            <a:endParaRPr lang="en-GB" sz="4400" b="0" i="1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AE936-D080-039A-6D6C-4266D0CB780A}"/>
              </a:ext>
            </a:extLst>
          </p:cNvPr>
          <p:cNvSpPr txBox="1"/>
          <p:nvPr/>
        </p:nvSpPr>
        <p:spPr>
          <a:xfrm>
            <a:off x="576072" y="1543176"/>
            <a:ext cx="1077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2"/>
                </a:solidFill>
              </a:rPr>
              <a:t>A migration-ek megtal</a:t>
            </a:r>
            <a:r>
              <a:rPr lang="hu-HU" sz="2400" dirty="0">
                <a:solidFill>
                  <a:schemeClr val="bg2"/>
                </a:solidFill>
              </a:rPr>
              <a:t>álhatóak itt: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Herd</a:t>
            </a:r>
            <a:r>
              <a:rPr lang="en-US" sz="2400" dirty="0">
                <a:solidFill>
                  <a:srgbClr val="FF0000"/>
                </a:solidFill>
              </a:rPr>
              <a:t>\&lt;&lt;</a:t>
            </a:r>
            <a:r>
              <a:rPr lang="en-US" sz="2400" dirty="0" err="1">
                <a:solidFill>
                  <a:srgbClr val="FF0000"/>
                </a:solidFill>
              </a:rPr>
              <a:t>ProjektMappa</a:t>
            </a:r>
            <a:r>
              <a:rPr lang="en-US" sz="2400" dirty="0">
                <a:solidFill>
                  <a:srgbClr val="FF0000"/>
                </a:solidFill>
              </a:rPr>
              <a:t>&gt;&gt;\database\migrations\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3C1620E-EECB-965C-116B-D0A0CC71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20" y="2750426"/>
            <a:ext cx="8401614" cy="3971049"/>
          </a:xfrm>
          <a:prstGeom prst="rect">
            <a:avLst/>
          </a:prstGeom>
        </p:spPr>
      </p:pic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6DCABA1-6121-420F-3FBC-1DEF0A61D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1442" y="2402095"/>
            <a:ext cx="6978315" cy="18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5. </a:t>
            </a:r>
            <a:r>
              <a:rPr lang="en-GB" u="sng" dirty="0"/>
              <a:t>l</a:t>
            </a:r>
            <a:r>
              <a:rPr lang="hu-HU" u="sng" dirty="0"/>
              <a:t>épés</a:t>
            </a:r>
            <a:r>
              <a:rPr lang="hu-HU" dirty="0"/>
              <a:t>: </a:t>
            </a:r>
            <a:r>
              <a:rPr lang="hu-HU" i="1" dirty="0"/>
              <a:t>Modell lértehozása</a:t>
            </a:r>
            <a:endParaRPr lang="en-GB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11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EEACC-38F3-C026-D15A-63F1733F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" y="1446736"/>
            <a:ext cx="7067204" cy="1982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D439-D657-645E-7B0C-4444EBEA5924}"/>
              </a:ext>
            </a:extLst>
          </p:cNvPr>
          <p:cNvSpPr txBox="1"/>
          <p:nvPr/>
        </p:nvSpPr>
        <p:spPr>
          <a:xfrm>
            <a:off x="838200" y="3561347"/>
            <a:ext cx="392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&lt;&lt;</a:t>
            </a:r>
            <a:r>
              <a:rPr lang="en-US" sz="2800" b="1" i="1" dirty="0" err="1">
                <a:solidFill>
                  <a:srgbClr val="FF0000"/>
                </a:solidFill>
              </a:rPr>
              <a:t>ModellNeve</a:t>
            </a:r>
            <a:r>
              <a:rPr lang="en-US" sz="2800" b="1" i="1" dirty="0">
                <a:solidFill>
                  <a:srgbClr val="FF0000"/>
                </a:solidFill>
              </a:rPr>
              <a:t>&gt;&gt;.</a:t>
            </a:r>
            <a:r>
              <a:rPr lang="en-US" sz="2800" b="1" i="1" dirty="0" err="1">
                <a:solidFill>
                  <a:srgbClr val="FF0000"/>
                </a:solidFill>
              </a:rPr>
              <a:t>php</a:t>
            </a:r>
            <a:endParaRPr lang="en-GB" sz="2800" b="1" i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CD70E-9276-2ED8-6292-C1F543AF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2" y="4416978"/>
            <a:ext cx="11129395" cy="22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400" dirty="0"/>
              <a:t>6. </a:t>
            </a:r>
            <a:r>
              <a:rPr lang="en-GB" sz="5400" u="sng" dirty="0"/>
              <a:t>l</a:t>
            </a:r>
            <a:r>
              <a:rPr lang="hu-HU" sz="5400" u="sng" dirty="0"/>
              <a:t>épés</a:t>
            </a:r>
            <a:r>
              <a:rPr lang="hu-HU" sz="5400" dirty="0"/>
              <a:t>: </a:t>
            </a:r>
            <a:r>
              <a:rPr lang="hu-HU" sz="5400" i="1" dirty="0"/>
              <a:t>TablePlus telepítése és használata</a:t>
            </a:r>
            <a:endParaRPr lang="en-GB" sz="5400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16D791-BA56-C29C-22C9-CD0C8D2E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1991739"/>
            <a:ext cx="10346622" cy="4136344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C22CD01B-102D-9EF7-426A-3B340118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64" y="1690688"/>
            <a:ext cx="7022826" cy="4626523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DE0C7D1B-44B9-1F7E-0744-45A6287D5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64" y="1690688"/>
            <a:ext cx="6778136" cy="4467942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D14E0A94-3BE2-2825-6FE2-347FA3CF2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510" y="1849269"/>
            <a:ext cx="6724826" cy="4467942"/>
          </a:xfrm>
          <a:prstGeom prst="rect">
            <a:avLst/>
          </a:prstGeom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F34DF38-E46E-6817-21F7-1C13082CA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441" y="1690688"/>
            <a:ext cx="6868896" cy="4536720"/>
          </a:xfrm>
          <a:prstGeom prst="rect">
            <a:avLst/>
          </a:prstGeom>
        </p:spPr>
      </p:pic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D0B6DB49-3449-F651-90EE-0AC8CD04C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2694" y="4489824"/>
            <a:ext cx="7468642" cy="4077269"/>
          </a:xfrm>
          <a:prstGeom prst="rect">
            <a:avLst/>
          </a:prstGeom>
        </p:spPr>
      </p:pic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71E2C289-3F4B-1721-569A-1B94B997B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088" y="1690688"/>
            <a:ext cx="7022826" cy="4589532"/>
          </a:xfrm>
          <a:prstGeom prst="rect">
            <a:avLst/>
          </a:prstGeom>
        </p:spPr>
      </p:pic>
      <p:pic>
        <p:nvPicPr>
          <p:cNvPr id="40" name="Picture 39" descr="A screenshot of a computer&#10;&#10;Description automatically generated">
            <a:extLst>
              <a:ext uri="{FF2B5EF4-FFF2-40B4-BE49-F238E27FC236}">
                <a16:creationId xmlns:a16="http://schemas.microsoft.com/office/drawing/2014/main" id="{D178540C-76EA-E90D-BCCB-CD66BC8880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7817" y="1594836"/>
            <a:ext cx="7803830" cy="51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7. </a:t>
            </a:r>
            <a:r>
              <a:rPr lang="en-GB" sz="5400" u="sng" dirty="0"/>
              <a:t>l</a:t>
            </a:r>
            <a:r>
              <a:rPr lang="hu-HU" sz="5400" u="sng" dirty="0"/>
              <a:t>épés</a:t>
            </a:r>
            <a:r>
              <a:rPr lang="hu-HU" sz="5400" dirty="0"/>
              <a:t>: </a:t>
            </a:r>
            <a:r>
              <a:rPr lang="hu-HU" sz="5400" i="1" dirty="0"/>
              <a:t>Controller létrehozása</a:t>
            </a:r>
            <a:r>
              <a:rPr lang="en-GB" sz="5400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5FB862-6AB3-86D1-1C94-65BDB499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332986"/>
            <a:ext cx="10906676" cy="21920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155538-5320-3D4B-CEB1-B13CC055735F}"/>
              </a:ext>
            </a:extLst>
          </p:cNvPr>
          <p:cNvSpPr txBox="1"/>
          <p:nvPr/>
        </p:nvSpPr>
        <p:spPr>
          <a:xfrm>
            <a:off x="743500" y="1900190"/>
            <a:ext cx="509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&lt;&lt;</a:t>
            </a:r>
            <a:r>
              <a:rPr lang="en-US" sz="2800" b="1" i="1" dirty="0" err="1">
                <a:solidFill>
                  <a:srgbClr val="FF0000"/>
                </a:solidFill>
              </a:rPr>
              <a:t>ControllerNeve</a:t>
            </a:r>
            <a:r>
              <a:rPr lang="en-US" sz="2800" b="1" i="1" dirty="0">
                <a:solidFill>
                  <a:srgbClr val="FF0000"/>
                </a:solidFill>
              </a:rPr>
              <a:t>&gt;&gt;.</a:t>
            </a:r>
            <a:r>
              <a:rPr lang="en-US" sz="2800" b="1" i="1" dirty="0" err="1">
                <a:solidFill>
                  <a:srgbClr val="FF0000"/>
                </a:solidFill>
              </a:rPr>
              <a:t>php</a:t>
            </a:r>
            <a:endParaRPr lang="en-GB" sz="2800" b="1" i="1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D41DDF-7485-A592-0EB3-B01FA9E68B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8712" y="2367529"/>
            <a:ext cx="10882377" cy="41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1038412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cap="none" dirty="0"/>
              <a:t>8. </a:t>
            </a:r>
            <a:r>
              <a:rPr lang="hu-HU" u="sng" cap="none" dirty="0"/>
              <a:t>lépés</a:t>
            </a:r>
            <a:r>
              <a:rPr lang="hu-HU" cap="none" dirty="0"/>
              <a:t>: </a:t>
            </a:r>
            <a:r>
              <a:rPr lang="hu-HU" i="1" cap="none" dirty="0"/>
              <a:t>Útvonalak (route) tervezése</a:t>
            </a:r>
            <a:r>
              <a:rPr lang="en-US" i="1" cap="none" dirty="0"/>
              <a:t> </a:t>
            </a:r>
            <a:r>
              <a:rPr lang="hu-HU" i="1" cap="none" dirty="0"/>
              <a:t>és view létrehozása</a:t>
            </a:r>
            <a:endParaRPr lang="en-GB" i="1" cap="non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B6E77-5FCD-BF39-B368-C9D810F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68" y="2074039"/>
            <a:ext cx="10893132" cy="533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0450A-AF75-A9FB-1DD8-F83685943230}"/>
              </a:ext>
            </a:extLst>
          </p:cNvPr>
          <p:cNvSpPr txBox="1"/>
          <p:nvPr/>
        </p:nvSpPr>
        <p:spPr>
          <a:xfrm>
            <a:off x="460668" y="152910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rgbClr val="FF0000"/>
                </a:solidFill>
              </a:rPr>
              <a:t>web.php</a:t>
            </a:r>
            <a:endParaRPr lang="en-GB" sz="3600" b="1" i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B91CFA-E991-DB34-2ED2-A8D306C3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0" y="2920222"/>
            <a:ext cx="5763160" cy="3776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483258-B0E7-F89B-3EEE-BCF8C66360BA}"/>
              </a:ext>
            </a:extLst>
          </p:cNvPr>
          <p:cNvSpPr txBox="1"/>
          <p:nvPr/>
        </p:nvSpPr>
        <p:spPr>
          <a:xfrm>
            <a:off x="444600" y="2608016"/>
            <a:ext cx="39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rgbClr val="FF0000"/>
                </a:solidFill>
              </a:rPr>
              <a:t>views</a:t>
            </a:r>
            <a:r>
              <a:rPr lang="ro-RO" b="1" i="1" dirty="0">
                <a:solidFill>
                  <a:srgbClr val="FF0000"/>
                </a:solidFill>
              </a:rPr>
              <a:t>/index.blade.php</a:t>
            </a:r>
            <a:endParaRPr lang="en-GB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84175"/>
            <a:ext cx="9144000" cy="1009904"/>
          </a:xfrm>
        </p:spPr>
        <p:txBody>
          <a:bodyPr rtlCol="0"/>
          <a:lstStyle/>
          <a:p>
            <a:pPr rtl="0"/>
            <a:r>
              <a:rPr lang="ro-RO" b="0" cap="none" dirty="0"/>
              <a:t>9. </a:t>
            </a:r>
            <a:r>
              <a:rPr lang="ro-RO" b="0" u="sng" cap="none" dirty="0"/>
              <a:t>l</a:t>
            </a:r>
            <a:r>
              <a:rPr lang="hu-HU" b="0" u="sng" cap="none" dirty="0"/>
              <a:t>épés</a:t>
            </a:r>
            <a:r>
              <a:rPr lang="hu-HU" b="0" cap="none" dirty="0"/>
              <a:t>: </a:t>
            </a:r>
            <a:r>
              <a:rPr lang="hu-HU" b="0" i="1" cap="none" dirty="0"/>
              <a:t>Tesztelés</a:t>
            </a:r>
            <a:endParaRPr lang="en-GB" b="0" i="1" cap="non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201613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0761C-CABA-AD04-1C5F-62682BDC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0" y="1394079"/>
            <a:ext cx="4193680" cy="61422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6399639-3B63-1979-D296-0AD653DD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77" y="1874184"/>
            <a:ext cx="9703845" cy="47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29F-4A71-8574-1FBB-655F6D11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528"/>
            <a:ext cx="9144000" cy="1985264"/>
          </a:xfrm>
        </p:spPr>
        <p:txBody>
          <a:bodyPr/>
          <a:lstStyle/>
          <a:p>
            <a:r>
              <a:rPr lang="hu-HU" dirty="0"/>
              <a:t>Köszönöm a Figyelmet </a:t>
            </a:r>
            <a:r>
              <a:rPr lang="en-US" dirty="0"/>
              <a:t>:)</a:t>
            </a:r>
            <a:endParaRPr lang="en-GB" dirty="0"/>
          </a:p>
        </p:txBody>
      </p:sp>
      <p:pic>
        <p:nvPicPr>
          <p:cNvPr id="4" name="Picture 3" descr="A qr code with black dots&#10;&#10;Description automatically generated">
            <a:extLst>
              <a:ext uri="{FF2B5EF4-FFF2-40B4-BE49-F238E27FC236}">
                <a16:creationId xmlns:a16="http://schemas.microsoft.com/office/drawing/2014/main" id="{6F4FA8BF-1352-3E36-2622-A31259D0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89" t="11066" r="10889" b="10711"/>
          <a:stretch/>
        </p:blipFill>
        <p:spPr>
          <a:xfrm>
            <a:off x="4251960" y="2812289"/>
            <a:ext cx="36880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Mi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EduGraph</a:t>
            </a:r>
            <a:r>
              <a:rPr lang="en-GB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5284" y="3018710"/>
            <a:ext cx="4212336" cy="2555748"/>
          </a:xfrm>
        </p:spPr>
        <p:txBody>
          <a:bodyPr rtlCol="0">
            <a:norm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Egy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oktatási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projekt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amely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 err="1">
                <a:solidFill>
                  <a:schemeClr val="bg1"/>
                </a:solidFill>
              </a:rPr>
              <a:t>romániai</a:t>
            </a:r>
            <a:r>
              <a:rPr lang="en-GB" sz="2000" dirty="0">
                <a:solidFill>
                  <a:schemeClr val="bg1"/>
                </a:solidFill>
              </a:rPr>
              <a:t> 8. </a:t>
            </a:r>
            <a:r>
              <a:rPr lang="en-GB" sz="2000" dirty="0" err="1">
                <a:solidFill>
                  <a:schemeClr val="bg1"/>
                </a:solidFill>
              </a:rPr>
              <a:t>osztályos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diákok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vizsgaeredményeit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jeleníti</a:t>
            </a:r>
            <a:r>
              <a:rPr lang="en-GB" sz="2000" dirty="0">
                <a:solidFill>
                  <a:schemeClr val="bg1"/>
                </a:solidFill>
              </a:rPr>
              <a:t> meg.</a:t>
            </a:r>
            <a:endParaRPr lang="hu-HU" sz="2000" dirty="0">
              <a:solidFill>
                <a:schemeClr val="bg1"/>
              </a:solidFill>
            </a:endParaRP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Laravel </a:t>
            </a:r>
            <a:r>
              <a:rPr lang="en-GB" sz="2000" dirty="0" err="1">
                <a:solidFill>
                  <a:schemeClr val="bg1"/>
                </a:solidFill>
              </a:rPr>
              <a:t>segítségével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csatlakoztatja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és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kezeli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az</a:t>
            </a:r>
            <a:r>
              <a:rPr lang="en-GB" sz="2000" dirty="0">
                <a:solidFill>
                  <a:schemeClr val="bg1"/>
                </a:solidFill>
              </a:rPr>
              <a:t> SQLite </a:t>
            </a:r>
            <a:r>
              <a:rPr lang="en-GB" sz="2000" dirty="0" err="1">
                <a:solidFill>
                  <a:schemeClr val="bg1"/>
                </a:solidFill>
              </a:rPr>
              <a:t>adatbázisokat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 preferRelativeResize="0"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028383" y="3429000"/>
            <a:ext cx="6101255" cy="1735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917"/>
            <a:ext cx="3289808" cy="563880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3200" dirty="0"/>
              <a:t>Mi a Laravel?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797"/>
            <a:ext cx="4300729" cy="832104"/>
          </a:xfrm>
        </p:spPr>
        <p:txBody>
          <a:bodyPr rtlCol="0"/>
          <a:lstStyle/>
          <a:p>
            <a:pPr rtl="0"/>
            <a:r>
              <a:rPr lang="en-GB" sz="2000" dirty="0" err="1"/>
              <a:t>Egy</a:t>
            </a:r>
            <a:r>
              <a:rPr lang="en-GB" sz="2000" dirty="0"/>
              <a:t> </a:t>
            </a:r>
            <a:r>
              <a:rPr lang="en-GB" sz="2000" dirty="0" err="1"/>
              <a:t>robusztus</a:t>
            </a:r>
            <a:r>
              <a:rPr lang="en-GB" sz="2000" dirty="0"/>
              <a:t> PHP </a:t>
            </a:r>
            <a:r>
              <a:rPr lang="en-GB" sz="2000" dirty="0" err="1"/>
              <a:t>keretrendszer</a:t>
            </a:r>
            <a:r>
              <a:rPr lang="en-GB" sz="2000" dirty="0"/>
              <a:t> </a:t>
            </a:r>
            <a:r>
              <a:rPr lang="en-GB" sz="2000" dirty="0" err="1"/>
              <a:t>webalkalmazások</a:t>
            </a:r>
            <a:r>
              <a:rPr lang="en-GB" sz="2000" dirty="0"/>
              <a:t> </a:t>
            </a:r>
            <a:r>
              <a:rPr lang="en-GB" sz="2000" dirty="0" err="1"/>
              <a:t>fejlesztéséhez</a:t>
            </a:r>
            <a:r>
              <a:rPr lang="en-GB" sz="2000" dirty="0"/>
              <a:t>.</a:t>
            </a:r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7040880" y="1211570"/>
            <a:ext cx="4346448" cy="4515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/>
              <a:t>20</a:t>
            </a:r>
            <a:r>
              <a:rPr lang="ro-RO" dirty="0"/>
              <a:t>/11/2024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Adatbáziskezelés Laravelben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F285F00-7A0B-61F2-35B1-722272118F11}"/>
              </a:ext>
            </a:extLst>
          </p:cNvPr>
          <p:cNvSpPr txBox="1">
            <a:spLocks/>
          </p:cNvSpPr>
          <p:nvPr/>
        </p:nvSpPr>
        <p:spPr>
          <a:xfrm>
            <a:off x="858012" y="2557589"/>
            <a:ext cx="3988308" cy="563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Miért</a:t>
            </a:r>
            <a:r>
              <a:rPr lang="en-GB" sz="3200" dirty="0"/>
              <a:t> a Laravel?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4F94EC5-1A53-AD3B-B705-1C2856826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46781"/>
            <a:ext cx="5836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Egyszerűsíti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adatbázis-kezelést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Eloquent ORM-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Könnyen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kezelhető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útvonalak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migrációk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vezérlők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b="1" cap="all" spc="400" dirty="0">
                <a:solidFill>
                  <a:schemeClr val="bg1"/>
                </a:solidFill>
                <a:latin typeface="+mn-lt"/>
              </a:rPr>
              <a:t>előfeltételek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 err="1">
                <a:solidFill>
                  <a:schemeClr val="bg1"/>
                </a:solidFill>
              </a:rPr>
              <a:t>Adatbázis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Egy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meglévő</a:t>
            </a:r>
            <a:r>
              <a:rPr lang="en-GB" sz="2000" dirty="0">
                <a:solidFill>
                  <a:schemeClr val="bg1"/>
                </a:solidFill>
              </a:rPr>
              <a:t> SQLite </a:t>
            </a:r>
            <a:r>
              <a:rPr lang="en-GB" sz="2000" dirty="0" err="1">
                <a:solidFill>
                  <a:schemeClr val="bg1"/>
                </a:solidFill>
              </a:rPr>
              <a:t>adatbázis</a:t>
            </a:r>
            <a:r>
              <a:rPr lang="en-GB" sz="2000" dirty="0">
                <a:solidFill>
                  <a:schemeClr val="bg1"/>
                </a:solidFill>
              </a:rPr>
              <a:t> (pl. </a:t>
            </a:r>
            <a:r>
              <a:rPr lang="en-GB" sz="2000" dirty="0" err="1">
                <a:solidFill>
                  <a:schemeClr val="bg1"/>
                </a:solidFill>
              </a:rPr>
              <a:t>partial.db</a:t>
            </a:r>
            <a:r>
              <a:rPr lang="en-GB" sz="2000" dirty="0">
                <a:solidFill>
                  <a:schemeClr val="bg1"/>
                </a:solidFill>
              </a:rPr>
              <a:t>).</a:t>
            </a:r>
            <a:endParaRPr lang="hu-HU" sz="2000" dirty="0">
              <a:solidFill>
                <a:schemeClr val="bg1"/>
              </a:solidFill>
            </a:endParaRPr>
          </a:p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>
                <a:solidFill>
                  <a:schemeClr val="bg1"/>
                </a:solidFill>
              </a:rPr>
              <a:t>Laravel Herd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Szerverkörnyezet</a:t>
            </a:r>
            <a:r>
              <a:rPr lang="en-GB" sz="2000" dirty="0">
                <a:solidFill>
                  <a:schemeClr val="bg1"/>
                </a:solidFill>
              </a:rPr>
              <a:t> PHP-</a:t>
            </a:r>
            <a:r>
              <a:rPr lang="en-GB" sz="2000" dirty="0" err="1">
                <a:solidFill>
                  <a:schemeClr val="bg1"/>
                </a:solidFill>
              </a:rPr>
              <a:t>val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és</a:t>
            </a:r>
            <a:r>
              <a:rPr lang="en-GB" sz="2000" dirty="0">
                <a:solidFill>
                  <a:schemeClr val="bg1"/>
                </a:solidFill>
              </a:rPr>
              <a:t> nginx-</a:t>
            </a:r>
            <a:r>
              <a:rPr lang="en-GB" sz="2000" dirty="0" err="1">
                <a:solidFill>
                  <a:schemeClr val="bg1"/>
                </a:solidFill>
              </a:rPr>
              <a:t>szel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hu-HU" sz="2000" dirty="0">
              <a:solidFill>
                <a:schemeClr val="bg1"/>
              </a:solidFill>
            </a:endParaRPr>
          </a:p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 err="1">
                <a:solidFill>
                  <a:schemeClr val="bg1"/>
                </a:solidFill>
              </a:rPr>
              <a:t>TablePlus</a:t>
            </a:r>
            <a:r>
              <a:rPr lang="en-GB" sz="2000" dirty="0">
                <a:solidFill>
                  <a:schemeClr val="bg1"/>
                </a:solidFill>
              </a:rPr>
              <a:t>: GUI </a:t>
            </a:r>
            <a:r>
              <a:rPr lang="en-GB" sz="2000" dirty="0" err="1">
                <a:solidFill>
                  <a:schemeClr val="bg1"/>
                </a:solidFill>
              </a:rPr>
              <a:t>alapú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adatbázis-kezelő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vagy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más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hasonló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eszköz</a:t>
            </a:r>
            <a:r>
              <a:rPr lang="en-GB" sz="2000" dirty="0">
                <a:solidFill>
                  <a:schemeClr val="bg1"/>
                </a:solidFill>
              </a:rPr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Laravel Herd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5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2B4C90-43FF-5A85-7552-05E40E57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51" y="1690688"/>
            <a:ext cx="8683849" cy="429573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5E749DA-A5A4-8F6E-7B3E-B9218C1C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351" y="1438081"/>
            <a:ext cx="8718999" cy="541991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31204F2-0D51-9C66-62EF-87BCE107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36" y="1378669"/>
            <a:ext cx="6987434" cy="5160243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0417EDBA-112F-290B-8FBD-7C8793628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82" y="2239390"/>
            <a:ext cx="10507541" cy="254353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FB34831-2ABF-948D-0395-259EA36C8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785" y="1367408"/>
            <a:ext cx="7087540" cy="51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C1DFF-A5F9-ED0E-30C7-637D60709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B47CD-EF4C-A47A-BD13-18C83C45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5400" dirty="0"/>
              <a:t>Alternatívák</a:t>
            </a:r>
            <a:endParaRPr lang="en-GB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D36F40-EC3A-1405-D71E-9737017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6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08A44-FFE7-0AD1-DF91-CB0B1609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8" y="1351280"/>
            <a:ext cx="5246399" cy="3379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7884B-DC38-23A3-0142-31D33FC6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655" y="3402941"/>
            <a:ext cx="8483792" cy="1327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8941C5-47B8-792D-6C7C-C07550118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08" y="5227133"/>
            <a:ext cx="9864525" cy="1151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CAB378-96E5-C17B-2DAF-A11B784B9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36525"/>
            <a:ext cx="5391251" cy="31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1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1. </a:t>
            </a:r>
            <a:r>
              <a:rPr lang="hu-HU" sz="4400" u="sng" dirty="0"/>
              <a:t>lépés</a:t>
            </a:r>
            <a:r>
              <a:rPr lang="hu-HU" sz="4400" dirty="0"/>
              <a:t>: </a:t>
            </a:r>
            <a:r>
              <a:rPr lang="en-US" sz="4400" i="1" dirty="0"/>
              <a:t>L</a:t>
            </a:r>
            <a:r>
              <a:rPr lang="en-GB" sz="4400" i="1" dirty="0" err="1"/>
              <a:t>aravel</a:t>
            </a:r>
            <a:r>
              <a:rPr lang="en-GB" sz="4400" i="1" dirty="0"/>
              <a:t> Projekt </a:t>
            </a:r>
            <a:r>
              <a:rPr lang="en-GB" sz="4400" i="1" dirty="0" err="1"/>
              <a:t>inicializ</a:t>
            </a:r>
            <a:r>
              <a:rPr lang="hu-HU" sz="4400" i="1" dirty="0"/>
              <a:t>álása</a:t>
            </a:r>
            <a:endParaRPr lang="en-GB" sz="4400" i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7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BDB645-6899-661F-CFAC-CD2527FF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01" y="1477253"/>
            <a:ext cx="10583752" cy="4544059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0F8DF2-048B-FE93-450F-E7CE28EA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80" y="1360981"/>
            <a:ext cx="9766079" cy="5492871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45A5152-1C97-99F2-C882-4A21A1468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898" y="2191689"/>
            <a:ext cx="7755244" cy="2260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93F08-28FD-3257-91F6-AE6A340EE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05" y="2560128"/>
            <a:ext cx="11662344" cy="873784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6B3A61-23DA-B479-BD68-A0D09328B3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680" y="1329573"/>
            <a:ext cx="10526594" cy="5391902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6F967DFE-7D71-B835-AAA2-CF8B4F4FC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443" y="1329573"/>
            <a:ext cx="10526594" cy="5506218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24B5BBE5-E050-83A7-3739-9DB18464B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864" y="1260536"/>
            <a:ext cx="10583752" cy="56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6E1EE-11C8-107F-C5DA-A14C2D6B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E85EC-270B-5D55-9E4E-A3807A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"/>
            <a:ext cx="6705600" cy="1325563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2. </a:t>
            </a:r>
            <a:r>
              <a:rPr lang="hu-HU" sz="4400" u="sng" dirty="0"/>
              <a:t>lépés</a:t>
            </a:r>
            <a:r>
              <a:rPr lang="hu-HU" sz="4400" dirty="0"/>
              <a:t>: </a:t>
            </a:r>
            <a:r>
              <a:rPr lang="hu-HU" sz="4400" i="1" dirty="0"/>
              <a:t>Az adatbázis másolása Laravelbe</a:t>
            </a:r>
            <a:endParaRPr lang="en-GB" sz="4400" i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48CAC3-2875-7B13-E24F-C72B40DE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8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pic>
        <p:nvPicPr>
          <p:cNvPr id="3" name="Picture 2" descr="A white paper with grey gears on it&#10;&#10;Description automatically generated">
            <a:extLst>
              <a:ext uri="{FF2B5EF4-FFF2-40B4-BE49-F238E27FC236}">
                <a16:creationId xmlns:a16="http://schemas.microsoft.com/office/drawing/2014/main" id="{8E51D562-4444-3F16-9C9F-4773A94D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98" y="1860337"/>
            <a:ext cx="2035633" cy="192560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32ADCE0-B8F9-1992-F234-A0523E4417E4}"/>
              </a:ext>
            </a:extLst>
          </p:cNvPr>
          <p:cNvCxnSpPr>
            <a:cxnSpLocks/>
          </p:cNvCxnSpPr>
          <p:nvPr/>
        </p:nvCxnSpPr>
        <p:spPr>
          <a:xfrm>
            <a:off x="3433010" y="2022230"/>
            <a:ext cx="2834640" cy="1090864"/>
          </a:xfrm>
          <a:prstGeom prst="bentConnector3">
            <a:avLst>
              <a:gd name="adj1" fmla="val 10027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90BA31D-F374-43F2-F391-665196C8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435" y="3113094"/>
            <a:ext cx="7699167" cy="3611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0F30DE-A414-C2DB-20F8-A7FD36BB6132}"/>
              </a:ext>
            </a:extLst>
          </p:cNvPr>
          <p:cNvSpPr txBox="1"/>
          <p:nvPr/>
        </p:nvSpPr>
        <p:spPr>
          <a:xfrm>
            <a:off x="4307466" y="1541892"/>
            <a:ext cx="788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Herd/&lt;&lt;</a:t>
            </a:r>
            <a:r>
              <a:rPr lang="en-US" sz="2000" b="1" dirty="0" err="1">
                <a:solidFill>
                  <a:srgbClr val="FF0000"/>
                </a:solidFill>
              </a:rPr>
              <a:t>ProjektMappa</a:t>
            </a:r>
            <a:r>
              <a:rPr lang="en-US" sz="2000" b="1" dirty="0">
                <a:solidFill>
                  <a:srgbClr val="FF0000"/>
                </a:solidFill>
              </a:rPr>
              <a:t>&gt;&gt;/database/&lt;&lt;</a:t>
            </a:r>
            <a:r>
              <a:rPr lang="en-US" sz="2000" b="1" dirty="0" err="1">
                <a:solidFill>
                  <a:srgbClr val="FF0000"/>
                </a:solidFill>
              </a:rPr>
              <a:t>adatbazis.kiterjesztes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735DB-6B3C-20F9-9CEA-16818F2FB046}"/>
              </a:ext>
            </a:extLst>
          </p:cNvPr>
          <p:cNvSpPr txBox="1"/>
          <p:nvPr/>
        </p:nvSpPr>
        <p:spPr>
          <a:xfrm>
            <a:off x="6096000" y="465221"/>
            <a:ext cx="567890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3. </a:t>
            </a:r>
            <a:r>
              <a:rPr lang="hu-HU" sz="4400" u="sng" dirty="0">
                <a:latin typeface="+mj-lt"/>
                <a:ea typeface="+mj-ea"/>
                <a:cs typeface="+mj-cs"/>
              </a:rPr>
              <a:t>lépés</a:t>
            </a:r>
            <a:r>
              <a:rPr lang="hu-HU" sz="4400" dirty="0">
                <a:latin typeface="+mj-lt"/>
                <a:ea typeface="+mj-ea"/>
                <a:cs typeface="+mj-cs"/>
              </a:rPr>
              <a:t>: </a:t>
            </a:r>
            <a:r>
              <a:rPr lang="en-US" sz="4400" dirty="0">
                <a:solidFill>
                  <a:schemeClr val="bg1"/>
                </a:solidFill>
                <a:highlight>
                  <a:srgbClr val="808080"/>
                </a:highlight>
                <a:latin typeface="+mj-lt"/>
                <a:ea typeface="+mj-ea"/>
                <a:cs typeface="+mj-cs"/>
              </a:rPr>
              <a:t>.env </a:t>
            </a:r>
            <a:r>
              <a:rPr lang="en-US" sz="4400" i="1" dirty="0">
                <a:latin typeface="+mj-lt"/>
                <a:ea typeface="+mj-ea"/>
                <a:cs typeface="+mj-cs"/>
              </a:rPr>
              <a:t>f</a:t>
            </a:r>
            <a:r>
              <a:rPr lang="hu-HU" sz="4400" i="1" dirty="0">
                <a:latin typeface="+mj-lt"/>
                <a:ea typeface="+mj-ea"/>
                <a:cs typeface="+mj-cs"/>
              </a:rPr>
              <a:t>ájl konfigurálása</a:t>
            </a:r>
            <a:endParaRPr lang="en-GB" sz="4400" i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92949-6B71-7581-FE91-D090127D59CC}"/>
              </a:ext>
            </a:extLst>
          </p:cNvPr>
          <p:cNvSpPr txBox="1"/>
          <p:nvPr/>
        </p:nvSpPr>
        <p:spPr>
          <a:xfrm>
            <a:off x="6096000" y="1776349"/>
            <a:ext cx="522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Fontos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ellen</a:t>
            </a:r>
            <a:r>
              <a:rPr lang="hu-HU" sz="2000" b="1" dirty="0">
                <a:solidFill>
                  <a:srgbClr val="FF0000"/>
                </a:solidFill>
              </a:rPr>
              <a:t>őrizni a </a:t>
            </a:r>
            <a:r>
              <a:rPr lang="hu-HU" sz="2000" b="1" i="1" dirty="0">
                <a:solidFill>
                  <a:schemeClr val="bg2"/>
                </a:solidFill>
                <a:highlight>
                  <a:srgbClr val="000000"/>
                </a:highlight>
              </a:rPr>
              <a:t>config</a:t>
            </a:r>
            <a:r>
              <a:rPr lang="ro-RO" sz="2000" b="1" i="1" dirty="0">
                <a:solidFill>
                  <a:schemeClr val="bg2"/>
                </a:solidFill>
                <a:highlight>
                  <a:srgbClr val="000000"/>
                </a:highlight>
              </a:rPr>
              <a:t>/</a:t>
            </a:r>
            <a:r>
              <a:rPr lang="hu-HU" sz="2000" b="1" i="1" dirty="0">
                <a:solidFill>
                  <a:schemeClr val="bg2"/>
                </a:solidFill>
                <a:highlight>
                  <a:srgbClr val="000000"/>
                </a:highlight>
              </a:rPr>
              <a:t>database.php</a:t>
            </a:r>
            <a:r>
              <a:rPr lang="hu-HU" sz="2000" b="1" dirty="0">
                <a:solidFill>
                  <a:schemeClr val="bg2"/>
                </a:solidFill>
              </a:rPr>
              <a:t> </a:t>
            </a:r>
            <a:r>
              <a:rPr lang="hu-HU" sz="2000" b="1" dirty="0">
                <a:solidFill>
                  <a:srgbClr val="FF0000"/>
                </a:solidFill>
              </a:rPr>
              <a:t>fájl helyességét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F95458A-E41C-F333-5F90-A3E0DB0C8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688" y="2484235"/>
            <a:ext cx="5471848" cy="41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{07BC7303-8082-422A-A495-1B837CB5C3F0}tf89338750_win32</Template>
  <TotalTime>1673</TotalTime>
  <Words>274</Words>
  <Application>Microsoft Office PowerPoint</Application>
  <PresentationFormat>Widescreen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Adatbázisok csatlakoztatása és kezelése Laravel 11-ben</vt:lpstr>
      <vt:lpstr>Mi az EduGraph?</vt:lpstr>
      <vt:lpstr>Mi a Laravel?</vt:lpstr>
      <vt:lpstr>előfeltételek</vt:lpstr>
      <vt:lpstr>Laravel Herd</vt:lpstr>
      <vt:lpstr>Alternatívák</vt:lpstr>
      <vt:lpstr>1. lépés: Laravel Projekt inicializálása</vt:lpstr>
      <vt:lpstr>2. lépés: Az adatbázis másolása Laravelbe</vt:lpstr>
      <vt:lpstr>PowerPoint Presentation</vt:lpstr>
      <vt:lpstr>4. lépés: Az adatbázis migrálása</vt:lpstr>
      <vt:lpstr>5. lépés: Modell lértehozása</vt:lpstr>
      <vt:lpstr>6. lépés: TablePlus telepítése és használata</vt:lpstr>
      <vt:lpstr>7. lépés: Controller létrehozása </vt:lpstr>
      <vt:lpstr>8. lépés: Útvonalak (route) tervezése és view létrehozása</vt:lpstr>
      <vt:lpstr>9. lépés: Tesztelés</vt:lpstr>
      <vt:lpstr>Köszönöm a Figyelmet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Salat Tamás</dc:creator>
  <cp:lastModifiedBy>Salat Tamás</cp:lastModifiedBy>
  <cp:revision>4</cp:revision>
  <dcterms:created xsi:type="dcterms:W3CDTF">2024-11-20T11:07:14Z</dcterms:created>
  <dcterms:modified xsi:type="dcterms:W3CDTF">2024-12-09T08:17:33Z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