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250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8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6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5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6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0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3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5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8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5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F1431-9BED-4290-ABED-8ED41A18235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4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285FBC-467D-4DAA-9CE6-7AB2C7117330}"/>
              </a:ext>
            </a:extLst>
          </p:cNvPr>
          <p:cNvSpPr txBox="1"/>
          <p:nvPr/>
        </p:nvSpPr>
        <p:spPr>
          <a:xfrm>
            <a:off x="0" y="3876675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LAB 2 -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70A86-F49C-4C11-9FF9-A46E02E0F9C1}"/>
              </a:ext>
            </a:extLst>
          </p:cNvPr>
          <p:cNvSpPr txBox="1"/>
          <p:nvPr/>
        </p:nvSpPr>
        <p:spPr>
          <a:xfrm>
            <a:off x="1833562" y="5734050"/>
            <a:ext cx="31908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VARUN AGGARWAL</a:t>
            </a:r>
          </a:p>
        </p:txBody>
      </p:sp>
    </p:spTree>
    <p:extLst>
      <p:ext uri="{BB962C8B-B14F-4D97-AF65-F5344CB8AC3E}">
        <p14:creationId xmlns:p14="http://schemas.microsoft.com/office/powerpoint/2010/main" val="50850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Issues and Explanation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E9CF45-2E29-4DD3-9A31-FCBD1D0BC69A}"/>
                  </a:ext>
                </a:extLst>
              </p:cNvPr>
              <p:cNvSpPr txBox="1"/>
              <p:nvPr/>
            </p:nvSpPr>
            <p:spPr>
              <a:xfrm>
                <a:off x="623888" y="1581150"/>
                <a:ext cx="5915025" cy="7405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EOPs for all the images, when compared to output of BASC, the difference is of the order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residuals from this lab exercise are also very close to residuals from BASC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 took around 4 to 5 iterations for the solution to converge with a threshold for change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/>
                  <a:t> is of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IOPs were used from Lab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One issue encountered during this project was with the linearization of Co-linearity equations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 were multiple terms with very similar variable name hence to completely understand the meaning of each variable, derivation had to be done from scratch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While, coding in the mathematical equations, a misplaced plus or minus within the code let to diverging output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Debugging required a lot of focus because of the number of equations and variables in the model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E9CF45-2E29-4DD3-9A31-FCBD1D0BC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8" y="1581150"/>
                <a:ext cx="5915025" cy="7405745"/>
              </a:xfrm>
              <a:prstGeom prst="rect">
                <a:avLst/>
              </a:prstGeom>
              <a:blipFill>
                <a:blip r:embed="rId2"/>
                <a:stretch>
                  <a:fillRect l="-514" t="-329" r="-13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09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Computer Pseudo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4DD8E-6E0D-4B8F-B1A0-FF2D65574FB9}"/>
              </a:ext>
            </a:extLst>
          </p:cNvPr>
          <p:cNvSpPr txBox="1"/>
          <p:nvPr/>
        </p:nvSpPr>
        <p:spPr>
          <a:xfrm>
            <a:off x="623888" y="1866900"/>
            <a:ext cx="59055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main.m</a:t>
            </a:r>
            <a:endParaRPr lang="en-US" b="1" dirty="0"/>
          </a:p>
          <a:p>
            <a:endParaRPr lang="en-US" dirty="0"/>
          </a:p>
          <a:p>
            <a:pPr lvl="1"/>
            <a:r>
              <a:rPr lang="en-US" dirty="0"/>
              <a:t>Declare common parameters -&gt; IOPs, Ground co-ordinates of targets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each image:</a:t>
            </a:r>
          </a:p>
          <a:p>
            <a:pPr lvl="2"/>
            <a:r>
              <a:rPr lang="en-US" dirty="0"/>
              <a:t>Get image co-ordinates for each image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Call </a:t>
            </a:r>
            <a:r>
              <a:rPr lang="en-US" b="1" dirty="0" err="1"/>
              <a:t>LSA.m</a:t>
            </a:r>
            <a:r>
              <a:rPr lang="en-US" b="1" dirty="0"/>
              <a:t> function</a:t>
            </a:r>
          </a:p>
          <a:p>
            <a:pPr lvl="2"/>
            <a:endParaRPr lang="en-US" b="1" dirty="0"/>
          </a:p>
          <a:p>
            <a:pPr lvl="2"/>
            <a:r>
              <a:rPr lang="en-US" dirty="0"/>
              <a:t>Generate various results by calling </a:t>
            </a:r>
            <a:r>
              <a:rPr lang="en-US" b="1" dirty="0" err="1"/>
              <a:t>results.m</a:t>
            </a:r>
            <a:r>
              <a:rPr lang="en-US" b="1" dirty="0"/>
              <a:t> </a:t>
            </a:r>
            <a:r>
              <a:rPr lang="en-US" dirty="0"/>
              <a:t>function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30E463-161F-4C1B-8B7D-BFAA3B0FA304}"/>
                  </a:ext>
                </a:extLst>
              </p:cNvPr>
              <p:cNvSpPr txBox="1"/>
              <p:nvPr/>
            </p:nvSpPr>
            <p:spPr>
              <a:xfrm>
                <a:off x="623888" y="5581650"/>
                <a:ext cx="5905500" cy="38845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LSA.</a:t>
                </a:r>
                <a:r>
                  <a:rPr lang="en-US" b="1" dirty="0" err="1"/>
                  <a:t>m</a:t>
                </a:r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Define threshold for convergence</a:t>
                </a:r>
              </a:p>
              <a:p>
                <a:endParaRPr lang="en-US" dirty="0"/>
              </a:p>
              <a:p>
                <a:r>
                  <a:rPr lang="en-US" dirty="0"/>
                  <a:t>Start loop (max 100 iterations):</a:t>
                </a:r>
              </a:p>
              <a:p>
                <a:pPr lvl="1"/>
                <a:r>
                  <a:rPr lang="en-US" dirty="0"/>
                  <a:t>Calculate A matrix by calling </a:t>
                </a:r>
                <a:r>
                  <a:rPr lang="en-US" b="1" dirty="0" err="1"/>
                  <a:t>calc_A.m</a:t>
                </a:r>
                <a:endParaRPr lang="en-US" b="1" dirty="0"/>
              </a:p>
              <a:p>
                <a:pPr lvl="1"/>
                <a:r>
                  <a:rPr lang="en-US" dirty="0"/>
                  <a:t>Calculate y matrix by calling </a:t>
                </a:r>
                <a:r>
                  <a:rPr lang="en-US" b="1" dirty="0" err="1"/>
                  <a:t>calc_y.m</a:t>
                </a:r>
                <a:endParaRPr lang="en-US" b="1" dirty="0"/>
              </a:p>
              <a:p>
                <a:pPr lvl="1"/>
                <a:r>
                  <a:rPr lang="en-US" dirty="0"/>
                  <a:t>Calculate </a:t>
                </a:r>
                <a:r>
                  <a:rPr lang="en-US" dirty="0" err="1"/>
                  <a:t>x_hat</a:t>
                </a:r>
                <a:endParaRPr lang="en-US" dirty="0"/>
              </a:p>
              <a:p>
                <a:pPr lvl="1"/>
                <a:r>
                  <a:rPr lang="en-US" dirty="0"/>
                  <a:t>Update EOPs -&gt; </a:t>
                </a:r>
                <a:r>
                  <a:rPr lang="en-US" dirty="0" err="1"/>
                  <a:t>old_EOPs</a:t>
                </a:r>
                <a:r>
                  <a:rPr lang="en-US" dirty="0"/>
                  <a:t> + </a:t>
                </a:r>
                <a:r>
                  <a:rPr lang="en-US" dirty="0" err="1"/>
                  <a:t>x_hat</a:t>
                </a:r>
                <a:endParaRPr lang="en-US" dirty="0"/>
              </a:p>
              <a:p>
                <a:pPr lvl="1"/>
                <a:r>
                  <a:rPr lang="en-US" dirty="0"/>
                  <a:t>Calculate e vector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𝑙𝑑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𝑛𝑒𝑤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𝑡h𝑟𝑒𝑠h𝑜𝑙𝑑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Calculate D and break out of loop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30E463-161F-4C1B-8B7D-BFAA3B0FA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8" y="5581650"/>
                <a:ext cx="5905500" cy="3884525"/>
              </a:xfrm>
              <a:prstGeom prst="rect">
                <a:avLst/>
              </a:prstGeom>
              <a:blipFill>
                <a:blip r:embed="rId2"/>
                <a:stretch>
                  <a:fillRect l="-721" t="-782" b="-14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60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Computer Pseudo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A4DD8E-6E0D-4B8F-B1A0-FF2D65574FB9}"/>
                  </a:ext>
                </a:extLst>
              </p:cNvPr>
              <p:cNvSpPr txBox="1"/>
              <p:nvPr/>
            </p:nvSpPr>
            <p:spPr>
              <a:xfrm>
                <a:off x="623888" y="1866900"/>
                <a:ext cx="5905500" cy="23302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Calc_A.</a:t>
                </a:r>
                <a:r>
                  <a:rPr lang="en-US" b="1" dirty="0" err="1"/>
                  <a:t>m</a:t>
                </a:r>
                <a:endParaRPr lang="en-US" b="1" dirty="0"/>
              </a:p>
              <a:p>
                <a:endParaRPr lang="en-US" dirty="0"/>
              </a:p>
              <a:p>
                <a:pPr lvl="1"/>
                <a:r>
                  <a:rPr lang="en-US" dirty="0"/>
                  <a:t>Calculate rotation matrix by calling </a:t>
                </a:r>
                <a:r>
                  <a:rPr lang="en-US" b="1" dirty="0" err="1"/>
                  <a:t>rotation.m</a:t>
                </a:r>
                <a:endParaRPr lang="en-US" b="1" dirty="0"/>
              </a:p>
              <a:p>
                <a:pPr lvl="1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=1 to </a:t>
                </a:r>
                <a:r>
                  <a:rPr lang="en-US" dirty="0" err="1"/>
                  <a:t>num_of_targets</a:t>
                </a:r>
                <a:endParaRPr lang="en-US" dirty="0"/>
              </a:p>
              <a:p>
                <a:pPr lvl="1"/>
                <a:r>
                  <a:rPr lang="en-US" dirty="0"/>
                  <a:t>	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=1,2,3,4,5,6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	add to A matrix</a:t>
                </a:r>
              </a:p>
              <a:p>
                <a:pPr lvl="1"/>
                <a:r>
                  <a:rPr lang="en-US" dirty="0"/>
                  <a:t>End loop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A4DD8E-6E0D-4B8F-B1A0-FF2D65574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8" y="1866900"/>
                <a:ext cx="5905500" cy="2330253"/>
              </a:xfrm>
              <a:prstGeom prst="rect">
                <a:avLst/>
              </a:prstGeom>
              <a:blipFill>
                <a:blip r:embed="rId2"/>
                <a:stretch>
                  <a:fillRect l="-721" t="-1039" b="-2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30E463-161F-4C1B-8B7D-BFAA3B0FA304}"/>
                  </a:ext>
                </a:extLst>
              </p:cNvPr>
              <p:cNvSpPr txBox="1"/>
              <p:nvPr/>
            </p:nvSpPr>
            <p:spPr>
              <a:xfrm>
                <a:off x="633413" y="4419600"/>
                <a:ext cx="5905500" cy="2162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Calc_y.</a:t>
                </a:r>
                <a:r>
                  <a:rPr lang="en-US" b="1" dirty="0" err="1"/>
                  <a:t>m</a:t>
                </a:r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dirty="0"/>
                  <a:t> (radial distortions)</a:t>
                </a:r>
              </a:p>
              <a:p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(de-centering distortion)</a:t>
                </a:r>
              </a:p>
              <a:p>
                <a:r>
                  <a:rPr lang="en-US" dirty="0"/>
                  <a:t>Remove distortions from image co-ordinate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Calculate y vector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30E463-161F-4C1B-8B7D-BFAA3B0FA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3" y="4419600"/>
                <a:ext cx="5905500" cy="2162900"/>
              </a:xfrm>
              <a:prstGeom prst="rect">
                <a:avLst/>
              </a:prstGeom>
              <a:blipFill>
                <a:blip r:embed="rId3"/>
                <a:stretch>
                  <a:fillRect l="-824" t="-1120" b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72D7F2-8739-4437-A66B-0574F8F4C4E8}"/>
                  </a:ext>
                </a:extLst>
              </p:cNvPr>
              <p:cNvSpPr txBox="1"/>
              <p:nvPr/>
            </p:nvSpPr>
            <p:spPr>
              <a:xfrm>
                <a:off x="623888" y="6804947"/>
                <a:ext cx="5905500" cy="2031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rotation.</a:t>
                </a:r>
                <a:r>
                  <a:rPr lang="en-US" b="1" dirty="0" err="1"/>
                  <a:t>m</a:t>
                </a:r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Calculate rotation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Calculate rotation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Calculate rotation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Multiply the rotation matrices to get final rotation matrix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72D7F2-8739-4437-A66B-0574F8F4C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8" y="6804947"/>
                <a:ext cx="5905500" cy="2031325"/>
              </a:xfrm>
              <a:prstGeom prst="rect">
                <a:avLst/>
              </a:prstGeom>
              <a:blipFill>
                <a:blip r:embed="rId4"/>
                <a:stretch>
                  <a:fillRect l="-721" t="-1190" b="-32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B415401-DD4C-4110-B579-313A58A6A3C0}"/>
              </a:ext>
            </a:extLst>
          </p:cNvPr>
          <p:cNvSpPr txBox="1"/>
          <p:nvPr/>
        </p:nvSpPr>
        <p:spPr>
          <a:xfrm>
            <a:off x="623888" y="8991600"/>
            <a:ext cx="575786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on </a:t>
            </a:r>
            <a:r>
              <a:rPr lang="en-US" b="1" dirty="0" err="1"/>
              <a:t>Github</a:t>
            </a:r>
            <a:r>
              <a:rPr lang="en-US" b="1" dirty="0"/>
              <a:t>: </a:t>
            </a:r>
          </a:p>
          <a:p>
            <a:pPr algn="ctr"/>
            <a:r>
              <a:rPr lang="en-US" sz="1200" b="1" dirty="0"/>
              <a:t>https://github.com/Salazar-Prime/photogrammetry/tree/master/Project%202</a:t>
            </a:r>
          </a:p>
        </p:txBody>
      </p:sp>
    </p:spTree>
    <p:extLst>
      <p:ext uri="{BB962C8B-B14F-4D97-AF65-F5344CB8AC3E}">
        <p14:creationId xmlns:p14="http://schemas.microsoft.com/office/powerpoint/2010/main" val="133983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Compute Code – main.py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D1D8F-214C-46ED-B21C-2456EFF3BC7E}"/>
              </a:ext>
            </a:extLst>
          </p:cNvPr>
          <p:cNvSpPr txBox="1"/>
          <p:nvPr/>
        </p:nvSpPr>
        <p:spPr>
          <a:xfrm>
            <a:off x="623888" y="1524000"/>
            <a:ext cx="5757862" cy="7355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Common Parameters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IOPs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IOP = [6.7451660984e-2,-1.1709829919e-1,8.1671200690];</a:t>
            </a:r>
          </a:p>
          <a:p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[-2.9350008918e-4, 9.2190322166e-6,-2.2562559450e-7,6.1878890685e-5,-7.2907688047e-5,0];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Ground co-ordinates of targets</a:t>
            </a:r>
          </a:p>
          <a:p>
            <a:r>
              <a:rPr lang="pt-BR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XA = [-0.044038221723;0.89829592555;1.8428648416;2.7928032424;3.731135328;-0.036927916146;0.90108606018;1.8511589932;2.8010339963;3.7422959221;-0.037704361429;0.90892725171;1.8588605461;2.8062554595;3.7520655984;-0.024722332105;0.91454137562;1.8596674595;2.8078118825;3.7544680979;0;0.9263914178;1.8642980884;2.8111736654;3.7628755375];    </a:t>
            </a:r>
          </a:p>
          <a:p>
            <a:endParaRPr lang="pt-BR" sz="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YA = [3.751130948;3.7594793917;3.7736433303;3.7823238561;3.7801397656;2.8057675589;2.8180218203;2.8257925207;2.8332144474;2.8378518827;1.8634346772;1.8678901457;1.8758730363;1.8838128654;1.8922797004;0.91840024749;0.92066047041;0.92760553219;0.93553829291;0.94557055946;0;-0.00026178267339;-0.0021390199929;-0.0019752230297;0]; </a:t>
            </a:r>
          </a:p>
          <a:p>
            <a:endParaRPr lang="es-ES" sz="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ZA = [0.072640804133;0.048121990404;0;-0.047649472361;-0.070838477818;0.054102199693;0.026008316122;0.0059282538012;-0.023295585379;-0.044574905144;0.016369939657;0.010208246675;0.0071618170061;-0.0096698096332;-0.020910207448;-0.0091692255168;0.003877584251;0.003049069041;-0.0030509411619;-0.0098127723745;0;0.017342094476;0.016047411487;0.006582607018;0];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Image 1 - image_09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EOP_i,EOP_basc,xa,ya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data(9); </a:t>
            </a:r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get data for image 9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[EOP_9,e_9,sigma_hat_9,iter_9,D_9,EOP_history_9] = LSA(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xa,ya,XA,YA,ZA,IOP,dist,EOP_i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run LSA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[table_9_summary,table_9_D,table_9_hist] = results(EOP_i,EOP_9,D_9,EOP_basc,EOP_history_9,iter_9); </a:t>
            </a:r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en-US" sz="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complie</a:t>
            </a:r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results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Image 1 - image_10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EOP_i,EOP_basc,xa,ya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data(10); </a:t>
            </a:r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get data for image 10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[EOP_10,e_10,sigma_hat_10,iter_10,D_10,EOP_history_10] = LSA(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xa,ya,XA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(1:24),YA(1:24),ZA(1:24),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IOP,dist,EOP_i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run LSA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[table_10_summary,table_10_D,table_10_hist] = results(EOP_i,EOP_10,D_10,EOP_basc,EOP_history_10,iter_10); </a:t>
            </a:r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en-US" sz="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complie</a:t>
            </a:r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results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Image 1 - image_14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EOP_i,EOP_basc,xa,ya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data(14); </a:t>
            </a:r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get data for image 14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[EOP_14,e_14,sigma_hat_14,iter_14,D_14,EOP_history_14] = LSA(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xa,ya,XA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([3:5,7:10,12:15,17:20,22:25]),YA([3:5,7:10,12:15,17:20,22:25]),ZA([3:5,7:10,12:15,17:20,22:25]),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IOP,dist,EOP_i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run LSA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[table_14_summary,table_14_D,table_14_hist] = results(EOP_i,EOP_14,D_14,EOP_basc,EOP_history_14,iter_14); </a:t>
            </a:r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en-US" sz="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complie</a:t>
            </a:r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results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Image 1 - image_18</a:t>
            </a:r>
          </a:p>
          <a:p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EOP_i,EOP_basc,xa,ya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data(18); </a:t>
            </a:r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get data for image 14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[EOP_18,e_18,sigma_hat_18,iter_18,D_18,EOP_history_18] = LSA(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xa,ya,XA,YA,ZA,IOP,dist,EOP_i</a:t>
            </a:r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run LSA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[table_18_summary,table_18_D,table_18_hist] = results(EOP_i,EOP_18,D_18,EOP_basc,EOP_history_14,iter_14); </a:t>
            </a:r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en-US" sz="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complie</a:t>
            </a:r>
            <a:r>
              <a:rPr lang="en-US" sz="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results</a:t>
            </a:r>
          </a:p>
          <a:p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94744-FDE6-4C6D-A5AC-DEF063789FE1}"/>
              </a:ext>
            </a:extLst>
          </p:cNvPr>
          <p:cNvSpPr txBox="1"/>
          <p:nvPr/>
        </p:nvSpPr>
        <p:spPr>
          <a:xfrm>
            <a:off x="623888" y="8991600"/>
            <a:ext cx="575786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on </a:t>
            </a:r>
            <a:r>
              <a:rPr lang="en-US" b="1" dirty="0" err="1"/>
              <a:t>Github</a:t>
            </a:r>
            <a:r>
              <a:rPr lang="en-US" b="1" dirty="0"/>
              <a:t>: </a:t>
            </a:r>
          </a:p>
          <a:p>
            <a:pPr algn="ctr"/>
            <a:r>
              <a:rPr lang="en-US" sz="1200" b="1" dirty="0"/>
              <a:t>https://github.com/Salazar-Prime/photogrammetry/tree/master/Project%202</a:t>
            </a:r>
          </a:p>
        </p:txBody>
      </p:sp>
    </p:spTree>
    <p:extLst>
      <p:ext uri="{BB962C8B-B14F-4D97-AF65-F5344CB8AC3E}">
        <p14:creationId xmlns:p14="http://schemas.microsoft.com/office/powerpoint/2010/main" val="1774211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Compute Code – LSA.py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D1D8F-214C-46ED-B21C-2456EFF3BC7E}"/>
              </a:ext>
            </a:extLst>
          </p:cNvPr>
          <p:cNvSpPr txBox="1"/>
          <p:nvPr/>
        </p:nvSpPr>
        <p:spPr>
          <a:xfrm>
            <a:off x="623888" y="1524000"/>
            <a:ext cx="5915024" cy="7017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EOP,e,sigma_hat,iter,D,EOP_history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LSA(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xa,ya,XA,YA,ZA,IOP,dist,EOP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parameters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max_iter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10000;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thres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1e-8;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sigma_hat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num_GCP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length(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Unpack EOPs and IOPs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[X0,Y0,Z0,omega,phi,kappa]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update_EOP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(EOP, zeros(6,1));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xp,yp,c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assign_IOP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(IOP);</a:t>
            </a:r>
          </a:p>
          <a:p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EOP_history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EOP;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LSA iterations</a:t>
            </a:r>
          </a:p>
          <a:p>
            <a:r>
              <a:rPr lang="en-US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=1:max_iter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update </a:t>
            </a:r>
            <a:r>
              <a:rPr lang="en-US" sz="9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sigma_hat_prev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sigma_hat_prev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sigma_hat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OAX, OAY, OAZ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OAX = XA - X0;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OAY = YA - Y0;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OAZ = ZA - Z0;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calculate A_50x6 (</a:t>
            </a:r>
            <a:r>
              <a:rPr lang="en-US" sz="9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num_GCP,c,OAX,OAY,OAZ,omega,phi,kappa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[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A,Nx,Ny,D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calc_A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num_GCP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c, OAX, OAY, OAZ, omega, phi, kappa);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s-E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es-ES" sz="9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calculate</a:t>
            </a:r>
            <a:r>
              <a:rPr lang="es-E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y_50x1 (</a:t>
            </a:r>
            <a:r>
              <a:rPr lang="es-ES" sz="9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dist,xa,ya,xp,yp,c,Nx_mat,Ny_mat,D_mat</a:t>
            </a:r>
            <a:r>
              <a:rPr lang="es-E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E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y = </a:t>
            </a:r>
            <a:r>
              <a:rPr lang="es-E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calc_y</a:t>
            </a:r>
            <a:r>
              <a:rPr lang="es-E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dist,xa,ya,xp,yp,c,Nx,Ny,D</a:t>
            </a:r>
            <a:r>
              <a:rPr lang="es-E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calculate </a:t>
            </a:r>
            <a:r>
              <a:rPr lang="en-US" sz="9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x_hat</a:t>
            </a:r>
            <a:endParaRPr lang="en-US" sz="9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pt-B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P = eye(num_GCP*2);</a:t>
            </a:r>
          </a:p>
          <a:p>
            <a:r>
              <a:rPr lang="es-E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x_hat</a:t>
            </a:r>
            <a:r>
              <a:rPr lang="es-E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</a:t>
            </a:r>
            <a:r>
              <a:rPr lang="es-E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(A'*P*A)*A'*P*y;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update EOPs</a:t>
            </a:r>
          </a:p>
          <a:p>
            <a:r>
              <a:rPr lang="nn-NO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[X0,Y0,Z0,omega,phi,kappa,EOP] = update_EOP(EOP, x_hat);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EOP_history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EOP_history;EOP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calculate e and </a:t>
            </a:r>
            <a:r>
              <a:rPr lang="en-US" sz="9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sigma_hat</a:t>
            </a:r>
            <a:endParaRPr lang="en-US" sz="9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s-E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e = y - A*</a:t>
            </a:r>
            <a:r>
              <a:rPr lang="es-E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x_hat</a:t>
            </a:r>
            <a:r>
              <a:rPr lang="es-E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sigma_hat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(e'*P*e)/(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num_GCP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length(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x_hat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break out of loop is threshold is reached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abs(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sigma_hat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sigma_hat_prev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&lt;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thres</a:t>
            </a:r>
            <a:endParaRPr lang="en-US" sz="9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D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sigma_hat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*inv(A'*P*A);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e = [e(1:2:end),e(2:2:end)];</a:t>
            </a:r>
          </a:p>
          <a:p>
            <a:r>
              <a:rPr lang="nn-NO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EOP = [X0,Y0,Z0,rad2deg(omega),rad2deg(phi),rad2deg(kappa)];     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DC489-8984-453D-A051-C5848071FB29}"/>
              </a:ext>
            </a:extLst>
          </p:cNvPr>
          <p:cNvSpPr txBox="1"/>
          <p:nvPr/>
        </p:nvSpPr>
        <p:spPr>
          <a:xfrm>
            <a:off x="623888" y="8991600"/>
            <a:ext cx="575786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on </a:t>
            </a:r>
            <a:r>
              <a:rPr lang="en-US" b="1" dirty="0" err="1"/>
              <a:t>Github</a:t>
            </a:r>
            <a:r>
              <a:rPr lang="en-US" b="1" dirty="0"/>
              <a:t>: </a:t>
            </a:r>
          </a:p>
          <a:p>
            <a:pPr algn="ctr"/>
            <a:r>
              <a:rPr lang="en-US" sz="1200" b="1" dirty="0"/>
              <a:t>https://github.com/Salazar-Prime/photogrammetry/tree/master/Project%202</a:t>
            </a:r>
          </a:p>
        </p:txBody>
      </p:sp>
    </p:spTree>
    <p:extLst>
      <p:ext uri="{BB962C8B-B14F-4D97-AF65-F5344CB8AC3E}">
        <p14:creationId xmlns:p14="http://schemas.microsoft.com/office/powerpoint/2010/main" val="169953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Compute Code – calc_A.py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D1D8F-214C-46ED-B21C-2456EFF3BC7E}"/>
              </a:ext>
            </a:extLst>
          </p:cNvPr>
          <p:cNvSpPr txBox="1"/>
          <p:nvPr/>
        </p:nvSpPr>
        <p:spPr>
          <a:xfrm>
            <a:off x="623888" y="1524000"/>
            <a:ext cx="5915024" cy="6278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A,Nx_mat,Ny_mat,D_mat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calc_A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num_GCP,c,OAX,OAY,OAZ,omega,phi,kappa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calculate rotation</a:t>
            </a:r>
          </a:p>
          <a:p>
            <a:r>
              <a:rPr lang="sv-SE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rotation(omega,phi,kappa);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calculate N and D (</a:t>
            </a:r>
            <a:r>
              <a:rPr lang="en-US" sz="9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OAX,OAY,OAZ,rot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Nx_mat = r(1,1)*OAX + r(2,1)*OAY + r(3,1)*OAZ;</a:t>
            </a:r>
          </a:p>
          <a:p>
            <a:r>
              <a:rPr lang="pt-B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Ny_mat = r(1,2)*OAX + r(2,2)*OAY + r(3,2)*OAZ;</a:t>
            </a:r>
          </a:p>
          <a:p>
            <a:r>
              <a:rPr lang="pt-B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D_mat = r(1,3)*OAX + r(2,3)*OAY + r(3,3)*OAZ;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calculate </a:t>
            </a:r>
            <a:r>
              <a:rPr lang="en-US" sz="9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aij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, </a:t>
            </a:r>
            <a:r>
              <a:rPr lang="en-US" sz="9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bij</a:t>
            </a:r>
            <a:endParaRPr lang="en-US" sz="9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create an empty A matrix </a:t>
            </a:r>
          </a:p>
          <a:p>
            <a:r>
              <a:rPr lang="pt-B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 = zeros(num_GCP*2,6);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loop over all ground control points</a:t>
            </a:r>
          </a:p>
          <a:p>
            <a:r>
              <a:rPr lang="en-US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=1:num_GCP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en-US" sz="9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Nx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, Ny, D for </a:t>
            </a:r>
            <a:r>
              <a:rPr lang="en-US" sz="9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ith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target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Nx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Nx_mat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Ny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Ny_mat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D = 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D_mat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en-US" sz="9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aij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for </a:t>
            </a:r>
            <a:r>
              <a:rPr lang="en-US" sz="9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ith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GCP</a:t>
            </a:r>
          </a:p>
          <a:p>
            <a:r>
              <a:rPr lang="pt-B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a1 = r(1,1)*D - r(1,3)*Nx;</a:t>
            </a:r>
          </a:p>
          <a:p>
            <a:r>
              <a:rPr lang="pt-B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a2 = r(2,1)*D - r(2,3)*Nx;</a:t>
            </a:r>
          </a:p>
          <a:p>
            <a:r>
              <a:rPr lang="pt-B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a3 = r(3,1)*D - r(3,3)*Nx;</a:t>
            </a:r>
          </a:p>
          <a:p>
            <a:r>
              <a:rPr lang="pt-B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a4 = D*(r(3,1)*OAY(i) - r(2,1)*OAZ(i)) + Nx*(r(2,3)*OAZ(i) - r(3,3)*OAY(i));</a:t>
            </a:r>
          </a:p>
          <a:p>
            <a:r>
              <a:rPr lang="sv-SE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a5 = D*D*cos(kappa) - Nx*(-Nx*cos(kappa) + Ny*sin(kappa));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a6 = -1 * Ny*D;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en-US" sz="9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bij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for </a:t>
            </a:r>
            <a:r>
              <a:rPr lang="en-US" sz="9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ith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GCP</a:t>
            </a:r>
          </a:p>
          <a:p>
            <a:r>
              <a:rPr lang="pt-B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b1 = r(1,2)*D - r(1,3)*Ny;</a:t>
            </a:r>
          </a:p>
          <a:p>
            <a:r>
              <a:rPr lang="pt-B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b2 = r(2,2)*D - r(2,3)*Ny;</a:t>
            </a:r>
          </a:p>
          <a:p>
            <a:r>
              <a:rPr lang="pt-B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b3 = r(3,2)*D - r(3,3)*Ny;</a:t>
            </a:r>
          </a:p>
          <a:p>
            <a:r>
              <a:rPr lang="pt-B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b4 = D*(r(3,2)*OAY(i) - r(2,2)*OAZ(i)) + Ny*(r(2,3)*OAZ(i) - r(3,3)*OAY(i));</a:t>
            </a:r>
          </a:p>
          <a:p>
            <a:r>
              <a:rPr lang="sv-SE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b5 = -1*D*D*sin(kappa) - Ny*(-Nx*cos(kappa) + Ny*sin(kappa));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b6 = </a:t>
            </a:r>
            <a:r>
              <a:rPr lang="en-US" sz="9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Nx</a:t>
            </a:r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*D;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multiplying by c/D^2 before appending into A</a:t>
            </a:r>
          </a:p>
          <a:p>
            <a:r>
              <a:rPr lang="pt-BR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A(2*i-1,:) = [a1,a2,a3,a4,a5,a6]*c/D^2;</a:t>
            </a:r>
          </a:p>
          <a:p>
            <a:r>
              <a:rPr lang="pl-PL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A(2*i,:) = [b1,b2,b3,b4,b5,b6]*c/D^2;</a:t>
            </a:r>
          </a:p>
          <a:p>
            <a:r>
              <a:rPr lang="en-US" sz="9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9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sz="200" b="0" i="0" u="none" strike="noStrike" baseline="0" dirty="0"/>
          </a:p>
          <a:p>
            <a:endParaRPr lang="en-US" sz="2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9C227-C8F8-43C4-B638-2666EACE0B34}"/>
              </a:ext>
            </a:extLst>
          </p:cNvPr>
          <p:cNvSpPr txBox="1"/>
          <p:nvPr/>
        </p:nvSpPr>
        <p:spPr>
          <a:xfrm>
            <a:off x="623888" y="8991600"/>
            <a:ext cx="575786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on </a:t>
            </a:r>
            <a:r>
              <a:rPr lang="en-US" b="1" dirty="0" err="1"/>
              <a:t>Github</a:t>
            </a:r>
            <a:r>
              <a:rPr lang="en-US" b="1" dirty="0"/>
              <a:t>: </a:t>
            </a:r>
          </a:p>
          <a:p>
            <a:pPr algn="ctr"/>
            <a:r>
              <a:rPr lang="en-US" sz="1200" b="1" dirty="0"/>
              <a:t>https://github.com/Salazar-Prime/photogrammetry/tree/master/Project%202</a:t>
            </a:r>
          </a:p>
        </p:txBody>
      </p:sp>
    </p:spTree>
    <p:extLst>
      <p:ext uri="{BB962C8B-B14F-4D97-AF65-F5344CB8AC3E}">
        <p14:creationId xmlns:p14="http://schemas.microsoft.com/office/powerpoint/2010/main" val="58752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Compute Code – calc_y.py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D1D8F-214C-46ED-B21C-2456EFF3BC7E}"/>
              </a:ext>
            </a:extLst>
          </p:cNvPr>
          <p:cNvSpPr txBox="1"/>
          <p:nvPr/>
        </p:nvSpPr>
        <p:spPr>
          <a:xfrm>
            <a:off x="623888" y="1524000"/>
            <a:ext cx="5915024" cy="7048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E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[y] = </a:t>
            </a:r>
            <a:r>
              <a:rPr lang="es-E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calc_y</a:t>
            </a:r>
            <a:r>
              <a:rPr lang="es-E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dist,xa,ya,xp,yp,c,Nx,Ny,D</a:t>
            </a:r>
            <a:r>
              <a:rPr lang="es-E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calculate </a:t>
            </a:r>
            <a:r>
              <a:rPr lang="en-US" sz="11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x_corr</a:t>
            </a:r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and </a:t>
            </a:r>
            <a:r>
              <a:rPr lang="en-US" sz="11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y_corr</a:t>
            </a:r>
            <a:endParaRPr lang="en-US" sz="11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unpack distortion parameters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k1 =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(1);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k2 =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(2);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k3 =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(3);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p1 =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(4);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p2 =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(5);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p3 =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(6);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calculate x_bar, y_bar, r</a:t>
            </a:r>
          </a:p>
          <a:p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x_bar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xp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y_bar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ya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yp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sqrt(x_bar.^2 + y_bar.^2);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calculate </a:t>
            </a:r>
            <a:r>
              <a:rPr lang="en-US" sz="11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delta_xr</a:t>
            </a:r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, </a:t>
            </a:r>
            <a:r>
              <a:rPr lang="en-US" sz="11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delta_yr</a:t>
            </a:r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- radial distortion</a:t>
            </a:r>
          </a:p>
          <a:p>
            <a:r>
              <a:rPr lang="nn-NO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delta_xr =  x_bar .* (k1*r.^2 + k2*r.^4 + k3*r.^6);</a:t>
            </a:r>
          </a:p>
          <a:p>
            <a:r>
              <a:rPr lang="nn-NO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delta_yr =  y_bar .* (k1*r.^2 + k2*r.^4 + k3*r.^6);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calculate </a:t>
            </a:r>
            <a:r>
              <a:rPr lang="en-US" sz="11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delta_xd</a:t>
            </a:r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, </a:t>
            </a:r>
            <a:r>
              <a:rPr lang="en-US" sz="11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delta_yd</a:t>
            </a:r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- de-centering lens distortion</a:t>
            </a:r>
          </a:p>
          <a:p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delta_xd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(1+p3*r.^2).*(p1*(r.^2 + 2*x_bar.^2) + 2*p2*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x_bar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y_bar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nn-NO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delta_yd = (1+p3*r.^2).*(2*p1*x_bar.*y_bar + p2*(r.^2 + 2*y_bar.^2));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en-US" sz="11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cremove</a:t>
            </a:r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distortions</a:t>
            </a:r>
          </a:p>
          <a:p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x_corr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delta_xr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delta_xd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E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y_corr</a:t>
            </a:r>
            <a:r>
              <a:rPr lang="es-E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ya - </a:t>
            </a:r>
            <a:r>
              <a:rPr lang="es-E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delta_yr</a:t>
            </a:r>
            <a:r>
              <a:rPr lang="es-E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s-E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delta_yd</a:t>
            </a:r>
            <a:r>
              <a:rPr lang="es-E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1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</a:t>
            </a:r>
            <a:r>
              <a:rPr lang="en-US" sz="11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calcualte</a:t>
            </a:r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y</a:t>
            </a:r>
          </a:p>
          <a:p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x_corr = x_corr - (xp - c*Nx./D);</a:t>
            </a:r>
          </a:p>
          <a:p>
            <a:r>
              <a:rPr lang="es-E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y_corr</a:t>
            </a:r>
            <a:r>
              <a:rPr lang="es-E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y_corr</a:t>
            </a:r>
            <a:r>
              <a:rPr lang="es-E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(</a:t>
            </a:r>
            <a:r>
              <a:rPr lang="es-E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yp</a:t>
            </a:r>
            <a:r>
              <a:rPr lang="es-E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c*</a:t>
            </a:r>
            <a:r>
              <a:rPr lang="es-E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Ny</a:t>
            </a:r>
            <a:r>
              <a:rPr lang="es-E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./D);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alternate merge in order : </a:t>
            </a:r>
            <a:r>
              <a:rPr lang="en-US" sz="11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x_corr</a:t>
            </a:r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and </a:t>
            </a:r>
            <a:r>
              <a:rPr lang="en-US" sz="11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y_corr</a:t>
            </a:r>
            <a:endParaRPr lang="en-US" sz="11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s-E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 = [</a:t>
            </a:r>
            <a:r>
              <a:rPr lang="es-E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x_corr</a:t>
            </a:r>
            <a:r>
              <a:rPr lang="es-E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y_corr</a:t>
            </a:r>
            <a:r>
              <a:rPr lang="es-E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]';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 = y(:);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sz="1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D8C7F-6840-4019-91BF-94B7F3FE21C5}"/>
              </a:ext>
            </a:extLst>
          </p:cNvPr>
          <p:cNvSpPr txBox="1"/>
          <p:nvPr/>
        </p:nvSpPr>
        <p:spPr>
          <a:xfrm>
            <a:off x="623888" y="8991600"/>
            <a:ext cx="575786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on </a:t>
            </a:r>
            <a:r>
              <a:rPr lang="en-US" b="1" dirty="0" err="1"/>
              <a:t>Github</a:t>
            </a:r>
            <a:r>
              <a:rPr lang="en-US" b="1" dirty="0"/>
              <a:t>: </a:t>
            </a:r>
          </a:p>
          <a:p>
            <a:pPr algn="ctr"/>
            <a:r>
              <a:rPr lang="en-US" sz="1200" b="1" dirty="0"/>
              <a:t>https://github.com/Salazar-Prime/photogrammetry/tree/master/Project%202</a:t>
            </a:r>
          </a:p>
        </p:txBody>
      </p:sp>
    </p:spTree>
    <p:extLst>
      <p:ext uri="{BB962C8B-B14F-4D97-AF65-F5344CB8AC3E}">
        <p14:creationId xmlns:p14="http://schemas.microsoft.com/office/powerpoint/2010/main" val="3398797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Compute Code – rotation.py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D1D8F-214C-46ED-B21C-2456EFF3BC7E}"/>
              </a:ext>
            </a:extLst>
          </p:cNvPr>
          <p:cNvSpPr txBox="1"/>
          <p:nvPr/>
        </p:nvSpPr>
        <p:spPr>
          <a:xfrm>
            <a:off x="623888" y="1524000"/>
            <a:ext cx="5915024" cy="3216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[rot]=rotation(omega, phi, kappa)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rot_o</a:t>
            </a:r>
            <a:r>
              <a:rPr lang="es-E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[1 0 0; 0 cos(omega) -sin(omega); 0 sin(omega) cos(omega)];</a:t>
            </a:r>
          </a:p>
          <a:p>
            <a:endParaRPr lang="es-ES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rot_p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[cos(phi) 0 sin(phi); 0 1 0; -sin(phi) 0 cos(phi)];</a:t>
            </a:r>
          </a:p>
          <a:p>
            <a:endParaRPr lang="en-US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rot_k = [cos(kappa) -sin(kappa) 0; sin(kappa) cos(kappa) 0; 0 0 1];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rot 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rot_o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rot_p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rot_k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sz="600" b="0" i="0" u="none" strike="noStrike" baseline="0" dirty="0"/>
          </a:p>
          <a:p>
            <a:endParaRPr lang="en-US" sz="1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9AD92D-95F1-4A30-A596-FEA874BB767E}"/>
              </a:ext>
            </a:extLst>
          </p:cNvPr>
          <p:cNvSpPr txBox="1">
            <a:spLocks/>
          </p:cNvSpPr>
          <p:nvPr/>
        </p:nvSpPr>
        <p:spPr>
          <a:xfrm>
            <a:off x="623888" y="4962525"/>
            <a:ext cx="5915025" cy="7443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Compute Code – update_EOP.py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E959-1737-4FFE-A328-503517D001A8}"/>
              </a:ext>
            </a:extLst>
          </p:cNvPr>
          <p:cNvSpPr txBox="1"/>
          <p:nvPr/>
        </p:nvSpPr>
        <p:spPr>
          <a:xfrm>
            <a:off x="623888" y="5959120"/>
            <a:ext cx="5915024" cy="275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[X0,Y0,Z0,omega,phi,kappa,EOP]=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update_EOP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(EOP,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x_hat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X0 = EOP(1) + x_hat(1);</a:t>
            </a:r>
          </a:p>
          <a:p>
            <a:r>
              <a:rPr lang="es-E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Y0 = EOP(2) + </a:t>
            </a:r>
            <a:r>
              <a:rPr lang="es-E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x_hat</a:t>
            </a:r>
            <a:r>
              <a:rPr lang="es-E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(2);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Z0 = EOP(3) +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x_hat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(3);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omega = EOP(4) +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x_hat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(4);</a:t>
            </a:r>
          </a:p>
          <a:p>
            <a:r>
              <a:rPr lang="de-D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phi = EOP(5) + x_hat(5);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kappa = EOP(6) +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x_hat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(6);</a:t>
            </a:r>
          </a:p>
          <a:p>
            <a:r>
              <a:rPr lang="pl-PL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EOP = [X0,Y0,Z0,omega,phi,kappa];</a:t>
            </a:r>
            <a:endParaRPr lang="en-US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l-PL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sz="400" b="0" i="0" u="none" strike="noStrike" baseline="0" dirty="0"/>
          </a:p>
          <a:p>
            <a:endParaRPr lang="en-US" sz="1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DED60-5044-4E6F-BD1E-48DEA0AA19D9}"/>
              </a:ext>
            </a:extLst>
          </p:cNvPr>
          <p:cNvSpPr txBox="1"/>
          <p:nvPr/>
        </p:nvSpPr>
        <p:spPr>
          <a:xfrm>
            <a:off x="623888" y="8991600"/>
            <a:ext cx="575786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on </a:t>
            </a:r>
            <a:r>
              <a:rPr lang="en-US" b="1" dirty="0" err="1"/>
              <a:t>Github</a:t>
            </a:r>
            <a:r>
              <a:rPr lang="en-US" b="1" dirty="0"/>
              <a:t>: </a:t>
            </a:r>
          </a:p>
          <a:p>
            <a:pPr algn="ctr"/>
            <a:r>
              <a:rPr lang="en-US" sz="1200" b="1" dirty="0"/>
              <a:t>https://github.com/Salazar-Prime/photogrammetry/tree/master/Project%202</a:t>
            </a:r>
          </a:p>
        </p:txBody>
      </p:sp>
    </p:spTree>
    <p:extLst>
      <p:ext uri="{BB962C8B-B14F-4D97-AF65-F5344CB8AC3E}">
        <p14:creationId xmlns:p14="http://schemas.microsoft.com/office/powerpoint/2010/main" val="1532076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Compute Code – results.py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D1D8F-214C-46ED-B21C-2456EFF3BC7E}"/>
              </a:ext>
            </a:extLst>
          </p:cNvPr>
          <p:cNvSpPr txBox="1"/>
          <p:nvPr/>
        </p:nvSpPr>
        <p:spPr>
          <a:xfrm>
            <a:off x="623888" y="1524000"/>
            <a:ext cx="5915024" cy="3493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summary,D,hist,e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]=results(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EOP_i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EOP_f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D,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EOP_basc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hist,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out = [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EOP_i;EOP_f;transpose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diag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(D).^0.5);abs(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EOP_basc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EOP_f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  <a:p>
            <a:endParaRPr lang="en-US" sz="105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row=[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"Initial Approximation"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=1:iter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row=[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row,sprintf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"Iteration %d"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sz="105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summary = array2table(out,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5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VariableNames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,[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"X0"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"Y0"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"Z0"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"Omega (deg)"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"Phi (deg)"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"Kappa (deg)"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5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RowNames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,[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"Initial </a:t>
            </a:r>
            <a:r>
              <a:rPr lang="en-US" sz="105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Approximation"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"Final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 EOP </a:t>
            </a:r>
            <a:r>
              <a:rPr lang="en-US" sz="105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Value"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"SD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 for </a:t>
            </a:r>
            <a:r>
              <a:rPr lang="en-US" sz="105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EOPs"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"Delta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 EOP from BASC"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D = array2table(D,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5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VariableNames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,[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"X0"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"Y0"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"Z0"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"Omega (deg)"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"Phi (deg)"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"Kappa (deg)"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5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RowNames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,[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"X0"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"Y0"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"Z0"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"Omega (deg)"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"Phi (deg)"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"Kappa (deg)"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hist = array2table(hist,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5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VariableNames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,[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"X0"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"Y0"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"Z0"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"Omega (deg)"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"Phi (deg)"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"Kappa (deg)"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5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RowNames</a:t>
            </a:r>
            <a:r>
              <a:rPr lang="en-US" sz="105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,row);</a:t>
            </a:r>
          </a:p>
          <a:p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sz="900" b="0" i="0" u="none" strike="noStrike" baseline="0" dirty="0"/>
          </a:p>
          <a:p>
            <a:endParaRPr lang="en-US" sz="100" b="0" i="0" u="none" strike="noStrike" baseline="0" dirty="0"/>
          </a:p>
          <a:p>
            <a:endParaRPr lang="en-US" sz="1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9AD92D-95F1-4A30-A596-FEA874BB767E}"/>
              </a:ext>
            </a:extLst>
          </p:cNvPr>
          <p:cNvSpPr txBox="1">
            <a:spLocks/>
          </p:cNvSpPr>
          <p:nvPr/>
        </p:nvSpPr>
        <p:spPr>
          <a:xfrm>
            <a:off x="623888" y="5112514"/>
            <a:ext cx="5915025" cy="7443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Compute Code – assign_IOP.py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E959-1737-4FFE-A328-503517D001A8}"/>
              </a:ext>
            </a:extLst>
          </p:cNvPr>
          <p:cNvSpPr txBox="1"/>
          <p:nvPr/>
        </p:nvSpPr>
        <p:spPr>
          <a:xfrm>
            <a:off x="623888" y="5959120"/>
            <a:ext cx="591502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xp,yp,c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assign_IOP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(IOP)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IOP(1);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IOP(2);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c = IOP(3);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sz="6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B0113D-59D8-4B69-91AC-F88F7885043A}"/>
              </a:ext>
            </a:extLst>
          </p:cNvPr>
          <p:cNvSpPr txBox="1"/>
          <p:nvPr/>
        </p:nvSpPr>
        <p:spPr>
          <a:xfrm>
            <a:off x="623888" y="8991600"/>
            <a:ext cx="575786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on </a:t>
            </a:r>
            <a:r>
              <a:rPr lang="en-US" b="1" dirty="0" err="1"/>
              <a:t>Github</a:t>
            </a:r>
            <a:r>
              <a:rPr lang="en-US" b="1" dirty="0"/>
              <a:t>: </a:t>
            </a:r>
          </a:p>
          <a:p>
            <a:pPr algn="ctr"/>
            <a:r>
              <a:rPr lang="en-US" sz="1200" b="1" dirty="0"/>
              <a:t>https://github.com/Salazar-Prime/photogrammetry/tree/master/Project%202</a:t>
            </a:r>
          </a:p>
        </p:txBody>
      </p:sp>
    </p:spTree>
    <p:extLst>
      <p:ext uri="{BB962C8B-B14F-4D97-AF65-F5344CB8AC3E}">
        <p14:creationId xmlns:p14="http://schemas.microsoft.com/office/powerpoint/2010/main" val="4231485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Compute Code – data.py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E959-1737-4FFE-A328-503517D001A8}"/>
              </a:ext>
            </a:extLst>
          </p:cNvPr>
          <p:cNvSpPr txBox="1"/>
          <p:nvPr/>
        </p:nvSpPr>
        <p:spPr>
          <a:xfrm>
            <a:off x="623887" y="1501420"/>
            <a:ext cx="5915024" cy="8402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EOP_i,EOP_basc,xa,ya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]=data(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image_no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image_no</a:t>
            </a:r>
            <a:endParaRPr lang="en-US" sz="10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9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EOP_i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[1.60,3.20,3.5,0,0,0];</a:t>
            </a:r>
          </a:p>
          <a:p>
            <a:r>
              <a:rPr lang="nl-NL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EOP_basc = [1.88968674,3.03586621,3.73500036,-19.1841784,-4.34497759,2.05014903];</a:t>
            </a:r>
          </a:p>
          <a:p>
            <a:r>
              <a:rPr lang="pt-B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xa = [-5.3877;-2.92187;-0.49439;1.79834;3.93369;-5.04787;-2.77407;-0.55643;1.5572;3.55246;-4.71235;-2.63868;-0.61275;1.34004;3.19895;-4.43154;-2.5313;-0.66436;1.1514;2.88537;-4.19557;-2.4407;-0.70131;0.99217;2.62277];</a:t>
            </a:r>
          </a:p>
          <a:p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ya = [4.93742;4.84433;4.68172;4.49867;4.29866;2.42494;2.3434;2.23887;2.1432;2.04441;0.30738;0.24322;0.17794;0.13305;0.09228;-1.49013;-1.53833;-1.5756;-1.59753;-1.59671;-3.02777;-3.06606;-3.09871;-3.09563;-3.07743];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10</a:t>
            </a:r>
          </a:p>
          <a:p>
            <a:r>
              <a:rPr lang="nn-NO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EOP_i = [1.636114 2.184056 3.727135 deg2rad(-1.055093) deg2rad(-5.256979) deg2rad(92.014892)];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EOP_basc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[1.68045678e+000   2.16587520e+000   3.50855335e+000 -4.14855263e-001  -4.93725230e+000   9.24769326e+001];</a:t>
            </a:r>
          </a:p>
          <a:p>
            <a:r>
              <a:rPr lang="pt-B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xa = [4.2568;4.0854;3.8851;3.68;3.479;1.9221;1.7977;1.6796;1.555;1.4339;-0.3967;-0.4724;-0.5334;-0.5915;-0.6454;-2.6632;-2.71;-2.7285;-2.7338;-2.7224;-4.81;-4.8779;-4.8782;-4.8346];   </a:t>
            </a:r>
          </a:p>
          <a:p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ya= [4.6788;2.3093;0.0418;-2.0823;-4.0521;4.7589;2.3888;0.1175;-2.0216;-4.02;4.8045;2.45;0.1921;-1.9492;-3.9707;4.8258;2.5321;0.2918;-1.8528;-3.8693;4.8076;2.5851;0.3697;-1.7626];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14</a:t>
            </a:r>
          </a:p>
          <a:p>
            <a:r>
              <a:rPr lang="nn-NO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EOP_i = [0.938012 2.492823 2.988345 deg2rad(-8.214459) deg2rad(-17.492066) deg2rad(90.607889)];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EOP_basc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[1.00952899e+000   2.53318361e+000   2.80635782e+000 -8.94008150e+000  -1.70515538e+001   9.11810993e+001];</a:t>
            </a:r>
          </a:p>
          <a:p>
            <a:r>
              <a:rPr lang="pt-B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xa = [5.0408;4.5063;4.0613;2.4057;2.1457;1.9236;1.7394;-0.5466;-0.5072;-0.48;-0.4562;-3.1775;-2.9114;-2.6867;-2.495;-5.4743;-5.0707;-4.6992;-4.374];    </a:t>
            </a:r>
          </a:p>
          <a:p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ya = [-0.3354;-2.7179;-4.6482;2.6935;-0.1767;-2.5023;-4.414;2.7038;-0.0294;-2.2763;-4.1595;2.7274;0.1323;-2.0413;-3.8797;2.7125;0.2538;-1.841;-3.6312];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18</a:t>
            </a:r>
          </a:p>
          <a:p>
            <a:r>
              <a:rPr lang="nn-NO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EOP_i = [1.981303 1.155948 3.933779 deg2rad(12.919527) deg2rad(0.159243) deg2rad(90.221535)];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EOP_basc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[2.10162316e+000   1.19465520e+000   3.69958966e+000 1.33667830e+001   1.46559054e+000   9.02308070e+001];</a:t>
            </a:r>
          </a:p>
          <a:p>
            <a:r>
              <a:rPr lang="pt-B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xa = [3.2893;3.295;3.2772;3.2471;3.2149;1.5691;1.574;1.5795;1.5697;1.557;-0.3378;-0.3441;-0.3375;-0.3381;-0.3412;-2.4459;-2.481;-2.4964;-2.5036;-2.4987;-4.7066;-4.8269;-4.8928;-4.9179;-4.8917];   </a:t>
            </a:r>
          </a:p>
          <a:p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ya = [3.8357;2.0059;0.1629;-1.6697;-3.476;4.0453;2.1277;0.1844;-1.7649;-3.6961;4.2673;2.2563;0.2058;-1.8635;-3.9356;4.4805;2.4023;0.2466;-1.9536;-4.1554;4.6783;2.5441;0.2765;-2.0524;-4.369];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4488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IMAGE 09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1C32CA-F304-4F7A-ACD5-91EF63655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08" y="3468414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806815A1-B021-4970-9864-E8624F19E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"/>
          <a:stretch>
            <a:fillRect/>
          </a:stretch>
        </p:blipFill>
        <p:spPr bwMode="auto">
          <a:xfrm>
            <a:off x="59746" y="4103510"/>
            <a:ext cx="6736653" cy="106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8CF68A-E538-4B86-80B2-D22F3C21DE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86719"/>
            <a:ext cx="6553200" cy="1248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F12825-CA02-4F4D-997A-C0FDBC869BC2}"/>
              </a:ext>
            </a:extLst>
          </p:cNvPr>
          <p:cNvSpPr txBox="1"/>
          <p:nvPr/>
        </p:nvSpPr>
        <p:spPr>
          <a:xfrm>
            <a:off x="2583333" y="5447689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Dispersion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178AE9-5F46-4483-AF57-0EEF3871286C}"/>
              </a:ext>
            </a:extLst>
          </p:cNvPr>
          <p:cNvSpPr txBox="1"/>
          <p:nvPr/>
        </p:nvSpPr>
        <p:spPr>
          <a:xfrm>
            <a:off x="2974689" y="3506514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Summary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8D4C92-3FB9-40E1-9BCB-A1E4FE6CE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01" y="8143724"/>
            <a:ext cx="6643999" cy="12481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6C5D56-A0DA-4637-B1FF-3AB01ED92EBE}"/>
              </a:ext>
            </a:extLst>
          </p:cNvPr>
          <p:cNvSpPr txBox="1"/>
          <p:nvPr/>
        </p:nvSpPr>
        <p:spPr>
          <a:xfrm>
            <a:off x="2528905" y="7607159"/>
            <a:ext cx="21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EOPs over iterations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4BAD88-D85F-49B3-B737-F3D50A41CE97}"/>
                  </a:ext>
                </a:extLst>
              </p:cNvPr>
              <p:cNvSpPr txBox="1"/>
              <p:nvPr/>
            </p:nvSpPr>
            <p:spPr>
              <a:xfrm>
                <a:off x="1501908" y="1758435"/>
                <a:ext cx="4043362" cy="15084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2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𝑇𝑜𝑡𝑎𝑙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𝐼𝑡𝑒𝑟𝑎𝑡𝑖𝑜𝑛𝑠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:5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2.167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−04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2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𝑇h𝑟𝑒𝑠h𝑜𝑙𝑑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4BAD88-D85F-49B3-B737-F3D50A41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908" y="1758435"/>
                <a:ext cx="4043362" cy="1508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08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IMAGE 09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1C32CA-F304-4F7A-ACD5-91EF63655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08" y="3468414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BC2079-4393-4953-ADD5-02FFD868F499}"/>
              </a:ext>
            </a:extLst>
          </p:cNvPr>
          <p:cNvGrpSpPr/>
          <p:nvPr/>
        </p:nvGrpSpPr>
        <p:grpSpPr>
          <a:xfrm>
            <a:off x="385763" y="2375174"/>
            <a:ext cx="2809873" cy="7003421"/>
            <a:chOff x="385763" y="2375174"/>
            <a:chExt cx="2809873" cy="700342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AAE0D8A-B6E8-4BAD-AC5C-595CD69D7336}"/>
                </a:ext>
              </a:extLst>
            </p:cNvPr>
            <p:cNvGrpSpPr/>
            <p:nvPr/>
          </p:nvGrpSpPr>
          <p:grpSpPr>
            <a:xfrm>
              <a:off x="385763" y="2439627"/>
              <a:ext cx="2781300" cy="6938968"/>
              <a:chOff x="623888" y="2439627"/>
              <a:chExt cx="2781300" cy="693896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20EBF6E-52A2-4B9D-AE58-423AF0168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3888" y="3244495"/>
                <a:ext cx="2781300" cy="61341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780471-DB50-4DB6-9750-697EF9CB137C}"/>
                  </a:ext>
                </a:extLst>
              </p:cNvPr>
              <p:cNvSpPr txBox="1"/>
              <p:nvPr/>
            </p:nvSpPr>
            <p:spPr>
              <a:xfrm>
                <a:off x="847724" y="2439627"/>
                <a:ext cx="2390775" cy="37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Residuals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95032DF-1FC3-411C-8239-C42CB39BFAA2}"/>
                      </a:ext>
                    </a:extLst>
                  </p:cNvPr>
                  <p:cNvSpPr txBox="1"/>
                  <p:nvPr/>
                </p:nvSpPr>
                <p:spPr>
                  <a:xfrm>
                    <a:off x="1104900" y="2876707"/>
                    <a:ext cx="638175" cy="3785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95032DF-1FC3-411C-8239-C42CB39BFA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900" y="2876707"/>
                    <a:ext cx="638175" cy="37854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3D29122-E64E-423C-8A4E-1CBA6547725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4600" y="2905975"/>
                    <a:ext cx="638175" cy="3785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3D29122-E64E-423C-8A4E-1CBA654772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4600" y="2905975"/>
                    <a:ext cx="638175" cy="37854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3690F5-373D-4F2A-A874-261581E3895F}"/>
                </a:ext>
              </a:extLst>
            </p:cNvPr>
            <p:cNvSpPr/>
            <p:nvPr/>
          </p:nvSpPr>
          <p:spPr>
            <a:xfrm>
              <a:off x="414336" y="2375174"/>
              <a:ext cx="2781300" cy="70034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CDB9D9-F7AB-4C2D-BD73-72EFD45E805E}"/>
              </a:ext>
            </a:extLst>
          </p:cNvPr>
          <p:cNvGrpSpPr/>
          <p:nvPr/>
        </p:nvGrpSpPr>
        <p:grpSpPr>
          <a:xfrm>
            <a:off x="3500437" y="2302609"/>
            <a:ext cx="2828925" cy="7085511"/>
            <a:chOff x="3500437" y="2302609"/>
            <a:chExt cx="2828925" cy="70855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2AF776D-C579-4F6B-8620-A9F2F4B86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00437" y="3282595"/>
              <a:ext cx="2828925" cy="610552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5D984D-CA68-4563-889B-81FD24AA9D55}"/>
                </a:ext>
              </a:extLst>
            </p:cNvPr>
            <p:cNvSpPr txBox="1"/>
            <p:nvPr/>
          </p:nvSpPr>
          <p:spPr>
            <a:xfrm>
              <a:off x="3686175" y="2302609"/>
              <a:ext cx="2390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Measured Image Co-ordinates (mm)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BC5B4FE-3A58-47D9-B96F-EF4C537DFB48}"/>
                    </a:ext>
                  </a:extLst>
                </p:cNvPr>
                <p:cNvSpPr txBox="1"/>
                <p:nvPr/>
              </p:nvSpPr>
              <p:spPr>
                <a:xfrm>
                  <a:off x="3936700" y="2876707"/>
                  <a:ext cx="638175" cy="378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BC5B4FE-3A58-47D9-B96F-EF4C537DF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6700" y="2876707"/>
                  <a:ext cx="638175" cy="37854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0CF8C71-FE21-436B-BB82-BDCF2725E34D}"/>
                    </a:ext>
                  </a:extLst>
                </p:cNvPr>
                <p:cNvSpPr txBox="1"/>
                <p:nvPr/>
              </p:nvSpPr>
              <p:spPr>
                <a:xfrm>
                  <a:off x="5346400" y="2905975"/>
                  <a:ext cx="638175" cy="378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0CF8C71-FE21-436B-BB82-BDCF2725E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400" y="2905975"/>
                  <a:ext cx="638175" cy="378545"/>
                </a:xfrm>
                <a:prstGeom prst="rect">
                  <a:avLst/>
                </a:prstGeom>
                <a:blipFill>
                  <a:blip r:embed="rId7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D284AFF-683C-43CA-9D81-5C5B3542173C}"/>
                </a:ext>
              </a:extLst>
            </p:cNvPr>
            <p:cNvSpPr/>
            <p:nvPr/>
          </p:nvSpPr>
          <p:spPr>
            <a:xfrm>
              <a:off x="3529010" y="2375173"/>
              <a:ext cx="2781300" cy="70034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825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IMAGE 10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1C32CA-F304-4F7A-ACD5-91EF63655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08" y="3468414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12825-CA02-4F4D-997A-C0FDBC869BC2}"/>
              </a:ext>
            </a:extLst>
          </p:cNvPr>
          <p:cNvSpPr txBox="1"/>
          <p:nvPr/>
        </p:nvSpPr>
        <p:spPr>
          <a:xfrm>
            <a:off x="2583333" y="5447689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Dispersion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178AE9-5F46-4483-AF57-0EEF3871286C}"/>
              </a:ext>
            </a:extLst>
          </p:cNvPr>
          <p:cNvSpPr txBox="1"/>
          <p:nvPr/>
        </p:nvSpPr>
        <p:spPr>
          <a:xfrm>
            <a:off x="2974689" y="3506514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C5D56-A0DA-4637-B1FF-3AB01ED92EBE}"/>
              </a:ext>
            </a:extLst>
          </p:cNvPr>
          <p:cNvSpPr txBox="1"/>
          <p:nvPr/>
        </p:nvSpPr>
        <p:spPr>
          <a:xfrm>
            <a:off x="2528905" y="7607159"/>
            <a:ext cx="21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EOPs over iterations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55F5D4-0CE7-4F6F-9760-703E3940CE08}"/>
                  </a:ext>
                </a:extLst>
              </p:cNvPr>
              <p:cNvSpPr txBox="1"/>
              <p:nvPr/>
            </p:nvSpPr>
            <p:spPr>
              <a:xfrm>
                <a:off x="1501908" y="1758435"/>
                <a:ext cx="4043362" cy="15084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2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𝑇𝑜𝑡𝑎𝑙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𝐼𝑡𝑒𝑟𝑎𝑡𝑖𝑜𝑛𝑠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:4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4.191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−05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2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𝑇h𝑟𝑒𝑠h𝑜𝑙𝑑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55F5D4-0CE7-4F6F-9760-703E3940C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908" y="1758435"/>
                <a:ext cx="4043362" cy="1508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70EEA7D-DE3E-465E-86AC-88AAAA4D6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3079"/>
            <a:ext cx="6858000" cy="10743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0DAD05-4F4C-4FCD-9925-BAB59254C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74990"/>
            <a:ext cx="6858000" cy="14419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A78DC8-D639-460E-BADE-BDE0AE436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131905"/>
            <a:ext cx="6858000" cy="11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4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IMAGE 10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1C32CA-F304-4F7A-ACD5-91EF63655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08" y="3468414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80471-DB50-4DB6-9750-697EF9CB137C}"/>
              </a:ext>
            </a:extLst>
          </p:cNvPr>
          <p:cNvSpPr txBox="1"/>
          <p:nvPr/>
        </p:nvSpPr>
        <p:spPr>
          <a:xfrm>
            <a:off x="609599" y="2439627"/>
            <a:ext cx="2390775" cy="378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Residuals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5032DF-1FC3-411C-8239-C42CB39BFAA2}"/>
                  </a:ext>
                </a:extLst>
              </p:cNvPr>
              <p:cNvSpPr txBox="1"/>
              <p:nvPr/>
            </p:nvSpPr>
            <p:spPr>
              <a:xfrm>
                <a:off x="866775" y="2876707"/>
                <a:ext cx="638175" cy="37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5032DF-1FC3-411C-8239-C42CB39BF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5" y="2876707"/>
                <a:ext cx="638175" cy="378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D29122-E64E-423C-8A4E-1CBA65477252}"/>
                  </a:ext>
                </a:extLst>
              </p:cNvPr>
              <p:cNvSpPr txBox="1"/>
              <p:nvPr/>
            </p:nvSpPr>
            <p:spPr>
              <a:xfrm>
                <a:off x="2276475" y="2905975"/>
                <a:ext cx="638175" cy="37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D29122-E64E-423C-8A4E-1CBA65477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75" y="2905975"/>
                <a:ext cx="638175" cy="378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B03690F5-373D-4F2A-A874-261581E3895F}"/>
              </a:ext>
            </a:extLst>
          </p:cNvPr>
          <p:cNvSpPr/>
          <p:nvPr/>
        </p:nvSpPr>
        <p:spPr>
          <a:xfrm>
            <a:off x="414336" y="2375174"/>
            <a:ext cx="2781300" cy="6579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5D984D-CA68-4563-889B-81FD24AA9D55}"/>
              </a:ext>
            </a:extLst>
          </p:cNvPr>
          <p:cNvSpPr txBox="1"/>
          <p:nvPr/>
        </p:nvSpPr>
        <p:spPr>
          <a:xfrm>
            <a:off x="3686175" y="2302609"/>
            <a:ext cx="239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Measured Image Co-ordinates (mm)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C5B4FE-3A58-47D9-B96F-EF4C537DFB48}"/>
                  </a:ext>
                </a:extLst>
              </p:cNvPr>
              <p:cNvSpPr txBox="1"/>
              <p:nvPr/>
            </p:nvSpPr>
            <p:spPr>
              <a:xfrm>
                <a:off x="3936700" y="2876707"/>
                <a:ext cx="638175" cy="37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C5B4FE-3A58-47D9-B96F-EF4C537DF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700" y="2876707"/>
                <a:ext cx="638175" cy="378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CF8C71-FE21-436B-BB82-BDCF2725E34D}"/>
                  </a:ext>
                </a:extLst>
              </p:cNvPr>
              <p:cNvSpPr txBox="1"/>
              <p:nvPr/>
            </p:nvSpPr>
            <p:spPr>
              <a:xfrm>
                <a:off x="5346400" y="2905975"/>
                <a:ext cx="638175" cy="37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CF8C71-FE21-436B-BB82-BDCF2725E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400" y="2905975"/>
                <a:ext cx="638175" cy="378545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3D284AFF-683C-43CA-9D81-5C5B3542173C}"/>
              </a:ext>
            </a:extLst>
          </p:cNvPr>
          <p:cNvSpPr/>
          <p:nvPr/>
        </p:nvSpPr>
        <p:spPr>
          <a:xfrm>
            <a:off x="3529010" y="2375173"/>
            <a:ext cx="2781300" cy="6579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F0006-5BAF-46F0-8DC4-3BCC53999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238" y="3242343"/>
            <a:ext cx="2731464" cy="5712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DA535C-84A6-49C7-91C4-2758209EEA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7369" y="3242344"/>
            <a:ext cx="2582934" cy="57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1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IMAGE 14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1C32CA-F304-4F7A-ACD5-91EF63655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08" y="3468414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12825-CA02-4F4D-997A-C0FDBC869BC2}"/>
              </a:ext>
            </a:extLst>
          </p:cNvPr>
          <p:cNvSpPr txBox="1"/>
          <p:nvPr/>
        </p:nvSpPr>
        <p:spPr>
          <a:xfrm>
            <a:off x="2583333" y="5447689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Dispersion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178AE9-5F46-4483-AF57-0EEF3871286C}"/>
              </a:ext>
            </a:extLst>
          </p:cNvPr>
          <p:cNvSpPr txBox="1"/>
          <p:nvPr/>
        </p:nvSpPr>
        <p:spPr>
          <a:xfrm>
            <a:off x="2974689" y="3506514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C5D56-A0DA-4637-B1FF-3AB01ED92EBE}"/>
              </a:ext>
            </a:extLst>
          </p:cNvPr>
          <p:cNvSpPr txBox="1"/>
          <p:nvPr/>
        </p:nvSpPr>
        <p:spPr>
          <a:xfrm>
            <a:off x="2528905" y="7607159"/>
            <a:ext cx="21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EOPs over iterations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55F5D4-0CE7-4F6F-9760-703E3940CE08}"/>
                  </a:ext>
                </a:extLst>
              </p:cNvPr>
              <p:cNvSpPr txBox="1"/>
              <p:nvPr/>
            </p:nvSpPr>
            <p:spPr>
              <a:xfrm>
                <a:off x="1501908" y="1758435"/>
                <a:ext cx="4043362" cy="15084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2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𝑇𝑜𝑡𝑎𝑙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𝐼𝑡𝑒𝑟𝑎𝑡𝑖𝑜𝑛𝑠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:4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7.2144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−05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2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𝑇h𝑟𝑒𝑠h𝑜𝑙𝑑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55F5D4-0CE7-4F6F-9760-703E3940C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908" y="1758435"/>
                <a:ext cx="4043362" cy="1508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CEFAFDB-AF4C-4916-9DA6-328A65532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3146"/>
            <a:ext cx="6858000" cy="1435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053062-1422-4862-B720-3CDA9D3D7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32873"/>
            <a:ext cx="6858000" cy="11837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C52CF9-5EB9-486B-872A-99B7ECF15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46726"/>
            <a:ext cx="6858000" cy="102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IMAGE 14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1C32CA-F304-4F7A-ACD5-91EF63655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08" y="3468414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80471-DB50-4DB6-9750-697EF9CB137C}"/>
              </a:ext>
            </a:extLst>
          </p:cNvPr>
          <p:cNvSpPr txBox="1"/>
          <p:nvPr/>
        </p:nvSpPr>
        <p:spPr>
          <a:xfrm>
            <a:off x="609599" y="2439627"/>
            <a:ext cx="2390775" cy="378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Residuals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5032DF-1FC3-411C-8239-C42CB39BFAA2}"/>
                  </a:ext>
                </a:extLst>
              </p:cNvPr>
              <p:cNvSpPr txBox="1"/>
              <p:nvPr/>
            </p:nvSpPr>
            <p:spPr>
              <a:xfrm>
                <a:off x="866775" y="2876707"/>
                <a:ext cx="638175" cy="37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5032DF-1FC3-411C-8239-C42CB39BF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5" y="2876707"/>
                <a:ext cx="638175" cy="378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D29122-E64E-423C-8A4E-1CBA65477252}"/>
                  </a:ext>
                </a:extLst>
              </p:cNvPr>
              <p:cNvSpPr txBox="1"/>
              <p:nvPr/>
            </p:nvSpPr>
            <p:spPr>
              <a:xfrm>
                <a:off x="2276475" y="2905975"/>
                <a:ext cx="638175" cy="37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D29122-E64E-423C-8A4E-1CBA65477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75" y="2905975"/>
                <a:ext cx="638175" cy="378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B03690F5-373D-4F2A-A874-261581E3895F}"/>
              </a:ext>
            </a:extLst>
          </p:cNvPr>
          <p:cNvSpPr/>
          <p:nvPr/>
        </p:nvSpPr>
        <p:spPr>
          <a:xfrm>
            <a:off x="414336" y="2375174"/>
            <a:ext cx="2781300" cy="5444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5D984D-CA68-4563-889B-81FD24AA9D55}"/>
              </a:ext>
            </a:extLst>
          </p:cNvPr>
          <p:cNvSpPr txBox="1"/>
          <p:nvPr/>
        </p:nvSpPr>
        <p:spPr>
          <a:xfrm>
            <a:off x="3686175" y="2302609"/>
            <a:ext cx="239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Measured Image Co-ordinates (mm)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C5B4FE-3A58-47D9-B96F-EF4C537DFB48}"/>
                  </a:ext>
                </a:extLst>
              </p:cNvPr>
              <p:cNvSpPr txBox="1"/>
              <p:nvPr/>
            </p:nvSpPr>
            <p:spPr>
              <a:xfrm>
                <a:off x="3936700" y="2876707"/>
                <a:ext cx="638175" cy="37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C5B4FE-3A58-47D9-B96F-EF4C537DF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700" y="2876707"/>
                <a:ext cx="638175" cy="378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CF8C71-FE21-436B-BB82-BDCF2725E34D}"/>
                  </a:ext>
                </a:extLst>
              </p:cNvPr>
              <p:cNvSpPr txBox="1"/>
              <p:nvPr/>
            </p:nvSpPr>
            <p:spPr>
              <a:xfrm>
                <a:off x="5346400" y="2905975"/>
                <a:ext cx="638175" cy="37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CF8C71-FE21-436B-BB82-BDCF2725E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400" y="2905975"/>
                <a:ext cx="638175" cy="378545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3D284AFF-683C-43CA-9D81-5C5B3542173C}"/>
              </a:ext>
            </a:extLst>
          </p:cNvPr>
          <p:cNvSpPr/>
          <p:nvPr/>
        </p:nvSpPr>
        <p:spPr>
          <a:xfrm>
            <a:off x="3529010" y="2375173"/>
            <a:ext cx="2781300" cy="5444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30388-00C7-44D2-A5C2-5DE40CF9AC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28" y="3255252"/>
            <a:ext cx="2710916" cy="45647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159E85-8FDB-46AC-BEE3-8AF4FF63F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9501" y="3284520"/>
            <a:ext cx="2592833" cy="44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0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IMAGE 18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1C32CA-F304-4F7A-ACD5-91EF63655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08" y="3468414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12825-CA02-4F4D-997A-C0FDBC869BC2}"/>
              </a:ext>
            </a:extLst>
          </p:cNvPr>
          <p:cNvSpPr txBox="1"/>
          <p:nvPr/>
        </p:nvSpPr>
        <p:spPr>
          <a:xfrm>
            <a:off x="2583333" y="5447689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Dispersion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178AE9-5F46-4483-AF57-0EEF3871286C}"/>
              </a:ext>
            </a:extLst>
          </p:cNvPr>
          <p:cNvSpPr txBox="1"/>
          <p:nvPr/>
        </p:nvSpPr>
        <p:spPr>
          <a:xfrm>
            <a:off x="2974689" y="3506514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C5D56-A0DA-4637-B1FF-3AB01ED92EBE}"/>
              </a:ext>
            </a:extLst>
          </p:cNvPr>
          <p:cNvSpPr txBox="1"/>
          <p:nvPr/>
        </p:nvSpPr>
        <p:spPr>
          <a:xfrm>
            <a:off x="2528905" y="7607159"/>
            <a:ext cx="21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EOPs over iterations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55F5D4-0CE7-4F6F-9760-703E3940CE08}"/>
                  </a:ext>
                </a:extLst>
              </p:cNvPr>
              <p:cNvSpPr txBox="1"/>
              <p:nvPr/>
            </p:nvSpPr>
            <p:spPr>
              <a:xfrm>
                <a:off x="1501908" y="1758435"/>
                <a:ext cx="4043362" cy="15084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2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𝑇𝑜𝑡𝑎𝑙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𝐼𝑡𝑒𝑟𝑎𝑡𝑖𝑜𝑛𝑠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:4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1.3664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−04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𝑇h𝑟𝑒𝑠h𝑜𝑙𝑑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55F5D4-0CE7-4F6F-9760-703E3940C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908" y="1758435"/>
                <a:ext cx="4043362" cy="1508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E2BDF1-8000-4330-8842-E98D6F995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17021"/>
            <a:ext cx="6858000" cy="14105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22ED84-584A-4A2C-8AF7-0BB1EB6CF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018959"/>
            <a:ext cx="6858000" cy="1109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E7C082-4796-447E-8096-330AC041C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22452"/>
            <a:ext cx="6858000" cy="10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2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IMAGE 18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1C32CA-F304-4F7A-ACD5-91EF63655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08" y="3468414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80471-DB50-4DB6-9750-697EF9CB137C}"/>
              </a:ext>
            </a:extLst>
          </p:cNvPr>
          <p:cNvSpPr txBox="1"/>
          <p:nvPr/>
        </p:nvSpPr>
        <p:spPr>
          <a:xfrm>
            <a:off x="609599" y="2439627"/>
            <a:ext cx="2390775" cy="378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Residuals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5032DF-1FC3-411C-8239-C42CB39BFAA2}"/>
                  </a:ext>
                </a:extLst>
              </p:cNvPr>
              <p:cNvSpPr txBox="1"/>
              <p:nvPr/>
            </p:nvSpPr>
            <p:spPr>
              <a:xfrm>
                <a:off x="866775" y="2876707"/>
                <a:ext cx="638175" cy="37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5032DF-1FC3-411C-8239-C42CB39BF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5" y="2876707"/>
                <a:ext cx="638175" cy="378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D29122-E64E-423C-8A4E-1CBA65477252}"/>
                  </a:ext>
                </a:extLst>
              </p:cNvPr>
              <p:cNvSpPr txBox="1"/>
              <p:nvPr/>
            </p:nvSpPr>
            <p:spPr>
              <a:xfrm>
                <a:off x="2276475" y="2905975"/>
                <a:ext cx="638175" cy="37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D29122-E64E-423C-8A4E-1CBA65477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75" y="2905975"/>
                <a:ext cx="638175" cy="378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B03690F5-373D-4F2A-A874-261581E3895F}"/>
              </a:ext>
            </a:extLst>
          </p:cNvPr>
          <p:cNvSpPr/>
          <p:nvPr/>
        </p:nvSpPr>
        <p:spPr>
          <a:xfrm>
            <a:off x="414336" y="2375174"/>
            <a:ext cx="2781300" cy="6845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5D984D-CA68-4563-889B-81FD24AA9D55}"/>
              </a:ext>
            </a:extLst>
          </p:cNvPr>
          <p:cNvSpPr txBox="1"/>
          <p:nvPr/>
        </p:nvSpPr>
        <p:spPr>
          <a:xfrm>
            <a:off x="3686175" y="2302609"/>
            <a:ext cx="239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Measured Image Co-ordinates (mm)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C5B4FE-3A58-47D9-B96F-EF4C537DFB48}"/>
                  </a:ext>
                </a:extLst>
              </p:cNvPr>
              <p:cNvSpPr txBox="1"/>
              <p:nvPr/>
            </p:nvSpPr>
            <p:spPr>
              <a:xfrm>
                <a:off x="3936700" y="2876707"/>
                <a:ext cx="638175" cy="37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C5B4FE-3A58-47D9-B96F-EF4C537DF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700" y="2876707"/>
                <a:ext cx="638175" cy="378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CF8C71-FE21-436B-BB82-BDCF2725E34D}"/>
                  </a:ext>
                </a:extLst>
              </p:cNvPr>
              <p:cNvSpPr txBox="1"/>
              <p:nvPr/>
            </p:nvSpPr>
            <p:spPr>
              <a:xfrm>
                <a:off x="5346400" y="2905975"/>
                <a:ext cx="638175" cy="37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CF8C71-FE21-436B-BB82-BDCF2725E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400" y="2905975"/>
                <a:ext cx="638175" cy="378545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3D284AFF-683C-43CA-9D81-5C5B3542173C}"/>
              </a:ext>
            </a:extLst>
          </p:cNvPr>
          <p:cNvSpPr/>
          <p:nvPr/>
        </p:nvSpPr>
        <p:spPr>
          <a:xfrm>
            <a:off x="3529010" y="2375173"/>
            <a:ext cx="2781300" cy="6845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149A3-BE9C-44E5-96FF-C2CD3FD03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125" y="3244495"/>
            <a:ext cx="2653807" cy="5975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37E0D0-383D-436A-A794-5E3A208AD7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7262" y="3284520"/>
            <a:ext cx="2644796" cy="584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9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3750</Words>
  <Application>Microsoft Office PowerPoint</Application>
  <PresentationFormat>A4 Paper (210x297 mm)</PresentationFormat>
  <Paragraphs>383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IMAGE 09</vt:lpstr>
      <vt:lpstr>IMAGE 09</vt:lpstr>
      <vt:lpstr>IMAGE 10</vt:lpstr>
      <vt:lpstr>IMAGE 10</vt:lpstr>
      <vt:lpstr>IMAGE 14</vt:lpstr>
      <vt:lpstr>IMAGE 14</vt:lpstr>
      <vt:lpstr>IMAGE 18</vt:lpstr>
      <vt:lpstr>IMAGE 18</vt:lpstr>
      <vt:lpstr>Issues and Explanation</vt:lpstr>
      <vt:lpstr>Computer Pseudo Code</vt:lpstr>
      <vt:lpstr>Computer Pseudo Code</vt:lpstr>
      <vt:lpstr>Compute Code – main.py</vt:lpstr>
      <vt:lpstr>Compute Code – LSA.py</vt:lpstr>
      <vt:lpstr>Compute Code – calc_A.py</vt:lpstr>
      <vt:lpstr>Compute Code – calc_y.py</vt:lpstr>
      <vt:lpstr>Compute Code – rotation.py</vt:lpstr>
      <vt:lpstr>Compute Code – results.py</vt:lpstr>
      <vt:lpstr>Compute Code – data.py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Aggarwal, Varun</dc:creator>
  <cp:lastModifiedBy>Aggarwal, Varun</cp:lastModifiedBy>
  <cp:revision>8</cp:revision>
  <dcterms:created xsi:type="dcterms:W3CDTF">2020-10-27T02:08:11Z</dcterms:created>
  <dcterms:modified xsi:type="dcterms:W3CDTF">2020-10-27T03:15:37Z</dcterms:modified>
</cp:coreProperties>
</file>