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0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0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9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8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627E2D-00E6-4959-A40F-88F409A9C02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3014B3-6A7F-45E0-9BA3-57316D0850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43F3-A42B-40BF-AA7E-E58BA225B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BASC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4D90B-6AB7-47DB-B010-B84D781D0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Varun Aggarwal</a:t>
            </a:r>
          </a:p>
        </p:txBody>
      </p:sp>
    </p:spTree>
    <p:extLst>
      <p:ext uri="{BB962C8B-B14F-4D97-AF65-F5344CB8AC3E}">
        <p14:creationId xmlns:p14="http://schemas.microsoft.com/office/powerpoint/2010/main" val="324395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EE80-47EF-42CD-81A8-56DC4E12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final </a:t>
            </a:r>
            <a:r>
              <a:rPr lang="en-US" sz="3600" b="1" dirty="0"/>
              <a:t>residuals</a:t>
            </a:r>
            <a:r>
              <a:rPr lang="en-US" sz="3600" dirty="0"/>
              <a:t> of the image coordinates (found in the *.res output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5E0D-F686-4FB2-9D52-729F9931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with the project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0D2033-32FA-490E-B393-4549E2FA4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535421"/>
              </p:ext>
            </p:extLst>
          </p:nvPr>
        </p:nvGraphicFramePr>
        <p:xfrm>
          <a:off x="4902649" y="3429000"/>
          <a:ext cx="2447662" cy="183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3" imgW="703440" imgH="527400" progId="Package">
                  <p:embed/>
                </p:oleObj>
              </mc:Choice>
              <mc:Fallback>
                <p:oleObj name="Packager Shell Object" showAsIcon="1" r:id="rId3" imgW="7034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2649" y="3429000"/>
                        <a:ext cx="2447662" cy="1834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38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32A7-9AF4-4D4C-9AAE-F6787A4C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calculated variance component for each iteration (found in the *.sigma file)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D1AB2A-0474-4AEF-A2C0-5532AA9A5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713" y="2405063"/>
            <a:ext cx="3390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6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58CA-DF61-4D3D-8711-8D98D621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Explanation of any 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4A2F-2700-4794-8CD2-8140CED9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major problems were encountered while using either POOM or BASC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While using POOM, forgot to save the file before opening another image.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point of confusion during BASC was choosing the inversion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After a little research, it was realized that it is just a matrix inversion algorithm not really related to the output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13631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FDA70B-36F5-4342-A886-951B54E711CC}"/>
              </a:ext>
            </a:extLst>
          </p:cNvPr>
          <p:cNvSpPr txBox="1"/>
          <p:nvPr/>
        </p:nvSpPr>
        <p:spPr>
          <a:xfrm>
            <a:off x="5593298" y="278266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214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4C92-35B5-4A53-92E3-B008594F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CA19-DD8B-44F7-B17D-95593577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Total Iterations: 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Pixel size = 0.00369 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Matrix Inversion Method: UTCholesky Inverse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Attached Files: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first_try.out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first_try.res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first_try.sigma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9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92F6-2931-497F-98A4-F291951F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Measured image coordinates in mm as exported from </a:t>
            </a:r>
            <a:r>
              <a:rPr lang="en-US" sz="3600" b="1" dirty="0"/>
              <a:t>POOM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7C170B-5346-4296-8371-66025B4A585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47674"/>
          <a:stretch/>
        </p:blipFill>
        <p:spPr>
          <a:xfrm>
            <a:off x="1097280" y="2097933"/>
            <a:ext cx="4309566" cy="327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6BE9234-2E0C-4091-A2FC-E96EEF35D3C4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52326"/>
          <a:stretch/>
        </p:blipFill>
        <p:spPr>
          <a:xfrm>
            <a:off x="6846114" y="2389550"/>
            <a:ext cx="4309566" cy="2987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E58680-F384-4274-9DA9-50768DAB769C}"/>
              </a:ext>
            </a:extLst>
          </p:cNvPr>
          <p:cNvSpPr txBox="1"/>
          <p:nvPr/>
        </p:nvSpPr>
        <p:spPr>
          <a:xfrm>
            <a:off x="1097280" y="5377342"/>
            <a:ext cx="430956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 09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FA03B-65CA-4FA1-B87D-4FEF8EA90C89}"/>
              </a:ext>
            </a:extLst>
          </p:cNvPr>
          <p:cNvSpPr txBox="1"/>
          <p:nvPr/>
        </p:nvSpPr>
        <p:spPr>
          <a:xfrm>
            <a:off x="6846114" y="5374779"/>
            <a:ext cx="430956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 17</a:t>
            </a:r>
          </a:p>
        </p:txBody>
      </p:sp>
    </p:spTree>
    <p:extLst>
      <p:ext uri="{BB962C8B-B14F-4D97-AF65-F5344CB8AC3E}">
        <p14:creationId xmlns:p14="http://schemas.microsoft.com/office/powerpoint/2010/main" val="32070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F6A6-9BF0-4B76-B0BB-5E6CE210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rationale and procedure behind preparing the initial approximations of the </a:t>
            </a:r>
            <a:r>
              <a:rPr lang="en-US" sz="3600" b="1" dirty="0"/>
              <a:t>unknown EOPs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6F359-13FE-48DC-8A31-B9756DCB8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637367"/>
                <a:ext cx="10058400" cy="1583266"/>
              </a:xfrm>
            </p:spPr>
            <p:txBody>
              <a:bodyPr/>
              <a:lstStyle/>
              <a:p>
                <a:pPr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 The initial approximation was broken down into two parts.</a:t>
                </a:r>
              </a:p>
              <a:p>
                <a:pPr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 Part 1 was estimating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the images</a:t>
                </a:r>
              </a:p>
              <a:p>
                <a:pPr algn="ctr">
                  <a:buFont typeface="Arial" panose="020B0604020202020204" pitchFamily="34" charset="0"/>
                  <a:buChar char="•"/>
                </a:pPr>
                <a:r>
                  <a:rPr lang="en-US" dirty="0"/>
                  <a:t> Part 2 was estimating the angles,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for all the images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6F359-13FE-48DC-8A31-B9756DCB8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637367"/>
                <a:ext cx="10058400" cy="1583266"/>
              </a:xfrm>
              <a:blipFill>
                <a:blip r:embed="rId2"/>
                <a:stretch>
                  <a:fillRect t="-4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98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F6A6-9BF0-4B76-B0BB-5E6CE210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rationale and procedure behind preparing the initial approximations of the </a:t>
            </a:r>
            <a:r>
              <a:rPr lang="en-US" sz="3600" b="1" dirty="0"/>
              <a:t>unknown EOPs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6F359-13FE-48DC-8A31-B9756DCB8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5913"/>
                <a:ext cx="4998720" cy="40306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Part 1: estimating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Draw approximate axis for the known camera positions (see horizontal and vertical blue lines)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Based on this, </a:t>
                </a:r>
                <a:r>
                  <a:rPr lang="en-US" b="1" u="sng" dirty="0"/>
                  <a:t>approximate </a:t>
                </a:r>
                <a14:m>
                  <m:oMath xmlns:m="http://schemas.openxmlformats.org/officeDocument/2006/math">
                    <m:r>
                      <a:rPr lang="en-US" b="1" i="1" u="sng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u="sng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b="1" i="1" u="sng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u="sng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u="sng" dirty="0"/>
                  <a:t> </a:t>
                </a:r>
                <a:r>
                  <a:rPr lang="en-US" b="0" dirty="0"/>
                  <a:t>for rest of the images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for the known camera positions carried from 3.0 to 4.0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So an average value of </a:t>
                </a:r>
                <a:r>
                  <a:rPr lang="en-US" b="1" u="sng" dirty="0"/>
                  <a:t>3.5 was set</a:t>
                </a:r>
                <a:r>
                  <a:rPr lang="en-US" b="1" dirty="0"/>
                  <a:t> </a:t>
                </a:r>
                <a:r>
                  <a:rPr lang="en-US" dirty="0"/>
                  <a:t>for all unknown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6F359-13FE-48DC-8A31-B9756DCB8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5913"/>
                <a:ext cx="4998720" cy="4030689"/>
              </a:xfrm>
              <a:blipFill>
                <a:blip r:embed="rId2"/>
                <a:stretch>
                  <a:fillRect l="-3049" t="-1513" r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D4943AD-1DC5-4AE4-81F4-997E68297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03545" y="1594467"/>
            <a:ext cx="3809993" cy="48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6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F6A6-9BF0-4B76-B0BB-5E6CE210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rationale and procedure behind preparing the initial approximations of the </a:t>
            </a:r>
            <a:r>
              <a:rPr lang="en-US" sz="3600" b="1" dirty="0"/>
              <a:t>unknown EOPs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6F359-13FE-48DC-8A31-B9756DCB8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5913"/>
                <a:ext cx="4998720" cy="40306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Part 2: estimating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Group the cameras which in almost same orientation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Two groups were realized (circled)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For group 1, angles were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For group 2, angles were set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6F359-13FE-48DC-8A31-B9756DCB8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5913"/>
                <a:ext cx="4998720" cy="4030689"/>
              </a:xfrm>
              <a:blipFill>
                <a:blip r:embed="rId2"/>
                <a:stretch>
                  <a:fillRect l="-3049" t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825CAAB-BA95-4B06-BEA2-6E51DAB1D6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7" t="9674" b="16565"/>
          <a:stretch/>
        </p:blipFill>
        <p:spPr>
          <a:xfrm rot="16200000">
            <a:off x="6053610" y="1535023"/>
            <a:ext cx="3429001" cy="3995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77FB8-82A4-4C52-8B44-7A2A3F7D9E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15668" b="13140"/>
          <a:stretch/>
        </p:blipFill>
        <p:spPr>
          <a:xfrm rot="16200000">
            <a:off x="8439063" y="3036095"/>
            <a:ext cx="3477478" cy="3910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12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6320-F1EA-4BDC-BCE4-B0B31215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final camera characteristics including the distortion parameters (found in the *.out file) </a:t>
            </a:r>
            <a:r>
              <a:rPr lang="en-US" sz="3600" b="1" dirty="0"/>
              <a:t>IOPs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50CF-AF37-43F0-98A9-96972377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3280"/>
            <a:ext cx="6073062" cy="3484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7E20F-C237-4620-9C26-0040FD4A0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710"/>
          <a:stretch/>
        </p:blipFill>
        <p:spPr>
          <a:xfrm>
            <a:off x="8036653" y="1845736"/>
            <a:ext cx="3119027" cy="3483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55F03-4764-4163-B79F-9B7C09F53F71}"/>
              </a:ext>
            </a:extLst>
          </p:cNvPr>
          <p:cNvSpPr txBox="1"/>
          <p:nvPr/>
        </p:nvSpPr>
        <p:spPr>
          <a:xfrm>
            <a:off x="1097280" y="5328244"/>
            <a:ext cx="607306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Internal Orientation Parameters (IOPs)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46C97-201E-4DA9-8AF8-7097564DE967}"/>
              </a:ext>
            </a:extLst>
          </p:cNvPr>
          <p:cNvSpPr txBox="1"/>
          <p:nvPr/>
        </p:nvSpPr>
        <p:spPr>
          <a:xfrm>
            <a:off x="8036652" y="5328244"/>
            <a:ext cx="3119028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Distortion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44412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F89F-89F2-4678-B1E4-8E73B2D0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Tabulate your results for the </a:t>
            </a:r>
            <a:r>
              <a:rPr lang="en-US" sz="3600" b="1" dirty="0"/>
              <a:t>EOPs</a:t>
            </a:r>
            <a:r>
              <a:rPr lang="en-US" sz="3600" dirty="0"/>
              <a:t> of all images (found in the *.out file)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8BB5996-2E64-42B8-A19F-FD1AFD8A87A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6437750"/>
                  </p:ext>
                </p:extLst>
              </p:nvPr>
            </p:nvGraphicFramePr>
            <p:xfrm>
              <a:off x="1096963" y="1846263"/>
              <a:ext cx="10058398" cy="37084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36914">
                      <a:extLst>
                        <a:ext uri="{9D8B030D-6E8A-4147-A177-3AD203B41FA5}">
                          <a16:colId xmlns:a16="http://schemas.microsoft.com/office/drawing/2014/main" val="1268331549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4216281470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2557774394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566726544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15895771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090754798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38938758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𝒚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𝒛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𝒌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683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1.962011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2.096498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3.338039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-5.616205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-3.739674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2.109208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16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2.055960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2.252592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3.687175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-8.204546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4.890173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3.134667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7542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9.7281e-1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1.957046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3.608332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-3.801026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-1.6819e+1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4.47065e-1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2192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1.456997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2.644249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3.030509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-1.5400e+1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-9.574439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1.478637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334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1.283793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1.264103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3.708303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7.556007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1.2189e+1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1.189916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3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9.9565e-1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2.621217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3.061227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-1.5191e+1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-1.7377e+1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2.8138e-1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429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8.2721e-1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1.341158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3.699773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6.033245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-2.0285e+1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6.2600e-1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915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1.90033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2.062436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3.476770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-5.124364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-7.7855e-1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2.554610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040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1.889686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3.035866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3.735000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-1.9184e+1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-4.344977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2.050149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4052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8BB5996-2E64-42B8-A19F-FD1AFD8A87A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56437750"/>
                  </p:ext>
                </p:extLst>
              </p:nvPr>
            </p:nvGraphicFramePr>
            <p:xfrm>
              <a:off x="1096963" y="1846263"/>
              <a:ext cx="10058398" cy="37084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36914">
                      <a:extLst>
                        <a:ext uri="{9D8B030D-6E8A-4147-A177-3AD203B41FA5}">
                          <a16:colId xmlns:a16="http://schemas.microsoft.com/office/drawing/2014/main" val="1268331549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4216281470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2557774394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566726544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15895771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090754798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38938758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24" t="-1639" r="-501695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4" t="-1639" r="-401695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702" t="-1639" r="-303404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202119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39" r="-102119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1639" r="-2119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683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1.962011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2.096498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3.338039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-5.616205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-3.739674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2.109208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16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2.055960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2.252592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3.687175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-8.204546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4.890173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3.134667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7542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9.7281e-1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1.957046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3.608332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-3.801026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-1.6819e+1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4.47065e-1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2192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1.456997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2.644249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3.030509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-1.5400e+1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-9.574439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1.478637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334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1.283793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1.264103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3.708303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7.556007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1.2189e+1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1.189916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3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9.9565e-1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2.621217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3.061227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-1.5191e+1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-1.7377e+1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2.8138e-1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429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8.2721e-1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1.341158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3.699773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6.033245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-2.0285e+1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6.2600e-1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915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1.90033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2.062436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3.476770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-5.124364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-7.7855e-1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2.554610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040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1.889686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3.035866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3.735000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-1.9184e+1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-4.344977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2.050149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4052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386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F89F-89F2-4678-B1E4-8E73B2D0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Tabulate your results for the </a:t>
            </a:r>
            <a:r>
              <a:rPr lang="en-US" sz="3600" b="1" dirty="0"/>
              <a:t>EOPs</a:t>
            </a:r>
            <a:r>
              <a:rPr lang="en-US" sz="3600" dirty="0"/>
              <a:t> of all images (found in the *.out file)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8BB5996-2E64-42B8-A19F-FD1AFD8A87A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3206365"/>
                  </p:ext>
                </p:extLst>
              </p:nvPr>
            </p:nvGraphicFramePr>
            <p:xfrm>
              <a:off x="1096963" y="1846263"/>
              <a:ext cx="10058398" cy="37084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36914">
                      <a:extLst>
                        <a:ext uri="{9D8B030D-6E8A-4147-A177-3AD203B41FA5}">
                          <a16:colId xmlns:a16="http://schemas.microsoft.com/office/drawing/2014/main" val="1268331549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4216281470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2557774394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566726544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15895771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090754798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38938758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𝒙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𝒚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𝒛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𝒌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8683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1.680456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2.165875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3.508553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-4.1485e-1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-4.937252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9.2476e+1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16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1.014055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2.157171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3.041056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-2.6557e-1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-1.6403e+1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9.2713e+1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7542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2.250342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2.226071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3.761963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-8.0352e-1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3.904595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9.2497e+1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2192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1.576464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2.593838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3.207282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-9.730576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-6.603761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9.2659e+1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334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1.009528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2.533183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2.806357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-8.940081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-1.7051e+1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9.1181e+1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3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2.089650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2.510849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3.530122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-7.460063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1.848850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9.3652e+1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429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1.672749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1.475052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3.355017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1.2871e+1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-4.981544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9.1897e+1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915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1.290195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1.234205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3.263659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1.2778e+1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-1.1365e+1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9.3641e+1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040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2.101623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1.194655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3.699589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1.3366e+1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1.465590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9.0230e+1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4052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8BB5996-2E64-42B8-A19F-FD1AFD8A87A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3206365"/>
                  </p:ext>
                </p:extLst>
              </p:nvPr>
            </p:nvGraphicFramePr>
            <p:xfrm>
              <a:off x="1096963" y="1846263"/>
              <a:ext cx="10058398" cy="370840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436914">
                      <a:extLst>
                        <a:ext uri="{9D8B030D-6E8A-4147-A177-3AD203B41FA5}">
                          <a16:colId xmlns:a16="http://schemas.microsoft.com/office/drawing/2014/main" val="1268331549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4216281470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2557774394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566726544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15895771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090754798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38938758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24" t="-1639" r="-501695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24" t="-1639" r="-401695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702" t="-1639" r="-303404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202119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39" r="-102119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1639" r="-2119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8683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1.680456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2.165875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3.508553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-4.1485e-1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-4.937252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9.2476e+1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616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1.014055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2.157171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3.041056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-2.6557e-1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-1.6403e+1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9.2713e+1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7542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2.250342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2.226071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3.761963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-8.0352e-1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3.904595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9.2497e+1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2192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1.576464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2.593838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3.207282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-9.730576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-6.603761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9.2659e+1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334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1.009528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2.533183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2.806357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-8.940081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-1.7051e+1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9.1181e+1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30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2.089650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2.510849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3.530122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-7.460063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1.848850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9.3652e+1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4297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1.672749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1.475052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3.355017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1.2871e+1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-4.981544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9.1897e+1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915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1.290195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1.234205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3.263659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1.2778e+1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-1.1365e+1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9.3641e+1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040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Image 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2.101623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1.194655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3.699589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1.3366e+1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1.465590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9.0230e+1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4052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62711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22E96A8DD2CA4AB898093C8CF9D9DD" ma:contentTypeVersion="13" ma:contentTypeDescription="Create a new document." ma:contentTypeScope="" ma:versionID="8f20f1ea85be68edc7a86de848335989">
  <xsd:schema xmlns:xsd="http://www.w3.org/2001/XMLSchema" xmlns:xs="http://www.w3.org/2001/XMLSchema" xmlns:p="http://schemas.microsoft.com/office/2006/metadata/properties" xmlns:ns3="ab74ca9c-3cda-4e16-b9e5-ee8843cfceef" xmlns:ns4="adba0bd3-810a-4241-8b93-07b1136bb12a" targetNamespace="http://schemas.microsoft.com/office/2006/metadata/properties" ma:root="true" ma:fieldsID="831b33c2c4c144da3fa0519a5a5db5f1" ns3:_="" ns4:_="">
    <xsd:import namespace="ab74ca9c-3cda-4e16-b9e5-ee8843cfceef"/>
    <xsd:import namespace="adba0bd3-810a-4241-8b93-07b1136bb1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4ca9c-3cda-4e16-b9e5-ee8843cfce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a0bd3-810a-4241-8b93-07b1136bb1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B3A81B-82FE-4EFF-9D1E-3D0C9ABE9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74ca9c-3cda-4e16-b9e5-ee8843cfceef"/>
    <ds:schemaRef ds:uri="adba0bd3-810a-4241-8b93-07b1136bb1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2EA97A-105B-4AC0-963A-B26DE56A7F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5B9B94-C514-471B-B372-87655A97B606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ab74ca9c-3cda-4e16-b9e5-ee8843cfceef"/>
    <ds:schemaRef ds:uri="adba0bd3-810a-4241-8b93-07b1136bb1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656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Package</vt:lpstr>
      <vt:lpstr>Lab 1: BASC</vt:lpstr>
      <vt:lpstr>Summary</vt:lpstr>
      <vt:lpstr>Measured image coordinates in mm as exported from POOM</vt:lpstr>
      <vt:lpstr>The rationale and procedure behind preparing the initial approximations of the unknown EOPs</vt:lpstr>
      <vt:lpstr>The rationale and procedure behind preparing the initial approximations of the unknown EOPs</vt:lpstr>
      <vt:lpstr>The rationale and procedure behind preparing the initial approximations of the unknown EOPs</vt:lpstr>
      <vt:lpstr>The final camera characteristics including the distortion parameters (found in the *.out file) IOPs</vt:lpstr>
      <vt:lpstr>Tabulate your results for the EOPs of all images (found in the *.out file)</vt:lpstr>
      <vt:lpstr>Tabulate your results for the EOPs of all images (found in the *.out file)</vt:lpstr>
      <vt:lpstr>The final residuals of the image coordinates (found in the *.res output file)</vt:lpstr>
      <vt:lpstr>The calculated variance component for each iteration (found in the *.sigma file)</vt:lpstr>
      <vt:lpstr>Explanation of any problems encountered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BASC</dc:title>
  <dc:creator>Aggarwal, Varun</dc:creator>
  <cp:lastModifiedBy>Aggarwal, Varun</cp:lastModifiedBy>
  <cp:revision>8</cp:revision>
  <dcterms:created xsi:type="dcterms:W3CDTF">2020-10-05T18:05:12Z</dcterms:created>
  <dcterms:modified xsi:type="dcterms:W3CDTF">2020-10-05T19:09:05Z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0x0101008B22E96A8DD2CA4AB898093C8CF9D9DD</vt:lpwstr>
  </property>
</Properties>
</file>