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86" r:id="rId6"/>
    <p:sldId id="261" r:id="rId7"/>
    <p:sldId id="310" r:id="rId8"/>
    <p:sldId id="288" r:id="rId9"/>
    <p:sldId id="290" r:id="rId10"/>
    <p:sldId id="289" r:id="rId11"/>
    <p:sldId id="291" r:id="rId12"/>
    <p:sldId id="292" r:id="rId13"/>
    <p:sldId id="311" r:id="rId14"/>
    <p:sldId id="293" r:id="rId15"/>
    <p:sldId id="294" r:id="rId16"/>
    <p:sldId id="295" r:id="rId17"/>
    <p:sldId id="269" r:id="rId18"/>
    <p:sldId id="272" r:id="rId19"/>
    <p:sldId id="296" r:id="rId20"/>
    <p:sldId id="270" r:id="rId21"/>
    <p:sldId id="271" r:id="rId22"/>
    <p:sldId id="297" r:id="rId23"/>
    <p:sldId id="298" r:id="rId24"/>
    <p:sldId id="303" r:id="rId25"/>
    <p:sldId id="304" r:id="rId26"/>
    <p:sldId id="305" r:id="rId27"/>
    <p:sldId id="306" r:id="rId28"/>
    <p:sldId id="274" r:id="rId29"/>
    <p:sldId id="309" r:id="rId30"/>
    <p:sldId id="276" r:id="rId31"/>
    <p:sldId id="277" r:id="rId32"/>
    <p:sldId id="307" r:id="rId33"/>
    <p:sldId id="280" r:id="rId34"/>
    <p:sldId id="312" r:id="rId35"/>
    <p:sldId id="299" r:id="rId36"/>
    <p:sldId id="300" r:id="rId37"/>
    <p:sldId id="301" r:id="rId38"/>
    <p:sldId id="302" r:id="rId39"/>
    <p:sldId id="263" r:id="rId40"/>
    <p:sldId id="264" r:id="rId41"/>
    <p:sldId id="265" r:id="rId42"/>
    <p:sldId id="278" r:id="rId43"/>
    <p:sldId id="281" r:id="rId44"/>
    <p:sldId id="282" r:id="rId45"/>
    <p:sldId id="283" r:id="rId46"/>
    <p:sldId id="284" r:id="rId4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12" autoAdjust="0"/>
  </p:normalViewPr>
  <p:slideViewPr>
    <p:cSldViewPr snapToGrid="0" snapToObjects="1">
      <p:cViewPr varScale="1">
        <p:scale>
          <a:sx n="59" d="100"/>
          <a:sy n="59" d="100"/>
        </p:scale>
        <p:origin x="149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8C44E-3B22-4A4F-BB3D-F30C5F9AED23}" type="datetimeFigureOut">
              <a:rPr lang="it-IT" smtClean="0"/>
              <a:t>08/01/2019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81922-7632-574D-BE92-C1AF4067B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32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returns the value 1 at times 3, 4, and 6, and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0 at other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81922-7632-574D-BE92-C1AF4067B2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12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rose(a) is true at times 2 and 5 and at no other time,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81922-7632-574D-BE92-C1AF4067B2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clk</a:t>
            </a:r>
            <a:r>
              <a:rPr lang="en-US" dirty="0"/>
              <a:t>,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fell(a) is true at times 4 and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81922-7632-574D-BE92-C1AF4067B2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72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DRdy</a:t>
            </a:r>
            <a:r>
              <a:rPr lang="it-IT" baseline="0" dirty="0"/>
              <a:t> = Data Ready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39A2-335F-4B7E-B770-FD47CE45CC10}" type="slidenum">
              <a:rPr lang="it-IT" smtClean="0"/>
              <a:pPr/>
              <a:t>40</a:t>
            </a:fld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709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9F829-F4EB-D744-A0B5-881FDF447C23}" type="datetimeFigureOut">
              <a:rPr lang="it-IT" smtClean="0"/>
              <a:t>08/01/2019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5B2E-9B16-B647-9728-13D34FA64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9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9F829-F4EB-D744-A0B5-881FDF447C23}" type="datetimeFigureOut">
              <a:rPr lang="it-IT" smtClean="0"/>
              <a:t>08/01/2019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5B2E-9B16-B647-9728-13D34FA64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7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9F829-F4EB-D744-A0B5-881FDF447C23}" type="datetimeFigureOut">
              <a:rPr lang="it-IT" smtClean="0"/>
              <a:t>08/01/2019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5B2E-9B16-B647-9728-13D34FA64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8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9F829-F4EB-D744-A0B5-881FDF447C23}" type="datetimeFigureOut">
              <a:rPr lang="it-IT" smtClean="0"/>
              <a:t>08/01/2019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5B2E-9B16-B647-9728-13D34FA64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9F829-F4EB-D744-A0B5-881FDF447C23}" type="datetimeFigureOut">
              <a:rPr lang="it-IT" smtClean="0"/>
              <a:t>08/01/2019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5B2E-9B16-B647-9728-13D34FA64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5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9F829-F4EB-D744-A0B5-881FDF447C23}" type="datetimeFigureOut">
              <a:rPr lang="it-IT" smtClean="0"/>
              <a:t>08/01/2019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5B2E-9B16-B647-9728-13D34FA64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9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9F829-F4EB-D744-A0B5-881FDF447C23}" type="datetimeFigureOut">
              <a:rPr lang="it-IT" smtClean="0"/>
              <a:t>08/01/2019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5B2E-9B16-B647-9728-13D34FA64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3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9F829-F4EB-D744-A0B5-881FDF447C23}" type="datetimeFigureOut">
              <a:rPr lang="it-IT" smtClean="0"/>
              <a:t>08/01/2019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5B2E-9B16-B647-9728-13D34FA64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2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9F829-F4EB-D744-A0B5-881FDF447C23}" type="datetimeFigureOut">
              <a:rPr lang="it-IT" smtClean="0"/>
              <a:t>08/01/2019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5B2E-9B16-B647-9728-13D34FA64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5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9F829-F4EB-D744-A0B5-881FDF447C23}" type="datetimeFigureOut">
              <a:rPr lang="it-IT" smtClean="0"/>
              <a:t>08/01/2019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5B2E-9B16-B647-9728-13D34FA64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5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9F829-F4EB-D744-A0B5-881FDF447C23}" type="datetimeFigureOut">
              <a:rPr lang="it-IT" smtClean="0"/>
              <a:t>08/01/2019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5B2E-9B16-B647-9728-13D34FA64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5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F829-F4EB-D744-A0B5-881FDF447C23}" type="datetimeFigureOut">
              <a:rPr lang="it-IT" smtClean="0"/>
              <a:t>08/01/2019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F5B2E-9B16-B647-9728-13D34FA64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2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702940" y="4293096"/>
            <a:ext cx="7772400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PSL overview</a:t>
            </a:r>
            <a:endParaRPr lang="en-US" noProof="0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5B547-A6FE-4801-8743-FCE7E0E22C75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897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FCC5-8A01-49C7-A7CC-70E0B376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3EA9C-C1A7-42F9-A549-1928F42B0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next(expr): gives the value of expr at the next cycle with respect to the finest granularity of time.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400" dirty="0"/>
              <a:t>Example:</a:t>
            </a:r>
          </a:p>
          <a:p>
            <a:pPr lvl="1"/>
            <a:r>
              <a:rPr lang="en-US" sz="2400" dirty="0"/>
              <a:t>next(a) gives 1 at times 1, 2 and 4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E668E9-8CA7-4160-A960-37E378FFE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303663"/>
              </p:ext>
            </p:extLst>
          </p:nvPr>
        </p:nvGraphicFramePr>
        <p:xfrm>
          <a:off x="1524001" y="4376769"/>
          <a:ext cx="609599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2280963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953471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159479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403554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171642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6234609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794837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12999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57014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time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80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clk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67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7000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018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FCC5-8A01-49C7-A7CC-70E0B376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3EA9C-C1A7-42F9-A549-1928F42B0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rose(expr): takes a Bit expression as argument, and it returns True if the expr’s value is 1 at the current cycle and 0 at the previous cycle, with respect to the clock of its context.</a:t>
            </a:r>
            <a:br>
              <a:rPr lang="en-US" sz="2400" dirty="0"/>
            </a:b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Example:</a:t>
            </a:r>
          </a:p>
          <a:p>
            <a:pPr lvl="1"/>
            <a:r>
              <a:rPr lang="en-US" sz="2400" dirty="0"/>
              <a:t>rose(a) gives True at time 3    (</a:t>
            </a:r>
            <a:r>
              <a:rPr lang="en-US" sz="2400" dirty="0" err="1"/>
              <a:t>clk</a:t>
            </a:r>
            <a:r>
              <a:rPr lang="en-US" sz="2400" dirty="0"/>
              <a:t> context)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E668E9-8CA7-4160-A960-37E378FFE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581800"/>
              </p:ext>
            </p:extLst>
          </p:nvPr>
        </p:nvGraphicFramePr>
        <p:xfrm>
          <a:off x="1524001" y="4450080"/>
          <a:ext cx="609599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2280963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953471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159479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403554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171642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6234609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794837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12999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57014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time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80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clk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67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7000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45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FCC5-8A01-49C7-A7CC-70E0B376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3EA9C-C1A7-42F9-A549-1928F42B0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fell(expr): takes a Bit expression as argument, and it returns True if the expr’s value is 0 at the current cycle and 1 at the previous cycle, with respect to the clock of its context.</a:t>
            </a:r>
            <a:br>
              <a:rPr lang="en-US" sz="2400" dirty="0"/>
            </a:b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Example:</a:t>
            </a:r>
          </a:p>
          <a:p>
            <a:pPr lvl="1"/>
            <a:r>
              <a:rPr lang="en-US" sz="2400" dirty="0"/>
              <a:t>fell(a) gives True at time 7    (</a:t>
            </a:r>
            <a:r>
              <a:rPr lang="en-US" sz="2400" dirty="0" err="1"/>
              <a:t>clk</a:t>
            </a:r>
            <a:r>
              <a:rPr lang="en-US" sz="2400" dirty="0"/>
              <a:t> context)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E668E9-8CA7-4160-A960-37E378FFE509}"/>
              </a:ext>
            </a:extLst>
          </p:cNvPr>
          <p:cNvGraphicFramePr>
            <a:graphicFrameLocks noGrp="1"/>
          </p:cNvGraphicFramePr>
          <p:nvPr/>
        </p:nvGraphicFramePr>
        <p:xfrm>
          <a:off x="1524001" y="4450080"/>
          <a:ext cx="609599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2280963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953471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159479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403554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171642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6234609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794837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12999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57014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time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80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clk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67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7000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904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layer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5B547-A6FE-4801-8743-FCE7E0E22C75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573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FCC5-8A01-49C7-A7CC-70E0B376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Property</a:t>
            </a:r>
            <a:r>
              <a:rPr lang="en-US" dirty="0"/>
              <a:t> and Sequence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3EA9C-C1A7-42F9-A549-1928F42B0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Property = </a:t>
            </a:r>
            <a:r>
              <a:rPr lang="en-US" sz="2400" dirty="0" err="1"/>
              <a:t>Boolean_Expression</a:t>
            </a:r>
            <a:br>
              <a:rPr lang="en-US" sz="2400" dirty="0"/>
            </a:br>
            <a:r>
              <a:rPr lang="en-US" sz="2400" dirty="0"/>
              <a:t>                   | Property </a:t>
            </a:r>
            <a:r>
              <a:rPr lang="en-US" sz="2400" b="1" dirty="0"/>
              <a:t>@ </a:t>
            </a:r>
            <a:r>
              <a:rPr lang="en-US" sz="2400" b="1" dirty="0" err="1"/>
              <a:t>clock_expression</a:t>
            </a:r>
            <a:br>
              <a:rPr lang="en-US" sz="2400" dirty="0"/>
            </a:br>
            <a:r>
              <a:rPr lang="en-US" sz="2400" dirty="0"/>
              <a:t>                   | </a:t>
            </a:r>
            <a:r>
              <a:rPr lang="en-US" sz="2400" b="1" dirty="0"/>
              <a:t>always</a:t>
            </a:r>
            <a:r>
              <a:rPr lang="en-US" sz="2400" dirty="0"/>
              <a:t> Property</a:t>
            </a:r>
            <a:br>
              <a:rPr lang="en-US" sz="2400" dirty="0"/>
            </a:br>
            <a:r>
              <a:rPr lang="en-US" sz="2400" dirty="0"/>
              <a:t>                   | </a:t>
            </a:r>
            <a:r>
              <a:rPr lang="en-US" sz="2400" b="1" dirty="0"/>
              <a:t>never</a:t>
            </a:r>
            <a:r>
              <a:rPr lang="en-US" sz="2400" dirty="0"/>
              <a:t> Property</a:t>
            </a:r>
          </a:p>
          <a:p>
            <a:pPr marL="0" indent="0">
              <a:buNone/>
            </a:pPr>
            <a:r>
              <a:rPr lang="en-US" sz="2400" dirty="0"/>
              <a:t>		           | </a:t>
            </a:r>
            <a:r>
              <a:rPr lang="en-US" sz="2400" b="1" dirty="0"/>
              <a:t>eventually! </a:t>
            </a:r>
            <a:r>
              <a:rPr lang="en-US" sz="2400" dirty="0"/>
              <a:t>Property</a:t>
            </a:r>
            <a:br>
              <a:rPr lang="en-US" sz="2400" dirty="0"/>
            </a:br>
            <a:r>
              <a:rPr lang="en-US" sz="2400" dirty="0"/>
              <a:t>                        | </a:t>
            </a:r>
            <a:r>
              <a:rPr lang="en-US" sz="2400" b="1" dirty="0"/>
              <a:t>next[</a:t>
            </a:r>
            <a:r>
              <a:rPr lang="en-US" sz="2400" b="1" dirty="0" err="1"/>
              <a:t>i</a:t>
            </a:r>
            <a:r>
              <a:rPr lang="en-US" sz="2400" b="1" dirty="0"/>
              <a:t>]</a:t>
            </a:r>
            <a:r>
              <a:rPr lang="en-US" sz="2400" dirty="0"/>
              <a:t> Property</a:t>
            </a:r>
            <a:br>
              <a:rPr lang="en-US" sz="2400" dirty="0"/>
            </a:br>
            <a:r>
              <a:rPr lang="en-US" sz="2400" dirty="0"/>
              <a:t>                        | Property </a:t>
            </a:r>
            <a:r>
              <a:rPr lang="en-US" sz="2400" b="1" dirty="0"/>
              <a:t>until</a:t>
            </a:r>
            <a:r>
              <a:rPr lang="en-US" sz="2400" dirty="0"/>
              <a:t> Property</a:t>
            </a:r>
            <a:br>
              <a:rPr lang="en-US" sz="2400" dirty="0"/>
            </a:br>
            <a:r>
              <a:rPr lang="en-US" sz="2400" dirty="0"/>
              <a:t>                        | Property </a:t>
            </a:r>
            <a:r>
              <a:rPr lang="en-US" sz="2400" b="1" dirty="0"/>
              <a:t>-&gt;</a:t>
            </a:r>
            <a:r>
              <a:rPr lang="en-US" sz="2400" dirty="0"/>
              <a:t> Property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Sequence =  … (next slides)</a:t>
            </a:r>
          </a:p>
        </p:txBody>
      </p:sp>
    </p:spTree>
    <p:extLst>
      <p:ext uri="{BB962C8B-B14F-4D97-AF65-F5344CB8AC3E}">
        <p14:creationId xmlns:p14="http://schemas.microsoft.com/office/powerpoint/2010/main" val="3013445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EFAB-EA3A-437B-BD85-81BBFEA7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clock_expression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1E228-AF09-446C-83EA-3BE3BC9ED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i="1" dirty="0"/>
              <a:t>clock expression </a:t>
            </a:r>
            <a:r>
              <a:rPr lang="en-US" sz="2000" dirty="0"/>
              <a:t>is a Boolean Expression which defines a clock context. A clock context determines the path on which a Property, Sequence, or Expression is evaluated.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Example:</a:t>
            </a:r>
            <a:br>
              <a:rPr lang="en-US" sz="2000" dirty="0"/>
            </a:br>
            <a:r>
              <a:rPr lang="en-US" sz="2000" dirty="0"/>
              <a:t>Evaluating a formula only at the positive edge of clk.</a:t>
            </a:r>
            <a:br>
              <a:rPr lang="en-US" sz="2000" dirty="0"/>
            </a:br>
            <a:r>
              <a:rPr lang="en-US" sz="2000" dirty="0"/>
              <a:t>(always (</a:t>
            </a:r>
            <a:r>
              <a:rPr lang="en-US" sz="2000" dirty="0" err="1"/>
              <a:t>req</a:t>
            </a:r>
            <a:r>
              <a:rPr lang="en-US" sz="2000" dirty="0"/>
              <a:t> -&gt; next ack)) </a:t>
            </a:r>
            <a:r>
              <a:rPr lang="en-US" sz="2000" b="1" dirty="0"/>
              <a:t>@ (</a:t>
            </a:r>
            <a:r>
              <a:rPr lang="en-US" sz="2000" b="1" dirty="0" err="1"/>
              <a:t>posedge</a:t>
            </a:r>
            <a:r>
              <a:rPr lang="en-US" sz="2000" b="1" dirty="0"/>
              <a:t> </a:t>
            </a:r>
            <a:r>
              <a:rPr lang="en-US" sz="2000" b="1" dirty="0" err="1"/>
              <a:t>clk</a:t>
            </a:r>
            <a:r>
              <a:rPr lang="en-US" sz="2000" b="1" dirty="0"/>
              <a:t>); 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000" dirty="0"/>
              <a:t>The directive </a:t>
            </a:r>
            <a:r>
              <a:rPr lang="en-US" sz="2000" i="1" dirty="0"/>
              <a:t>default clock </a:t>
            </a:r>
            <a:r>
              <a:rPr lang="en-US" sz="2000" dirty="0"/>
              <a:t>defines the default clock context.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Example:</a:t>
            </a:r>
            <a:br>
              <a:rPr lang="en-US" sz="2000" dirty="0"/>
            </a:br>
            <a:r>
              <a:rPr lang="en-US" sz="2000" b="1" dirty="0"/>
              <a:t>default clock = (</a:t>
            </a:r>
            <a:r>
              <a:rPr lang="en-US" sz="2000" b="1" dirty="0" err="1"/>
              <a:t>posdge</a:t>
            </a:r>
            <a:r>
              <a:rPr lang="en-US" sz="2000" b="1" dirty="0"/>
              <a:t> </a:t>
            </a:r>
            <a:r>
              <a:rPr lang="en-US" sz="2000" b="1" dirty="0" err="1"/>
              <a:t>clk</a:t>
            </a:r>
            <a:r>
              <a:rPr lang="en-US" sz="2000" b="1" dirty="0"/>
              <a:t>);</a:t>
            </a:r>
            <a:br>
              <a:rPr lang="en-US" sz="2000" dirty="0"/>
            </a:br>
            <a:r>
              <a:rPr lang="en-US" sz="2000" dirty="0"/>
              <a:t>(always (</a:t>
            </a:r>
            <a:r>
              <a:rPr lang="en-US" sz="2000" dirty="0" err="1"/>
              <a:t>req</a:t>
            </a:r>
            <a:r>
              <a:rPr lang="en-US" sz="2000" dirty="0"/>
              <a:t> -&gt; next ack));</a:t>
            </a:r>
          </a:p>
        </p:txBody>
      </p:sp>
    </p:spTree>
    <p:extLst>
      <p:ext uri="{BB962C8B-B14F-4D97-AF65-F5344CB8AC3E}">
        <p14:creationId xmlns:p14="http://schemas.microsoft.com/office/powerpoint/2010/main" val="178652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4D31-1033-4D08-A1E4-D142947D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A2AC-17B8-4037-820E-E318FB05A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always: </a:t>
            </a:r>
            <a:r>
              <a:rPr lang="en-US" sz="2400" dirty="0"/>
              <a:t>the always operator specifies that a </a:t>
            </a:r>
            <a:r>
              <a:rPr lang="en-US" sz="2400" i="1" dirty="0"/>
              <a:t>Property </a:t>
            </a:r>
            <a:r>
              <a:rPr lang="en-US" sz="2400" dirty="0"/>
              <a:t>or a </a:t>
            </a:r>
            <a:r>
              <a:rPr lang="en-US" sz="2400" i="1" dirty="0"/>
              <a:t>Sequence</a:t>
            </a:r>
            <a:r>
              <a:rPr lang="en-US" sz="2400" dirty="0"/>
              <a:t> holds at all times, starting from the present.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/>
              <a:t>never: </a:t>
            </a:r>
            <a:r>
              <a:rPr lang="en-US" sz="2400" dirty="0"/>
              <a:t>the never operator specifies that a </a:t>
            </a:r>
            <a:r>
              <a:rPr lang="en-US" sz="2400" i="1" dirty="0"/>
              <a:t>Property</a:t>
            </a:r>
            <a:r>
              <a:rPr lang="en-US" sz="2400" dirty="0"/>
              <a:t> or a </a:t>
            </a:r>
            <a:r>
              <a:rPr lang="en-US" sz="2400" i="1" dirty="0"/>
              <a:t>Sequence</a:t>
            </a:r>
            <a:r>
              <a:rPr lang="en-US" sz="2400" dirty="0"/>
              <a:t> never holds.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/>
              <a:t>eventually!: </a:t>
            </a:r>
            <a:r>
              <a:rPr lang="en-US" sz="2400" dirty="0"/>
              <a:t>The eventually! operator specifies that a </a:t>
            </a:r>
            <a:r>
              <a:rPr lang="en-US" sz="2400" i="1" dirty="0"/>
              <a:t>Property</a:t>
            </a:r>
            <a:r>
              <a:rPr lang="en-US" sz="2400" dirty="0"/>
              <a:t> holds at the current cycle or at some future cycle.</a:t>
            </a:r>
          </a:p>
        </p:txBody>
      </p:sp>
    </p:spTree>
    <p:extLst>
      <p:ext uri="{BB962C8B-B14F-4D97-AF65-F5344CB8AC3E}">
        <p14:creationId xmlns:p14="http://schemas.microsoft.com/office/powerpoint/2010/main" val="3782721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179512"/>
          </a:xfrm>
        </p:spPr>
        <p:txBody>
          <a:bodyPr>
            <a:normAutofit/>
          </a:bodyPr>
          <a:lstStyle/>
          <a:p>
            <a:r>
              <a:rPr lang="en-US" sz="2800" dirty="0"/>
              <a:t>If </a:t>
            </a:r>
            <a:r>
              <a:rPr lang="en-US" sz="2800" dirty="0" err="1"/>
              <a:t>GntA</a:t>
            </a:r>
            <a:r>
              <a:rPr lang="en-US" sz="2800" dirty="0"/>
              <a:t> is high, then </a:t>
            </a:r>
            <a:r>
              <a:rPr lang="en-US" sz="2800" dirty="0" err="1"/>
              <a:t>GntB</a:t>
            </a:r>
            <a:r>
              <a:rPr lang="en-US" sz="2800" dirty="0"/>
              <a:t> is low:</a:t>
            </a:r>
            <a:br>
              <a:rPr lang="en-US" sz="2800" dirty="0"/>
            </a:br>
            <a:r>
              <a:rPr lang="en-US" sz="2800" dirty="0">
                <a:solidFill>
                  <a:srgbClr val="00B050"/>
                </a:solidFill>
              </a:rPr>
              <a:t>always</a:t>
            </a:r>
            <a:r>
              <a:rPr lang="en-US" sz="2800" dirty="0">
                <a:solidFill>
                  <a:srgbClr val="A50021"/>
                </a:solidFill>
              </a:rPr>
              <a:t> </a:t>
            </a:r>
            <a:r>
              <a:rPr lang="en-US" sz="2800" dirty="0">
                <a:solidFill>
                  <a:schemeClr val="accent1"/>
                </a:solidFill>
              </a:rPr>
              <a:t>(</a:t>
            </a:r>
            <a:r>
              <a:rPr lang="en-US" sz="2800" dirty="0" err="1">
                <a:solidFill>
                  <a:schemeClr val="accent1"/>
                </a:solidFill>
              </a:rPr>
              <a:t>GntA</a:t>
            </a:r>
            <a:r>
              <a:rPr lang="en-US" sz="2800" dirty="0">
                <a:solidFill>
                  <a:schemeClr val="accent1"/>
                </a:solidFill>
              </a:rPr>
              <a:t> -&gt; !(</a:t>
            </a:r>
            <a:r>
              <a:rPr lang="en-US" sz="2800" dirty="0" err="1">
                <a:solidFill>
                  <a:schemeClr val="accent1"/>
                </a:solidFill>
              </a:rPr>
              <a:t>GntB</a:t>
            </a:r>
            <a:r>
              <a:rPr lang="en-US" sz="2800" dirty="0">
                <a:solidFill>
                  <a:schemeClr val="accent1"/>
                </a:solidFill>
              </a:rPr>
              <a:t>)) </a:t>
            </a:r>
            <a:r>
              <a:rPr lang="en-US" sz="2800" dirty="0">
                <a:solidFill>
                  <a:srgbClr val="00B050"/>
                </a:solidFill>
              </a:rPr>
              <a:t>@ (</a:t>
            </a:r>
            <a:r>
              <a:rPr lang="en-US" sz="2800" dirty="0" err="1">
                <a:solidFill>
                  <a:srgbClr val="00B050"/>
                </a:solidFill>
              </a:rPr>
              <a:t>posedge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clk</a:t>
            </a:r>
            <a:r>
              <a:rPr lang="en-US" sz="2800" dirty="0">
                <a:solidFill>
                  <a:srgbClr val="00B050"/>
                </a:solidFill>
              </a:rPr>
              <a:t>);</a:t>
            </a:r>
          </a:p>
        </p:txBody>
      </p:sp>
      <p:sp>
        <p:nvSpPr>
          <p:cNvPr id="284685" name="Text Box 13"/>
          <p:cNvSpPr txBox="1">
            <a:spLocks noChangeArrowheads="1"/>
          </p:cNvSpPr>
          <p:nvPr/>
        </p:nvSpPr>
        <p:spPr bwMode="auto">
          <a:xfrm>
            <a:off x="755650" y="4581525"/>
            <a:ext cx="70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GntA</a:t>
            </a:r>
          </a:p>
        </p:txBody>
      </p:sp>
      <p:sp>
        <p:nvSpPr>
          <p:cNvPr id="284693" name="Text Box 21"/>
          <p:cNvSpPr txBox="1">
            <a:spLocks noChangeArrowheads="1"/>
          </p:cNvSpPr>
          <p:nvPr/>
        </p:nvSpPr>
        <p:spPr bwMode="auto">
          <a:xfrm>
            <a:off x="755650" y="5084763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GntB</a:t>
            </a:r>
          </a:p>
        </p:txBody>
      </p:sp>
      <p:sp>
        <p:nvSpPr>
          <p:cNvPr id="284694" name="Line 22"/>
          <p:cNvSpPr>
            <a:spLocks noChangeShapeType="1"/>
          </p:cNvSpPr>
          <p:nvPr/>
        </p:nvSpPr>
        <p:spPr bwMode="auto">
          <a:xfrm>
            <a:off x="1620838" y="5372100"/>
            <a:ext cx="15827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4695" name="Line 23"/>
          <p:cNvSpPr>
            <a:spLocks noChangeShapeType="1"/>
          </p:cNvSpPr>
          <p:nvPr/>
        </p:nvSpPr>
        <p:spPr bwMode="auto">
          <a:xfrm>
            <a:off x="3203575" y="515620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4696" name="Line 24"/>
          <p:cNvSpPr>
            <a:spLocks noChangeShapeType="1"/>
          </p:cNvSpPr>
          <p:nvPr/>
        </p:nvSpPr>
        <p:spPr bwMode="auto">
          <a:xfrm>
            <a:off x="3203575" y="5157788"/>
            <a:ext cx="5762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4697" name="Line 25"/>
          <p:cNvSpPr>
            <a:spLocks noChangeShapeType="1"/>
          </p:cNvSpPr>
          <p:nvPr/>
        </p:nvSpPr>
        <p:spPr bwMode="auto">
          <a:xfrm>
            <a:off x="3779838" y="515778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4698" name="Line 26"/>
          <p:cNvSpPr>
            <a:spLocks noChangeShapeType="1"/>
          </p:cNvSpPr>
          <p:nvPr/>
        </p:nvSpPr>
        <p:spPr bwMode="auto">
          <a:xfrm flipV="1">
            <a:off x="3779838" y="5370513"/>
            <a:ext cx="252095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4703" name="Line 31"/>
          <p:cNvSpPr>
            <a:spLocks noChangeShapeType="1"/>
          </p:cNvSpPr>
          <p:nvPr/>
        </p:nvSpPr>
        <p:spPr bwMode="auto">
          <a:xfrm>
            <a:off x="1763713" y="4508500"/>
            <a:ext cx="0" cy="1512888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4704" name="AutoShape 32"/>
          <p:cNvSpPr>
            <a:spLocks noChangeArrowheads="1"/>
          </p:cNvSpPr>
          <p:nvPr/>
        </p:nvSpPr>
        <p:spPr bwMode="auto">
          <a:xfrm>
            <a:off x="5939607" y="2563020"/>
            <a:ext cx="2808287" cy="1657350"/>
          </a:xfrm>
          <a:prstGeom prst="cloudCallout">
            <a:avLst>
              <a:gd name="adj1" fmla="val -72456"/>
              <a:gd name="adj2" fmla="val 68492"/>
            </a:avLst>
          </a:prstGeom>
          <a:solidFill>
            <a:srgbClr val="DBEEF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r>
              <a:rPr lang="en-US" dirty="0"/>
              <a:t>At the rising </a:t>
            </a:r>
            <a:r>
              <a:rPr lang="en-US" dirty="0" err="1"/>
              <a:t>clk</a:t>
            </a:r>
            <a:r>
              <a:rPr lang="en-US" dirty="0"/>
              <a:t>, if </a:t>
            </a:r>
            <a:r>
              <a:rPr lang="en-US" dirty="0" err="1"/>
              <a:t>GntA</a:t>
            </a:r>
            <a:r>
              <a:rPr lang="en-US" dirty="0"/>
              <a:t> is high, then </a:t>
            </a:r>
            <a:r>
              <a:rPr lang="en-US" dirty="0" err="1"/>
              <a:t>GntB</a:t>
            </a:r>
            <a:r>
              <a:rPr lang="en-US" dirty="0"/>
              <a:t> is low</a:t>
            </a:r>
          </a:p>
        </p:txBody>
      </p:sp>
      <p:grpSp>
        <p:nvGrpSpPr>
          <p:cNvPr id="284708" name="Group 36"/>
          <p:cNvGrpSpPr>
            <a:grpSpLocks/>
          </p:cNvGrpSpPr>
          <p:nvPr/>
        </p:nvGrpSpPr>
        <p:grpSpPr bwMode="auto">
          <a:xfrm>
            <a:off x="1547813" y="5661025"/>
            <a:ext cx="4751387" cy="215900"/>
            <a:chOff x="749" y="1252"/>
            <a:chExt cx="2993" cy="136"/>
          </a:xfrm>
        </p:grpSpPr>
        <p:sp>
          <p:nvSpPr>
            <p:cNvPr id="284709" name="Line 37"/>
            <p:cNvSpPr>
              <a:spLocks noChangeShapeType="1"/>
            </p:cNvSpPr>
            <p:nvPr/>
          </p:nvSpPr>
          <p:spPr bwMode="auto">
            <a:xfrm>
              <a:off x="884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10" name="Line 38"/>
            <p:cNvSpPr>
              <a:spLocks noChangeShapeType="1"/>
            </p:cNvSpPr>
            <p:nvPr/>
          </p:nvSpPr>
          <p:spPr bwMode="auto">
            <a:xfrm>
              <a:off x="1066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11" name="Line 39"/>
            <p:cNvSpPr>
              <a:spLocks noChangeShapeType="1"/>
            </p:cNvSpPr>
            <p:nvPr/>
          </p:nvSpPr>
          <p:spPr bwMode="auto">
            <a:xfrm>
              <a:off x="749" y="1388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12" name="Line 40"/>
            <p:cNvSpPr>
              <a:spLocks noChangeShapeType="1"/>
            </p:cNvSpPr>
            <p:nvPr/>
          </p:nvSpPr>
          <p:spPr bwMode="auto">
            <a:xfrm>
              <a:off x="884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13" name="Line 41"/>
            <p:cNvSpPr>
              <a:spLocks noChangeShapeType="1"/>
            </p:cNvSpPr>
            <p:nvPr/>
          </p:nvSpPr>
          <p:spPr bwMode="auto">
            <a:xfrm>
              <a:off x="1066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14" name="Line 42"/>
            <p:cNvSpPr>
              <a:spLocks noChangeShapeType="1"/>
            </p:cNvSpPr>
            <p:nvPr/>
          </p:nvSpPr>
          <p:spPr bwMode="auto">
            <a:xfrm>
              <a:off x="1247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15" name="Line 43"/>
            <p:cNvSpPr>
              <a:spLocks noChangeShapeType="1"/>
            </p:cNvSpPr>
            <p:nvPr/>
          </p:nvSpPr>
          <p:spPr bwMode="auto">
            <a:xfrm>
              <a:off x="1429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16" name="Line 44"/>
            <p:cNvSpPr>
              <a:spLocks noChangeShapeType="1"/>
            </p:cNvSpPr>
            <p:nvPr/>
          </p:nvSpPr>
          <p:spPr bwMode="auto">
            <a:xfrm>
              <a:off x="1247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17" name="Line 45"/>
            <p:cNvSpPr>
              <a:spLocks noChangeShapeType="1"/>
            </p:cNvSpPr>
            <p:nvPr/>
          </p:nvSpPr>
          <p:spPr bwMode="auto">
            <a:xfrm>
              <a:off x="1429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18" name="Line 46"/>
            <p:cNvSpPr>
              <a:spLocks noChangeShapeType="1"/>
            </p:cNvSpPr>
            <p:nvPr/>
          </p:nvSpPr>
          <p:spPr bwMode="auto">
            <a:xfrm>
              <a:off x="1609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19" name="Line 47"/>
            <p:cNvSpPr>
              <a:spLocks noChangeShapeType="1"/>
            </p:cNvSpPr>
            <p:nvPr/>
          </p:nvSpPr>
          <p:spPr bwMode="auto">
            <a:xfrm>
              <a:off x="1791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20" name="Line 48"/>
            <p:cNvSpPr>
              <a:spLocks noChangeShapeType="1"/>
            </p:cNvSpPr>
            <p:nvPr/>
          </p:nvSpPr>
          <p:spPr bwMode="auto">
            <a:xfrm>
              <a:off x="1609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21" name="Line 49"/>
            <p:cNvSpPr>
              <a:spLocks noChangeShapeType="1"/>
            </p:cNvSpPr>
            <p:nvPr/>
          </p:nvSpPr>
          <p:spPr bwMode="auto">
            <a:xfrm>
              <a:off x="1791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22" name="Line 50"/>
            <p:cNvSpPr>
              <a:spLocks noChangeShapeType="1"/>
            </p:cNvSpPr>
            <p:nvPr/>
          </p:nvSpPr>
          <p:spPr bwMode="auto">
            <a:xfrm>
              <a:off x="1972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23" name="Line 51"/>
            <p:cNvSpPr>
              <a:spLocks noChangeShapeType="1"/>
            </p:cNvSpPr>
            <p:nvPr/>
          </p:nvSpPr>
          <p:spPr bwMode="auto">
            <a:xfrm>
              <a:off x="2154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24" name="Line 52"/>
            <p:cNvSpPr>
              <a:spLocks noChangeShapeType="1"/>
            </p:cNvSpPr>
            <p:nvPr/>
          </p:nvSpPr>
          <p:spPr bwMode="auto">
            <a:xfrm>
              <a:off x="1972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25" name="Line 53"/>
            <p:cNvSpPr>
              <a:spLocks noChangeShapeType="1"/>
            </p:cNvSpPr>
            <p:nvPr/>
          </p:nvSpPr>
          <p:spPr bwMode="auto">
            <a:xfrm>
              <a:off x="2154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26" name="Line 54"/>
            <p:cNvSpPr>
              <a:spLocks noChangeShapeType="1"/>
            </p:cNvSpPr>
            <p:nvPr/>
          </p:nvSpPr>
          <p:spPr bwMode="auto">
            <a:xfrm>
              <a:off x="2335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27" name="Line 55"/>
            <p:cNvSpPr>
              <a:spLocks noChangeShapeType="1"/>
            </p:cNvSpPr>
            <p:nvPr/>
          </p:nvSpPr>
          <p:spPr bwMode="auto">
            <a:xfrm>
              <a:off x="2517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28" name="Line 56"/>
            <p:cNvSpPr>
              <a:spLocks noChangeShapeType="1"/>
            </p:cNvSpPr>
            <p:nvPr/>
          </p:nvSpPr>
          <p:spPr bwMode="auto">
            <a:xfrm>
              <a:off x="2335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29" name="Line 57"/>
            <p:cNvSpPr>
              <a:spLocks noChangeShapeType="1"/>
            </p:cNvSpPr>
            <p:nvPr/>
          </p:nvSpPr>
          <p:spPr bwMode="auto">
            <a:xfrm>
              <a:off x="2517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30" name="Line 58"/>
            <p:cNvSpPr>
              <a:spLocks noChangeShapeType="1"/>
            </p:cNvSpPr>
            <p:nvPr/>
          </p:nvSpPr>
          <p:spPr bwMode="auto">
            <a:xfrm>
              <a:off x="2698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31" name="Line 59"/>
            <p:cNvSpPr>
              <a:spLocks noChangeShapeType="1"/>
            </p:cNvSpPr>
            <p:nvPr/>
          </p:nvSpPr>
          <p:spPr bwMode="auto">
            <a:xfrm>
              <a:off x="2880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32" name="Line 60"/>
            <p:cNvSpPr>
              <a:spLocks noChangeShapeType="1"/>
            </p:cNvSpPr>
            <p:nvPr/>
          </p:nvSpPr>
          <p:spPr bwMode="auto">
            <a:xfrm>
              <a:off x="2698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33" name="Line 61"/>
            <p:cNvSpPr>
              <a:spLocks noChangeShapeType="1"/>
            </p:cNvSpPr>
            <p:nvPr/>
          </p:nvSpPr>
          <p:spPr bwMode="auto">
            <a:xfrm>
              <a:off x="2880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34" name="Line 62"/>
            <p:cNvSpPr>
              <a:spLocks noChangeShapeType="1"/>
            </p:cNvSpPr>
            <p:nvPr/>
          </p:nvSpPr>
          <p:spPr bwMode="auto">
            <a:xfrm>
              <a:off x="3061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35" name="Line 63"/>
            <p:cNvSpPr>
              <a:spLocks noChangeShapeType="1"/>
            </p:cNvSpPr>
            <p:nvPr/>
          </p:nvSpPr>
          <p:spPr bwMode="auto">
            <a:xfrm>
              <a:off x="3243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36" name="Line 64"/>
            <p:cNvSpPr>
              <a:spLocks noChangeShapeType="1"/>
            </p:cNvSpPr>
            <p:nvPr/>
          </p:nvSpPr>
          <p:spPr bwMode="auto">
            <a:xfrm>
              <a:off x="3061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37" name="Line 65"/>
            <p:cNvSpPr>
              <a:spLocks noChangeShapeType="1"/>
            </p:cNvSpPr>
            <p:nvPr/>
          </p:nvSpPr>
          <p:spPr bwMode="auto">
            <a:xfrm>
              <a:off x="3243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38" name="Line 66"/>
            <p:cNvSpPr>
              <a:spLocks noChangeShapeType="1"/>
            </p:cNvSpPr>
            <p:nvPr/>
          </p:nvSpPr>
          <p:spPr bwMode="auto">
            <a:xfrm>
              <a:off x="3424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39" name="Line 67"/>
            <p:cNvSpPr>
              <a:spLocks noChangeShapeType="1"/>
            </p:cNvSpPr>
            <p:nvPr/>
          </p:nvSpPr>
          <p:spPr bwMode="auto">
            <a:xfrm>
              <a:off x="3606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40" name="Line 68"/>
            <p:cNvSpPr>
              <a:spLocks noChangeShapeType="1"/>
            </p:cNvSpPr>
            <p:nvPr/>
          </p:nvSpPr>
          <p:spPr bwMode="auto">
            <a:xfrm>
              <a:off x="3424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41" name="Line 69"/>
            <p:cNvSpPr>
              <a:spLocks noChangeShapeType="1"/>
            </p:cNvSpPr>
            <p:nvPr/>
          </p:nvSpPr>
          <p:spPr bwMode="auto">
            <a:xfrm>
              <a:off x="3606" y="1388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84742" name="Line 70"/>
          <p:cNvSpPr>
            <a:spLocks noChangeShapeType="1"/>
          </p:cNvSpPr>
          <p:nvPr/>
        </p:nvSpPr>
        <p:spPr bwMode="auto">
          <a:xfrm>
            <a:off x="2339975" y="4508500"/>
            <a:ext cx="0" cy="1512888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4743" name="Line 71"/>
          <p:cNvSpPr>
            <a:spLocks noChangeShapeType="1"/>
          </p:cNvSpPr>
          <p:nvPr/>
        </p:nvSpPr>
        <p:spPr bwMode="auto">
          <a:xfrm>
            <a:off x="2916238" y="4508500"/>
            <a:ext cx="0" cy="1512888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4744" name="Line 72"/>
          <p:cNvSpPr>
            <a:spLocks noChangeShapeType="1"/>
          </p:cNvSpPr>
          <p:nvPr/>
        </p:nvSpPr>
        <p:spPr bwMode="auto">
          <a:xfrm>
            <a:off x="3492500" y="4508500"/>
            <a:ext cx="0" cy="1512888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4745" name="Line 73"/>
          <p:cNvSpPr>
            <a:spLocks noChangeShapeType="1"/>
          </p:cNvSpPr>
          <p:nvPr/>
        </p:nvSpPr>
        <p:spPr bwMode="auto">
          <a:xfrm>
            <a:off x="4067175" y="4508500"/>
            <a:ext cx="0" cy="1512888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4746" name="Line 74"/>
          <p:cNvSpPr>
            <a:spLocks noChangeShapeType="1"/>
          </p:cNvSpPr>
          <p:nvPr/>
        </p:nvSpPr>
        <p:spPr bwMode="auto">
          <a:xfrm>
            <a:off x="4643438" y="4508500"/>
            <a:ext cx="0" cy="1512888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4747" name="Line 75"/>
          <p:cNvSpPr>
            <a:spLocks noChangeShapeType="1"/>
          </p:cNvSpPr>
          <p:nvPr/>
        </p:nvSpPr>
        <p:spPr bwMode="auto">
          <a:xfrm>
            <a:off x="5219700" y="4508500"/>
            <a:ext cx="0" cy="1512888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4748" name="Line 76"/>
          <p:cNvSpPr>
            <a:spLocks noChangeShapeType="1"/>
          </p:cNvSpPr>
          <p:nvPr/>
        </p:nvSpPr>
        <p:spPr bwMode="auto">
          <a:xfrm>
            <a:off x="5795963" y="4508500"/>
            <a:ext cx="0" cy="1512888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4749" name="Text Box 77"/>
          <p:cNvSpPr txBox="1">
            <a:spLocks noChangeArrowheads="1"/>
          </p:cNvSpPr>
          <p:nvPr/>
        </p:nvSpPr>
        <p:spPr bwMode="auto">
          <a:xfrm>
            <a:off x="755650" y="55895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clk</a:t>
            </a:r>
          </a:p>
        </p:txBody>
      </p:sp>
      <p:sp>
        <p:nvSpPr>
          <p:cNvPr id="284750" name="AutoShape 78"/>
          <p:cNvSpPr>
            <a:spLocks noChangeArrowheads="1"/>
          </p:cNvSpPr>
          <p:nvPr/>
        </p:nvSpPr>
        <p:spPr bwMode="auto">
          <a:xfrm>
            <a:off x="396106" y="3038525"/>
            <a:ext cx="2952700" cy="1368921"/>
          </a:xfrm>
          <a:prstGeom prst="cloudCallout">
            <a:avLst>
              <a:gd name="adj1" fmla="val 35614"/>
              <a:gd name="adj2" fmla="val -88395"/>
            </a:avLst>
          </a:prstGeom>
          <a:solidFill>
            <a:srgbClr val="DBEEF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r>
              <a:rPr lang="en-US" dirty="0"/>
              <a:t>Implication (-&gt;) </a:t>
            </a:r>
          </a:p>
          <a:p>
            <a:r>
              <a:rPr lang="en-US" dirty="0"/>
              <a:t>expresses “if… then”</a:t>
            </a:r>
          </a:p>
        </p:txBody>
      </p:sp>
      <p:sp>
        <p:nvSpPr>
          <p:cNvPr id="284751" name="Line 79"/>
          <p:cNvSpPr>
            <a:spLocks noChangeShapeType="1"/>
          </p:cNvSpPr>
          <p:nvPr/>
        </p:nvSpPr>
        <p:spPr bwMode="auto">
          <a:xfrm>
            <a:off x="1620838" y="4868863"/>
            <a:ext cx="503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4752" name="Line 80"/>
          <p:cNvSpPr>
            <a:spLocks noChangeShapeType="1"/>
          </p:cNvSpPr>
          <p:nvPr/>
        </p:nvSpPr>
        <p:spPr bwMode="auto">
          <a:xfrm>
            <a:off x="2124075" y="46529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4753" name="Line 81"/>
          <p:cNvSpPr>
            <a:spLocks noChangeShapeType="1"/>
          </p:cNvSpPr>
          <p:nvPr/>
        </p:nvSpPr>
        <p:spPr bwMode="auto">
          <a:xfrm>
            <a:off x="2124075" y="4652963"/>
            <a:ext cx="503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4754" name="Line 82"/>
          <p:cNvSpPr>
            <a:spLocks noChangeShapeType="1"/>
          </p:cNvSpPr>
          <p:nvPr/>
        </p:nvSpPr>
        <p:spPr bwMode="auto">
          <a:xfrm>
            <a:off x="2627313" y="46529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4755" name="Line 83"/>
          <p:cNvSpPr>
            <a:spLocks noChangeShapeType="1"/>
          </p:cNvSpPr>
          <p:nvPr/>
        </p:nvSpPr>
        <p:spPr bwMode="auto">
          <a:xfrm flipV="1">
            <a:off x="2627313" y="4868863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4756" name="Line 84"/>
          <p:cNvSpPr>
            <a:spLocks noChangeShapeType="1"/>
          </p:cNvSpPr>
          <p:nvPr/>
        </p:nvSpPr>
        <p:spPr bwMode="auto">
          <a:xfrm>
            <a:off x="4932363" y="46529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4757" name="Line 85"/>
          <p:cNvSpPr>
            <a:spLocks noChangeShapeType="1"/>
          </p:cNvSpPr>
          <p:nvPr/>
        </p:nvSpPr>
        <p:spPr bwMode="auto">
          <a:xfrm>
            <a:off x="4932363" y="4652963"/>
            <a:ext cx="576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4758" name="Line 86"/>
          <p:cNvSpPr>
            <a:spLocks noChangeShapeType="1"/>
          </p:cNvSpPr>
          <p:nvPr/>
        </p:nvSpPr>
        <p:spPr bwMode="auto">
          <a:xfrm>
            <a:off x="5508625" y="46529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4759" name="Line 87"/>
          <p:cNvSpPr>
            <a:spLocks noChangeShapeType="1"/>
          </p:cNvSpPr>
          <p:nvPr/>
        </p:nvSpPr>
        <p:spPr bwMode="auto">
          <a:xfrm flipV="1">
            <a:off x="5508625" y="4868863"/>
            <a:ext cx="790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284777" name="Group 105"/>
          <p:cNvGrpSpPr>
            <a:grpSpLocks/>
          </p:cNvGrpSpPr>
          <p:nvPr/>
        </p:nvGrpSpPr>
        <p:grpSpPr bwMode="auto">
          <a:xfrm>
            <a:off x="2339975" y="4652963"/>
            <a:ext cx="504825" cy="720725"/>
            <a:chOff x="1474" y="2931"/>
            <a:chExt cx="318" cy="454"/>
          </a:xfrm>
        </p:grpSpPr>
        <p:grpSp>
          <p:nvGrpSpPr>
            <p:cNvPr id="284762" name="Group 90"/>
            <p:cNvGrpSpPr>
              <a:grpSpLocks/>
            </p:cNvGrpSpPr>
            <p:nvPr/>
          </p:nvGrpSpPr>
          <p:grpSpPr bwMode="auto">
            <a:xfrm>
              <a:off x="1565" y="3113"/>
              <a:ext cx="227" cy="182"/>
              <a:chOff x="2381" y="2251"/>
              <a:chExt cx="363" cy="272"/>
            </a:xfrm>
          </p:grpSpPr>
          <p:sp>
            <p:nvSpPr>
              <p:cNvPr id="284760" name="Rectangle 88"/>
              <p:cNvSpPr>
                <a:spLocks noChangeArrowheads="1"/>
              </p:cNvSpPr>
              <p:nvPr/>
            </p:nvSpPr>
            <p:spPr bwMode="auto">
              <a:xfrm>
                <a:off x="2426" y="2251"/>
                <a:ext cx="273" cy="13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/>
                  <a:t>if</a:t>
                </a:r>
              </a:p>
            </p:txBody>
          </p:sp>
          <p:sp>
            <p:nvSpPr>
              <p:cNvPr id="284761" name="Rectangle 89"/>
              <p:cNvSpPr>
                <a:spLocks noChangeArrowheads="1"/>
              </p:cNvSpPr>
              <p:nvPr/>
            </p:nvSpPr>
            <p:spPr bwMode="auto">
              <a:xfrm>
                <a:off x="2381" y="2387"/>
                <a:ext cx="363" cy="136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/>
                  <a:t>then</a:t>
                </a:r>
              </a:p>
            </p:txBody>
          </p:sp>
        </p:grpSp>
        <p:sp>
          <p:nvSpPr>
            <p:cNvPr id="284764" name="Line 92"/>
            <p:cNvSpPr>
              <a:spLocks noChangeShapeType="1"/>
            </p:cNvSpPr>
            <p:nvPr/>
          </p:nvSpPr>
          <p:spPr bwMode="auto">
            <a:xfrm>
              <a:off x="1474" y="2931"/>
              <a:ext cx="181" cy="182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65" name="Line 93"/>
            <p:cNvSpPr>
              <a:spLocks noChangeShapeType="1"/>
            </p:cNvSpPr>
            <p:nvPr/>
          </p:nvSpPr>
          <p:spPr bwMode="auto">
            <a:xfrm flipH="1">
              <a:off x="1474" y="3294"/>
              <a:ext cx="181" cy="9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84778" name="Group 106"/>
          <p:cNvGrpSpPr>
            <a:grpSpLocks/>
          </p:cNvGrpSpPr>
          <p:nvPr/>
        </p:nvGrpSpPr>
        <p:grpSpPr bwMode="auto">
          <a:xfrm>
            <a:off x="5219700" y="4652963"/>
            <a:ext cx="504825" cy="720725"/>
            <a:chOff x="3288" y="2931"/>
            <a:chExt cx="318" cy="454"/>
          </a:xfrm>
        </p:grpSpPr>
        <p:grpSp>
          <p:nvGrpSpPr>
            <p:cNvPr id="284772" name="Group 100"/>
            <p:cNvGrpSpPr>
              <a:grpSpLocks/>
            </p:cNvGrpSpPr>
            <p:nvPr/>
          </p:nvGrpSpPr>
          <p:grpSpPr bwMode="auto">
            <a:xfrm>
              <a:off x="3379" y="3113"/>
              <a:ext cx="227" cy="182"/>
              <a:chOff x="2381" y="2251"/>
              <a:chExt cx="363" cy="272"/>
            </a:xfrm>
          </p:grpSpPr>
          <p:sp>
            <p:nvSpPr>
              <p:cNvPr id="284773" name="Rectangle 101"/>
              <p:cNvSpPr>
                <a:spLocks noChangeArrowheads="1"/>
              </p:cNvSpPr>
              <p:nvPr/>
            </p:nvSpPr>
            <p:spPr bwMode="auto">
              <a:xfrm>
                <a:off x="2426" y="2251"/>
                <a:ext cx="273" cy="13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/>
                  <a:t>if</a:t>
                </a:r>
              </a:p>
            </p:txBody>
          </p:sp>
          <p:sp>
            <p:nvSpPr>
              <p:cNvPr id="284774" name="Rectangle 102"/>
              <p:cNvSpPr>
                <a:spLocks noChangeArrowheads="1"/>
              </p:cNvSpPr>
              <p:nvPr/>
            </p:nvSpPr>
            <p:spPr bwMode="auto">
              <a:xfrm>
                <a:off x="2381" y="2387"/>
                <a:ext cx="363" cy="136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/>
                  <a:t>then</a:t>
                </a:r>
              </a:p>
            </p:txBody>
          </p:sp>
        </p:grpSp>
        <p:sp>
          <p:nvSpPr>
            <p:cNvPr id="284775" name="Line 103"/>
            <p:cNvSpPr>
              <a:spLocks noChangeShapeType="1"/>
            </p:cNvSpPr>
            <p:nvPr/>
          </p:nvSpPr>
          <p:spPr bwMode="auto">
            <a:xfrm>
              <a:off x="3288" y="2931"/>
              <a:ext cx="181" cy="182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776" name="Line 104"/>
            <p:cNvSpPr>
              <a:spLocks noChangeShapeType="1"/>
            </p:cNvSpPr>
            <p:nvPr/>
          </p:nvSpPr>
          <p:spPr bwMode="auto">
            <a:xfrm flipH="1">
              <a:off x="3288" y="3294"/>
              <a:ext cx="181" cy="9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5B547-A6FE-4801-8743-FCE7E0E22C75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86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8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8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8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8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8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8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8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8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8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8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8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8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28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28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8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85" grpId="0"/>
      <p:bldP spid="284693" grpId="0"/>
      <p:bldP spid="284694" grpId="0" animBg="1"/>
      <p:bldP spid="284695" grpId="0" animBg="1"/>
      <p:bldP spid="284696" grpId="0" animBg="1"/>
      <p:bldP spid="284697" grpId="0" animBg="1"/>
      <p:bldP spid="284698" grpId="0" animBg="1"/>
      <p:bldP spid="284703" grpId="0" animBg="1"/>
      <p:bldP spid="284704" grpId="0" animBg="1"/>
      <p:bldP spid="284742" grpId="0" animBg="1"/>
      <p:bldP spid="284743" grpId="0" animBg="1"/>
      <p:bldP spid="284744" grpId="0" animBg="1"/>
      <p:bldP spid="284745" grpId="0" animBg="1"/>
      <p:bldP spid="284746" grpId="0" animBg="1"/>
      <p:bldP spid="284747" grpId="0" animBg="1"/>
      <p:bldP spid="284748" grpId="0" animBg="1"/>
      <p:bldP spid="284749" grpId="0"/>
      <p:bldP spid="284750" grpId="0" animBg="1"/>
      <p:bldP spid="284751" grpId="0" animBg="1"/>
      <p:bldP spid="284752" grpId="0" animBg="1"/>
      <p:bldP spid="284753" grpId="0" animBg="1"/>
      <p:bldP spid="284754" grpId="0" animBg="1"/>
      <p:bldP spid="284755" grpId="0" animBg="1"/>
      <p:bldP spid="284756" grpId="0" animBg="1"/>
      <p:bldP spid="284757" grpId="0" animBg="1"/>
      <p:bldP spid="284758" grpId="0" animBg="1"/>
      <p:bldP spid="2847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7072" cy="4525963"/>
          </a:xfrm>
        </p:spPr>
        <p:txBody>
          <a:bodyPr>
            <a:normAutofit/>
          </a:bodyPr>
          <a:lstStyle/>
          <a:p>
            <a:r>
              <a:rPr lang="en-US" sz="2800" dirty="0" err="1"/>
              <a:t>ReqA</a:t>
            </a:r>
            <a:r>
              <a:rPr lang="en-US" sz="2800" dirty="0"/>
              <a:t> is eventually followed by </a:t>
            </a:r>
            <a:r>
              <a:rPr lang="en-US" sz="2800" dirty="0" err="1"/>
              <a:t>GntA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>
                <a:solidFill>
                  <a:srgbClr val="00B050"/>
                </a:solidFill>
              </a:rPr>
              <a:t>always</a:t>
            </a:r>
            <a:r>
              <a:rPr lang="en-US" sz="2800" dirty="0">
                <a:solidFill>
                  <a:srgbClr val="A50021"/>
                </a:solidFill>
              </a:rPr>
              <a:t> </a:t>
            </a:r>
            <a:r>
              <a:rPr lang="en-US" sz="2800" dirty="0">
                <a:solidFill>
                  <a:schemeClr val="accent1"/>
                </a:solidFill>
              </a:rPr>
              <a:t>(</a:t>
            </a:r>
            <a:r>
              <a:rPr lang="en-US" sz="2800" dirty="0" err="1">
                <a:solidFill>
                  <a:schemeClr val="accent1"/>
                </a:solidFill>
              </a:rPr>
              <a:t>ReqA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-&gt; eventually! </a:t>
            </a:r>
            <a:r>
              <a:rPr lang="en-US" sz="2800" dirty="0" err="1">
                <a:solidFill>
                  <a:schemeClr val="accent1"/>
                </a:solidFill>
              </a:rPr>
              <a:t>GntA</a:t>
            </a:r>
            <a:r>
              <a:rPr lang="en-US" sz="2800" dirty="0">
                <a:solidFill>
                  <a:schemeClr val="accent1"/>
                </a:solidFill>
              </a:rPr>
              <a:t>) </a:t>
            </a:r>
            <a:r>
              <a:rPr lang="en-US" sz="2800" dirty="0">
                <a:solidFill>
                  <a:srgbClr val="00B050"/>
                </a:solidFill>
              </a:rPr>
              <a:t>@ (</a:t>
            </a:r>
            <a:r>
              <a:rPr lang="en-US" sz="2800" dirty="0" err="1">
                <a:solidFill>
                  <a:srgbClr val="00B050"/>
                </a:solidFill>
              </a:rPr>
              <a:t>posedge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clk</a:t>
            </a:r>
            <a:r>
              <a:rPr lang="en-US" sz="2800" dirty="0">
                <a:solidFill>
                  <a:srgbClr val="00B050"/>
                </a:solidFill>
              </a:rPr>
              <a:t>);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287755" name="Line 11"/>
          <p:cNvSpPr>
            <a:spLocks noChangeShapeType="1"/>
          </p:cNvSpPr>
          <p:nvPr/>
        </p:nvSpPr>
        <p:spPr bwMode="auto">
          <a:xfrm>
            <a:off x="1763713" y="4795838"/>
            <a:ext cx="0" cy="1512887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7756" name="AutoShape 12"/>
          <p:cNvSpPr>
            <a:spLocks noChangeArrowheads="1"/>
          </p:cNvSpPr>
          <p:nvPr/>
        </p:nvSpPr>
        <p:spPr bwMode="auto">
          <a:xfrm>
            <a:off x="5508625" y="2924175"/>
            <a:ext cx="3384550" cy="1368425"/>
          </a:xfrm>
          <a:prstGeom prst="cloudCallout">
            <a:avLst>
              <a:gd name="adj1" fmla="val -56662"/>
              <a:gd name="adj2" fmla="val 76333"/>
            </a:avLst>
          </a:prstGeom>
          <a:solidFill>
            <a:srgbClr val="DBEEF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r>
              <a:rPr lang="en-US"/>
              <a:t>One Grant satisfies all related ‘if-then’ requirements</a:t>
            </a:r>
          </a:p>
        </p:txBody>
      </p:sp>
      <p:grpSp>
        <p:nvGrpSpPr>
          <p:cNvPr id="287757" name="Group 13"/>
          <p:cNvGrpSpPr>
            <a:grpSpLocks/>
          </p:cNvGrpSpPr>
          <p:nvPr/>
        </p:nvGrpSpPr>
        <p:grpSpPr bwMode="auto">
          <a:xfrm>
            <a:off x="1547813" y="5868988"/>
            <a:ext cx="4751387" cy="215900"/>
            <a:chOff x="749" y="1252"/>
            <a:chExt cx="2993" cy="136"/>
          </a:xfrm>
        </p:grpSpPr>
        <p:sp>
          <p:nvSpPr>
            <p:cNvPr id="287758" name="Line 14"/>
            <p:cNvSpPr>
              <a:spLocks noChangeShapeType="1"/>
            </p:cNvSpPr>
            <p:nvPr/>
          </p:nvSpPr>
          <p:spPr bwMode="auto">
            <a:xfrm>
              <a:off x="884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59" name="Line 15"/>
            <p:cNvSpPr>
              <a:spLocks noChangeShapeType="1"/>
            </p:cNvSpPr>
            <p:nvPr/>
          </p:nvSpPr>
          <p:spPr bwMode="auto">
            <a:xfrm>
              <a:off x="1066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60" name="Line 16"/>
            <p:cNvSpPr>
              <a:spLocks noChangeShapeType="1"/>
            </p:cNvSpPr>
            <p:nvPr/>
          </p:nvSpPr>
          <p:spPr bwMode="auto">
            <a:xfrm>
              <a:off x="749" y="1388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61" name="Line 17"/>
            <p:cNvSpPr>
              <a:spLocks noChangeShapeType="1"/>
            </p:cNvSpPr>
            <p:nvPr/>
          </p:nvSpPr>
          <p:spPr bwMode="auto">
            <a:xfrm>
              <a:off x="884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62" name="Line 18"/>
            <p:cNvSpPr>
              <a:spLocks noChangeShapeType="1"/>
            </p:cNvSpPr>
            <p:nvPr/>
          </p:nvSpPr>
          <p:spPr bwMode="auto">
            <a:xfrm>
              <a:off x="1066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63" name="Line 19"/>
            <p:cNvSpPr>
              <a:spLocks noChangeShapeType="1"/>
            </p:cNvSpPr>
            <p:nvPr/>
          </p:nvSpPr>
          <p:spPr bwMode="auto">
            <a:xfrm>
              <a:off x="1247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64" name="Line 20"/>
            <p:cNvSpPr>
              <a:spLocks noChangeShapeType="1"/>
            </p:cNvSpPr>
            <p:nvPr/>
          </p:nvSpPr>
          <p:spPr bwMode="auto">
            <a:xfrm>
              <a:off x="1429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65" name="Line 21"/>
            <p:cNvSpPr>
              <a:spLocks noChangeShapeType="1"/>
            </p:cNvSpPr>
            <p:nvPr/>
          </p:nvSpPr>
          <p:spPr bwMode="auto">
            <a:xfrm>
              <a:off x="1247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66" name="Line 22"/>
            <p:cNvSpPr>
              <a:spLocks noChangeShapeType="1"/>
            </p:cNvSpPr>
            <p:nvPr/>
          </p:nvSpPr>
          <p:spPr bwMode="auto">
            <a:xfrm>
              <a:off x="1429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67" name="Line 23"/>
            <p:cNvSpPr>
              <a:spLocks noChangeShapeType="1"/>
            </p:cNvSpPr>
            <p:nvPr/>
          </p:nvSpPr>
          <p:spPr bwMode="auto">
            <a:xfrm>
              <a:off x="1609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68" name="Line 24"/>
            <p:cNvSpPr>
              <a:spLocks noChangeShapeType="1"/>
            </p:cNvSpPr>
            <p:nvPr/>
          </p:nvSpPr>
          <p:spPr bwMode="auto">
            <a:xfrm>
              <a:off x="1791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69" name="Line 25"/>
            <p:cNvSpPr>
              <a:spLocks noChangeShapeType="1"/>
            </p:cNvSpPr>
            <p:nvPr/>
          </p:nvSpPr>
          <p:spPr bwMode="auto">
            <a:xfrm>
              <a:off x="1609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70" name="Line 26"/>
            <p:cNvSpPr>
              <a:spLocks noChangeShapeType="1"/>
            </p:cNvSpPr>
            <p:nvPr/>
          </p:nvSpPr>
          <p:spPr bwMode="auto">
            <a:xfrm>
              <a:off x="1791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71" name="Line 27"/>
            <p:cNvSpPr>
              <a:spLocks noChangeShapeType="1"/>
            </p:cNvSpPr>
            <p:nvPr/>
          </p:nvSpPr>
          <p:spPr bwMode="auto">
            <a:xfrm>
              <a:off x="1972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72" name="Line 28"/>
            <p:cNvSpPr>
              <a:spLocks noChangeShapeType="1"/>
            </p:cNvSpPr>
            <p:nvPr/>
          </p:nvSpPr>
          <p:spPr bwMode="auto">
            <a:xfrm>
              <a:off x="2154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73" name="Line 29"/>
            <p:cNvSpPr>
              <a:spLocks noChangeShapeType="1"/>
            </p:cNvSpPr>
            <p:nvPr/>
          </p:nvSpPr>
          <p:spPr bwMode="auto">
            <a:xfrm>
              <a:off x="1972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74" name="Line 30"/>
            <p:cNvSpPr>
              <a:spLocks noChangeShapeType="1"/>
            </p:cNvSpPr>
            <p:nvPr/>
          </p:nvSpPr>
          <p:spPr bwMode="auto">
            <a:xfrm>
              <a:off x="2154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75" name="Line 31"/>
            <p:cNvSpPr>
              <a:spLocks noChangeShapeType="1"/>
            </p:cNvSpPr>
            <p:nvPr/>
          </p:nvSpPr>
          <p:spPr bwMode="auto">
            <a:xfrm>
              <a:off x="2335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76" name="Line 32"/>
            <p:cNvSpPr>
              <a:spLocks noChangeShapeType="1"/>
            </p:cNvSpPr>
            <p:nvPr/>
          </p:nvSpPr>
          <p:spPr bwMode="auto">
            <a:xfrm>
              <a:off x="2517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77" name="Line 33"/>
            <p:cNvSpPr>
              <a:spLocks noChangeShapeType="1"/>
            </p:cNvSpPr>
            <p:nvPr/>
          </p:nvSpPr>
          <p:spPr bwMode="auto">
            <a:xfrm>
              <a:off x="2335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78" name="Line 34"/>
            <p:cNvSpPr>
              <a:spLocks noChangeShapeType="1"/>
            </p:cNvSpPr>
            <p:nvPr/>
          </p:nvSpPr>
          <p:spPr bwMode="auto">
            <a:xfrm>
              <a:off x="2517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79" name="Line 35"/>
            <p:cNvSpPr>
              <a:spLocks noChangeShapeType="1"/>
            </p:cNvSpPr>
            <p:nvPr/>
          </p:nvSpPr>
          <p:spPr bwMode="auto">
            <a:xfrm>
              <a:off x="2698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80" name="Line 36"/>
            <p:cNvSpPr>
              <a:spLocks noChangeShapeType="1"/>
            </p:cNvSpPr>
            <p:nvPr/>
          </p:nvSpPr>
          <p:spPr bwMode="auto">
            <a:xfrm>
              <a:off x="2880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81" name="Line 37"/>
            <p:cNvSpPr>
              <a:spLocks noChangeShapeType="1"/>
            </p:cNvSpPr>
            <p:nvPr/>
          </p:nvSpPr>
          <p:spPr bwMode="auto">
            <a:xfrm>
              <a:off x="2698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82" name="Line 38"/>
            <p:cNvSpPr>
              <a:spLocks noChangeShapeType="1"/>
            </p:cNvSpPr>
            <p:nvPr/>
          </p:nvSpPr>
          <p:spPr bwMode="auto">
            <a:xfrm>
              <a:off x="2880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83" name="Line 39"/>
            <p:cNvSpPr>
              <a:spLocks noChangeShapeType="1"/>
            </p:cNvSpPr>
            <p:nvPr/>
          </p:nvSpPr>
          <p:spPr bwMode="auto">
            <a:xfrm>
              <a:off x="3061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84" name="Line 40"/>
            <p:cNvSpPr>
              <a:spLocks noChangeShapeType="1"/>
            </p:cNvSpPr>
            <p:nvPr/>
          </p:nvSpPr>
          <p:spPr bwMode="auto">
            <a:xfrm>
              <a:off x="3243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85" name="Line 41"/>
            <p:cNvSpPr>
              <a:spLocks noChangeShapeType="1"/>
            </p:cNvSpPr>
            <p:nvPr/>
          </p:nvSpPr>
          <p:spPr bwMode="auto">
            <a:xfrm>
              <a:off x="3061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86" name="Line 42"/>
            <p:cNvSpPr>
              <a:spLocks noChangeShapeType="1"/>
            </p:cNvSpPr>
            <p:nvPr/>
          </p:nvSpPr>
          <p:spPr bwMode="auto">
            <a:xfrm>
              <a:off x="3243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87" name="Line 43"/>
            <p:cNvSpPr>
              <a:spLocks noChangeShapeType="1"/>
            </p:cNvSpPr>
            <p:nvPr/>
          </p:nvSpPr>
          <p:spPr bwMode="auto">
            <a:xfrm>
              <a:off x="3424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88" name="Line 44"/>
            <p:cNvSpPr>
              <a:spLocks noChangeShapeType="1"/>
            </p:cNvSpPr>
            <p:nvPr/>
          </p:nvSpPr>
          <p:spPr bwMode="auto">
            <a:xfrm>
              <a:off x="3606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89" name="Line 45"/>
            <p:cNvSpPr>
              <a:spLocks noChangeShapeType="1"/>
            </p:cNvSpPr>
            <p:nvPr/>
          </p:nvSpPr>
          <p:spPr bwMode="auto">
            <a:xfrm>
              <a:off x="3424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790" name="Line 46"/>
            <p:cNvSpPr>
              <a:spLocks noChangeShapeType="1"/>
            </p:cNvSpPr>
            <p:nvPr/>
          </p:nvSpPr>
          <p:spPr bwMode="auto">
            <a:xfrm>
              <a:off x="3606" y="1388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87791" name="Line 47"/>
          <p:cNvSpPr>
            <a:spLocks noChangeShapeType="1"/>
          </p:cNvSpPr>
          <p:nvPr/>
        </p:nvSpPr>
        <p:spPr bwMode="auto">
          <a:xfrm>
            <a:off x="2339975" y="4795838"/>
            <a:ext cx="0" cy="1512887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7792" name="Line 48"/>
          <p:cNvSpPr>
            <a:spLocks noChangeShapeType="1"/>
          </p:cNvSpPr>
          <p:nvPr/>
        </p:nvSpPr>
        <p:spPr bwMode="auto">
          <a:xfrm>
            <a:off x="3492500" y="4795838"/>
            <a:ext cx="0" cy="1512887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7793" name="Line 49"/>
          <p:cNvSpPr>
            <a:spLocks noChangeShapeType="1"/>
          </p:cNvSpPr>
          <p:nvPr/>
        </p:nvSpPr>
        <p:spPr bwMode="auto">
          <a:xfrm>
            <a:off x="4067175" y="4795838"/>
            <a:ext cx="0" cy="1512887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7794" name="Line 50"/>
          <p:cNvSpPr>
            <a:spLocks noChangeShapeType="1"/>
          </p:cNvSpPr>
          <p:nvPr/>
        </p:nvSpPr>
        <p:spPr bwMode="auto">
          <a:xfrm>
            <a:off x="4643438" y="4795838"/>
            <a:ext cx="0" cy="1512887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7795" name="Line 51"/>
          <p:cNvSpPr>
            <a:spLocks noChangeShapeType="1"/>
          </p:cNvSpPr>
          <p:nvPr/>
        </p:nvSpPr>
        <p:spPr bwMode="auto">
          <a:xfrm>
            <a:off x="5219700" y="4795838"/>
            <a:ext cx="0" cy="1512887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7796" name="Line 52"/>
          <p:cNvSpPr>
            <a:spLocks noChangeShapeType="1"/>
          </p:cNvSpPr>
          <p:nvPr/>
        </p:nvSpPr>
        <p:spPr bwMode="auto">
          <a:xfrm>
            <a:off x="5795963" y="4795838"/>
            <a:ext cx="0" cy="1512887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7797" name="Text Box 53"/>
          <p:cNvSpPr txBox="1">
            <a:spLocks noChangeArrowheads="1"/>
          </p:cNvSpPr>
          <p:nvPr/>
        </p:nvSpPr>
        <p:spPr bwMode="auto">
          <a:xfrm>
            <a:off x="755650" y="579755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clk</a:t>
            </a:r>
          </a:p>
        </p:txBody>
      </p:sp>
      <p:sp>
        <p:nvSpPr>
          <p:cNvPr id="287798" name="AutoShape 54"/>
          <p:cNvSpPr>
            <a:spLocks noChangeArrowheads="1"/>
          </p:cNvSpPr>
          <p:nvPr/>
        </p:nvSpPr>
        <p:spPr bwMode="auto">
          <a:xfrm>
            <a:off x="755650" y="2708274"/>
            <a:ext cx="2952750" cy="1656829"/>
          </a:xfrm>
          <a:prstGeom prst="cloudCallout">
            <a:avLst>
              <a:gd name="adj1" fmla="val 71292"/>
              <a:gd name="adj2" fmla="val -56366"/>
            </a:avLst>
          </a:prstGeom>
          <a:solidFill>
            <a:srgbClr val="DBEEF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r>
              <a:rPr lang="en-US" dirty="0"/>
              <a:t>‘eventually’ refers to now or some future cycle</a:t>
            </a:r>
          </a:p>
        </p:txBody>
      </p:sp>
      <p:sp>
        <p:nvSpPr>
          <p:cNvPr id="287799" name="Text Box 55"/>
          <p:cNvSpPr txBox="1">
            <a:spLocks noChangeArrowheads="1"/>
          </p:cNvSpPr>
          <p:nvPr/>
        </p:nvSpPr>
        <p:spPr bwMode="auto">
          <a:xfrm>
            <a:off x="755650" y="4724400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ReqA</a:t>
            </a:r>
          </a:p>
        </p:txBody>
      </p:sp>
      <p:sp>
        <p:nvSpPr>
          <p:cNvPr id="287802" name="Line 58"/>
          <p:cNvSpPr>
            <a:spLocks noChangeShapeType="1"/>
          </p:cNvSpPr>
          <p:nvPr/>
        </p:nvSpPr>
        <p:spPr bwMode="auto">
          <a:xfrm>
            <a:off x="1619250" y="4795838"/>
            <a:ext cx="1008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7803" name="Line 59"/>
          <p:cNvSpPr>
            <a:spLocks noChangeShapeType="1"/>
          </p:cNvSpPr>
          <p:nvPr/>
        </p:nvSpPr>
        <p:spPr bwMode="auto">
          <a:xfrm>
            <a:off x="2627313" y="479583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7804" name="Line 60"/>
          <p:cNvSpPr>
            <a:spLocks noChangeShapeType="1"/>
          </p:cNvSpPr>
          <p:nvPr/>
        </p:nvSpPr>
        <p:spPr bwMode="auto">
          <a:xfrm>
            <a:off x="2627313" y="5011738"/>
            <a:ext cx="576262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7805" name="Line 61"/>
          <p:cNvSpPr>
            <a:spLocks noChangeShapeType="1"/>
          </p:cNvSpPr>
          <p:nvPr/>
        </p:nvSpPr>
        <p:spPr bwMode="auto">
          <a:xfrm>
            <a:off x="3203575" y="479583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7806" name="Line 62"/>
          <p:cNvSpPr>
            <a:spLocks noChangeShapeType="1"/>
          </p:cNvSpPr>
          <p:nvPr/>
        </p:nvSpPr>
        <p:spPr bwMode="auto">
          <a:xfrm>
            <a:off x="3203575" y="4795838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7807" name="Line 63"/>
          <p:cNvSpPr>
            <a:spLocks noChangeShapeType="1"/>
          </p:cNvSpPr>
          <p:nvPr/>
        </p:nvSpPr>
        <p:spPr bwMode="auto">
          <a:xfrm>
            <a:off x="5508625" y="479583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7808" name="Line 64"/>
          <p:cNvSpPr>
            <a:spLocks noChangeShapeType="1"/>
          </p:cNvSpPr>
          <p:nvPr/>
        </p:nvSpPr>
        <p:spPr bwMode="auto">
          <a:xfrm flipV="1">
            <a:off x="5508625" y="5011738"/>
            <a:ext cx="790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7819" name="Line 75"/>
          <p:cNvSpPr>
            <a:spLocks noChangeShapeType="1"/>
          </p:cNvSpPr>
          <p:nvPr/>
        </p:nvSpPr>
        <p:spPr bwMode="auto">
          <a:xfrm>
            <a:off x="2916238" y="4795838"/>
            <a:ext cx="0" cy="1512887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7837" name="Text Box 93"/>
          <p:cNvSpPr txBox="1">
            <a:spLocks noChangeArrowheads="1"/>
          </p:cNvSpPr>
          <p:nvPr/>
        </p:nvSpPr>
        <p:spPr bwMode="auto">
          <a:xfrm>
            <a:off x="755650" y="5300663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GntA</a:t>
            </a:r>
          </a:p>
        </p:txBody>
      </p:sp>
      <p:sp>
        <p:nvSpPr>
          <p:cNvPr id="287838" name="Line 94"/>
          <p:cNvSpPr>
            <a:spLocks noChangeShapeType="1"/>
          </p:cNvSpPr>
          <p:nvPr/>
        </p:nvSpPr>
        <p:spPr bwMode="auto">
          <a:xfrm>
            <a:off x="1620838" y="5588000"/>
            <a:ext cx="503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7839" name="Line 95"/>
          <p:cNvSpPr>
            <a:spLocks noChangeShapeType="1"/>
          </p:cNvSpPr>
          <p:nvPr/>
        </p:nvSpPr>
        <p:spPr bwMode="auto">
          <a:xfrm>
            <a:off x="2124075" y="537210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7840" name="Line 96"/>
          <p:cNvSpPr>
            <a:spLocks noChangeShapeType="1"/>
          </p:cNvSpPr>
          <p:nvPr/>
        </p:nvSpPr>
        <p:spPr bwMode="auto">
          <a:xfrm>
            <a:off x="2124075" y="5372100"/>
            <a:ext cx="503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7841" name="Line 97"/>
          <p:cNvSpPr>
            <a:spLocks noChangeShapeType="1"/>
          </p:cNvSpPr>
          <p:nvPr/>
        </p:nvSpPr>
        <p:spPr bwMode="auto">
          <a:xfrm>
            <a:off x="2627313" y="537210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7842" name="Line 98"/>
          <p:cNvSpPr>
            <a:spLocks noChangeShapeType="1"/>
          </p:cNvSpPr>
          <p:nvPr/>
        </p:nvSpPr>
        <p:spPr bwMode="auto">
          <a:xfrm flipV="1">
            <a:off x="2627313" y="5588000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7843" name="Line 99"/>
          <p:cNvSpPr>
            <a:spLocks noChangeShapeType="1"/>
          </p:cNvSpPr>
          <p:nvPr/>
        </p:nvSpPr>
        <p:spPr bwMode="auto">
          <a:xfrm>
            <a:off x="4932363" y="537210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7844" name="Line 100"/>
          <p:cNvSpPr>
            <a:spLocks noChangeShapeType="1"/>
          </p:cNvSpPr>
          <p:nvPr/>
        </p:nvSpPr>
        <p:spPr bwMode="auto">
          <a:xfrm>
            <a:off x="4932363" y="5372100"/>
            <a:ext cx="576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7845" name="Line 101"/>
          <p:cNvSpPr>
            <a:spLocks noChangeShapeType="1"/>
          </p:cNvSpPr>
          <p:nvPr/>
        </p:nvSpPr>
        <p:spPr bwMode="auto">
          <a:xfrm>
            <a:off x="5508625" y="537210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7846" name="Line 102"/>
          <p:cNvSpPr>
            <a:spLocks noChangeShapeType="1"/>
          </p:cNvSpPr>
          <p:nvPr/>
        </p:nvSpPr>
        <p:spPr bwMode="auto">
          <a:xfrm flipV="1">
            <a:off x="5508625" y="5588000"/>
            <a:ext cx="790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287874" name="Group 130"/>
          <p:cNvGrpSpPr>
            <a:grpSpLocks/>
          </p:cNvGrpSpPr>
          <p:nvPr/>
        </p:nvGrpSpPr>
        <p:grpSpPr bwMode="auto">
          <a:xfrm>
            <a:off x="1763713" y="4795838"/>
            <a:ext cx="1008062" cy="577850"/>
            <a:chOff x="1111" y="3021"/>
            <a:chExt cx="635" cy="364"/>
          </a:xfrm>
        </p:grpSpPr>
        <p:sp>
          <p:nvSpPr>
            <p:cNvPr id="287809" name="Line 65"/>
            <p:cNvSpPr>
              <a:spLocks noChangeShapeType="1"/>
            </p:cNvSpPr>
            <p:nvPr/>
          </p:nvSpPr>
          <p:spPr bwMode="auto">
            <a:xfrm>
              <a:off x="1111" y="3021"/>
              <a:ext cx="136" cy="92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287833" name="Group 89"/>
            <p:cNvGrpSpPr>
              <a:grpSpLocks/>
            </p:cNvGrpSpPr>
            <p:nvPr/>
          </p:nvGrpSpPr>
          <p:grpSpPr bwMode="auto">
            <a:xfrm>
              <a:off x="1156" y="3113"/>
              <a:ext cx="227" cy="182"/>
              <a:chOff x="2381" y="2251"/>
              <a:chExt cx="363" cy="272"/>
            </a:xfrm>
          </p:grpSpPr>
          <p:sp>
            <p:nvSpPr>
              <p:cNvPr id="287834" name="Rectangle 90"/>
              <p:cNvSpPr>
                <a:spLocks noChangeArrowheads="1"/>
              </p:cNvSpPr>
              <p:nvPr/>
            </p:nvSpPr>
            <p:spPr bwMode="auto">
              <a:xfrm>
                <a:off x="2426" y="2251"/>
                <a:ext cx="273" cy="13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/>
                  <a:t>if</a:t>
                </a:r>
              </a:p>
            </p:txBody>
          </p:sp>
          <p:sp>
            <p:nvSpPr>
              <p:cNvPr id="287835" name="Rectangle 91"/>
              <p:cNvSpPr>
                <a:spLocks noChangeArrowheads="1"/>
              </p:cNvSpPr>
              <p:nvPr/>
            </p:nvSpPr>
            <p:spPr bwMode="auto">
              <a:xfrm>
                <a:off x="2381" y="2387"/>
                <a:ext cx="363" cy="136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/>
                  <a:t>then</a:t>
                </a:r>
              </a:p>
            </p:txBody>
          </p:sp>
        </p:grpSp>
        <p:sp>
          <p:nvSpPr>
            <p:cNvPr id="287836" name="Line 92"/>
            <p:cNvSpPr>
              <a:spLocks noChangeShapeType="1"/>
            </p:cNvSpPr>
            <p:nvPr/>
          </p:nvSpPr>
          <p:spPr bwMode="auto">
            <a:xfrm>
              <a:off x="1338" y="3294"/>
              <a:ext cx="136" cy="9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287849" name="Group 105"/>
            <p:cNvGrpSpPr>
              <a:grpSpLocks/>
            </p:cNvGrpSpPr>
            <p:nvPr/>
          </p:nvGrpSpPr>
          <p:grpSpPr bwMode="auto">
            <a:xfrm>
              <a:off x="1519" y="3113"/>
              <a:ext cx="227" cy="182"/>
              <a:chOff x="2381" y="2251"/>
              <a:chExt cx="363" cy="272"/>
            </a:xfrm>
          </p:grpSpPr>
          <p:sp>
            <p:nvSpPr>
              <p:cNvPr id="287850" name="Rectangle 106"/>
              <p:cNvSpPr>
                <a:spLocks noChangeArrowheads="1"/>
              </p:cNvSpPr>
              <p:nvPr/>
            </p:nvSpPr>
            <p:spPr bwMode="auto">
              <a:xfrm>
                <a:off x="2426" y="2251"/>
                <a:ext cx="273" cy="13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/>
                  <a:t>if</a:t>
                </a:r>
              </a:p>
            </p:txBody>
          </p:sp>
          <p:sp>
            <p:nvSpPr>
              <p:cNvPr id="287851" name="Rectangle 107"/>
              <p:cNvSpPr>
                <a:spLocks noChangeArrowheads="1"/>
              </p:cNvSpPr>
              <p:nvPr/>
            </p:nvSpPr>
            <p:spPr bwMode="auto">
              <a:xfrm>
                <a:off x="2381" y="2387"/>
                <a:ext cx="363" cy="136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/>
                  <a:t>then</a:t>
                </a:r>
              </a:p>
            </p:txBody>
          </p:sp>
        </p:grpSp>
        <p:sp>
          <p:nvSpPr>
            <p:cNvPr id="287852" name="Line 108"/>
            <p:cNvSpPr>
              <a:spLocks noChangeShapeType="1"/>
            </p:cNvSpPr>
            <p:nvPr/>
          </p:nvSpPr>
          <p:spPr bwMode="auto">
            <a:xfrm>
              <a:off x="1474" y="3021"/>
              <a:ext cx="136" cy="92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853" name="Line 109"/>
            <p:cNvSpPr>
              <a:spLocks noChangeShapeType="1"/>
            </p:cNvSpPr>
            <p:nvPr/>
          </p:nvSpPr>
          <p:spPr bwMode="auto">
            <a:xfrm flipH="1">
              <a:off x="1474" y="3294"/>
              <a:ext cx="136" cy="9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87875" name="Group 131"/>
          <p:cNvGrpSpPr>
            <a:grpSpLocks/>
          </p:cNvGrpSpPr>
          <p:nvPr/>
        </p:nvGrpSpPr>
        <p:grpSpPr bwMode="auto">
          <a:xfrm>
            <a:off x="3492500" y="4795838"/>
            <a:ext cx="2160588" cy="577850"/>
            <a:chOff x="2200" y="3021"/>
            <a:chExt cx="1361" cy="364"/>
          </a:xfrm>
        </p:grpSpPr>
        <p:sp>
          <p:nvSpPr>
            <p:cNvPr id="287854" name="Line 110"/>
            <p:cNvSpPr>
              <a:spLocks noChangeShapeType="1"/>
            </p:cNvSpPr>
            <p:nvPr/>
          </p:nvSpPr>
          <p:spPr bwMode="auto">
            <a:xfrm>
              <a:off x="2200" y="3021"/>
              <a:ext cx="136" cy="92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287855" name="Group 111"/>
            <p:cNvGrpSpPr>
              <a:grpSpLocks/>
            </p:cNvGrpSpPr>
            <p:nvPr/>
          </p:nvGrpSpPr>
          <p:grpSpPr bwMode="auto">
            <a:xfrm>
              <a:off x="2245" y="3113"/>
              <a:ext cx="227" cy="182"/>
              <a:chOff x="2381" y="2251"/>
              <a:chExt cx="363" cy="272"/>
            </a:xfrm>
          </p:grpSpPr>
          <p:sp>
            <p:nvSpPr>
              <p:cNvPr id="287856" name="Rectangle 112"/>
              <p:cNvSpPr>
                <a:spLocks noChangeArrowheads="1"/>
              </p:cNvSpPr>
              <p:nvPr/>
            </p:nvSpPr>
            <p:spPr bwMode="auto">
              <a:xfrm>
                <a:off x="2426" y="2251"/>
                <a:ext cx="273" cy="13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/>
                  <a:t>if</a:t>
                </a:r>
              </a:p>
            </p:txBody>
          </p:sp>
          <p:sp>
            <p:nvSpPr>
              <p:cNvPr id="287857" name="Rectangle 113"/>
              <p:cNvSpPr>
                <a:spLocks noChangeArrowheads="1"/>
              </p:cNvSpPr>
              <p:nvPr/>
            </p:nvSpPr>
            <p:spPr bwMode="auto">
              <a:xfrm>
                <a:off x="2381" y="2387"/>
                <a:ext cx="363" cy="136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/>
                  <a:t>then</a:t>
                </a:r>
              </a:p>
            </p:txBody>
          </p:sp>
        </p:grpSp>
        <p:sp>
          <p:nvSpPr>
            <p:cNvPr id="287858" name="Line 114"/>
            <p:cNvSpPr>
              <a:spLocks noChangeShapeType="1"/>
            </p:cNvSpPr>
            <p:nvPr/>
          </p:nvSpPr>
          <p:spPr bwMode="auto">
            <a:xfrm>
              <a:off x="2427" y="3294"/>
              <a:ext cx="861" cy="9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859" name="Line 115"/>
            <p:cNvSpPr>
              <a:spLocks noChangeShapeType="1"/>
            </p:cNvSpPr>
            <p:nvPr/>
          </p:nvSpPr>
          <p:spPr bwMode="auto">
            <a:xfrm>
              <a:off x="2563" y="3021"/>
              <a:ext cx="136" cy="92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287860" name="Group 116"/>
            <p:cNvGrpSpPr>
              <a:grpSpLocks/>
            </p:cNvGrpSpPr>
            <p:nvPr/>
          </p:nvGrpSpPr>
          <p:grpSpPr bwMode="auto">
            <a:xfrm>
              <a:off x="2608" y="3113"/>
              <a:ext cx="227" cy="182"/>
              <a:chOff x="2381" y="2251"/>
              <a:chExt cx="363" cy="272"/>
            </a:xfrm>
          </p:grpSpPr>
          <p:sp>
            <p:nvSpPr>
              <p:cNvPr id="287861" name="Rectangle 117"/>
              <p:cNvSpPr>
                <a:spLocks noChangeArrowheads="1"/>
              </p:cNvSpPr>
              <p:nvPr/>
            </p:nvSpPr>
            <p:spPr bwMode="auto">
              <a:xfrm>
                <a:off x="2426" y="2251"/>
                <a:ext cx="273" cy="13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/>
                  <a:t>if</a:t>
                </a:r>
              </a:p>
            </p:txBody>
          </p:sp>
          <p:sp>
            <p:nvSpPr>
              <p:cNvPr id="287862" name="Rectangle 118"/>
              <p:cNvSpPr>
                <a:spLocks noChangeArrowheads="1"/>
              </p:cNvSpPr>
              <p:nvPr/>
            </p:nvSpPr>
            <p:spPr bwMode="auto">
              <a:xfrm>
                <a:off x="2381" y="2387"/>
                <a:ext cx="363" cy="136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/>
                  <a:t>then</a:t>
                </a:r>
              </a:p>
            </p:txBody>
          </p:sp>
        </p:grpSp>
        <p:sp>
          <p:nvSpPr>
            <p:cNvPr id="287863" name="Line 119"/>
            <p:cNvSpPr>
              <a:spLocks noChangeShapeType="1"/>
            </p:cNvSpPr>
            <p:nvPr/>
          </p:nvSpPr>
          <p:spPr bwMode="auto">
            <a:xfrm>
              <a:off x="2744" y="3294"/>
              <a:ext cx="544" cy="9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864" name="Line 120"/>
            <p:cNvSpPr>
              <a:spLocks noChangeShapeType="1"/>
            </p:cNvSpPr>
            <p:nvPr/>
          </p:nvSpPr>
          <p:spPr bwMode="auto">
            <a:xfrm>
              <a:off x="2926" y="3021"/>
              <a:ext cx="136" cy="92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287865" name="Group 121"/>
            <p:cNvGrpSpPr>
              <a:grpSpLocks/>
            </p:cNvGrpSpPr>
            <p:nvPr/>
          </p:nvGrpSpPr>
          <p:grpSpPr bwMode="auto">
            <a:xfrm>
              <a:off x="2971" y="3113"/>
              <a:ext cx="227" cy="182"/>
              <a:chOff x="2381" y="2251"/>
              <a:chExt cx="363" cy="272"/>
            </a:xfrm>
          </p:grpSpPr>
          <p:sp>
            <p:nvSpPr>
              <p:cNvPr id="287866" name="Rectangle 122"/>
              <p:cNvSpPr>
                <a:spLocks noChangeArrowheads="1"/>
              </p:cNvSpPr>
              <p:nvPr/>
            </p:nvSpPr>
            <p:spPr bwMode="auto">
              <a:xfrm>
                <a:off x="2426" y="2251"/>
                <a:ext cx="273" cy="13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/>
                  <a:t>if</a:t>
                </a:r>
              </a:p>
            </p:txBody>
          </p:sp>
          <p:sp>
            <p:nvSpPr>
              <p:cNvPr id="287867" name="Rectangle 123"/>
              <p:cNvSpPr>
                <a:spLocks noChangeArrowheads="1"/>
              </p:cNvSpPr>
              <p:nvPr/>
            </p:nvSpPr>
            <p:spPr bwMode="auto">
              <a:xfrm>
                <a:off x="2381" y="2387"/>
                <a:ext cx="363" cy="136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/>
                  <a:t>then</a:t>
                </a:r>
              </a:p>
            </p:txBody>
          </p:sp>
        </p:grpSp>
        <p:sp>
          <p:nvSpPr>
            <p:cNvPr id="287868" name="Line 124"/>
            <p:cNvSpPr>
              <a:spLocks noChangeShapeType="1"/>
            </p:cNvSpPr>
            <p:nvPr/>
          </p:nvSpPr>
          <p:spPr bwMode="auto">
            <a:xfrm>
              <a:off x="3107" y="3294"/>
              <a:ext cx="181" cy="9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869" name="Line 125"/>
            <p:cNvSpPr>
              <a:spLocks noChangeShapeType="1"/>
            </p:cNvSpPr>
            <p:nvPr/>
          </p:nvSpPr>
          <p:spPr bwMode="auto">
            <a:xfrm>
              <a:off x="3289" y="3021"/>
              <a:ext cx="136" cy="92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287870" name="Group 126"/>
            <p:cNvGrpSpPr>
              <a:grpSpLocks/>
            </p:cNvGrpSpPr>
            <p:nvPr/>
          </p:nvGrpSpPr>
          <p:grpSpPr bwMode="auto">
            <a:xfrm>
              <a:off x="3334" y="3113"/>
              <a:ext cx="227" cy="182"/>
              <a:chOff x="2381" y="2251"/>
              <a:chExt cx="363" cy="272"/>
            </a:xfrm>
          </p:grpSpPr>
          <p:sp>
            <p:nvSpPr>
              <p:cNvPr id="287871" name="Rectangle 127"/>
              <p:cNvSpPr>
                <a:spLocks noChangeArrowheads="1"/>
              </p:cNvSpPr>
              <p:nvPr/>
            </p:nvSpPr>
            <p:spPr bwMode="auto">
              <a:xfrm>
                <a:off x="2426" y="2251"/>
                <a:ext cx="273" cy="13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/>
                  <a:t>if</a:t>
                </a:r>
              </a:p>
            </p:txBody>
          </p:sp>
          <p:sp>
            <p:nvSpPr>
              <p:cNvPr id="287872" name="Rectangle 128"/>
              <p:cNvSpPr>
                <a:spLocks noChangeArrowheads="1"/>
              </p:cNvSpPr>
              <p:nvPr/>
            </p:nvSpPr>
            <p:spPr bwMode="auto">
              <a:xfrm>
                <a:off x="2381" y="2387"/>
                <a:ext cx="363" cy="136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/>
                  <a:t>then</a:t>
                </a:r>
              </a:p>
            </p:txBody>
          </p:sp>
        </p:grpSp>
        <p:sp>
          <p:nvSpPr>
            <p:cNvPr id="287873" name="Line 129"/>
            <p:cNvSpPr>
              <a:spLocks noChangeShapeType="1"/>
            </p:cNvSpPr>
            <p:nvPr/>
          </p:nvSpPr>
          <p:spPr bwMode="auto">
            <a:xfrm flipH="1">
              <a:off x="3288" y="3294"/>
              <a:ext cx="182" cy="9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5B547-A6FE-4801-8743-FCE7E0E22C75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16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7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7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7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7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7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7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7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7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7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7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7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7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7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7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7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7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7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7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7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7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7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7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7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7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7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7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7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7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7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7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7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7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7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87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87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7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87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87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87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7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87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87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500"/>
                                        <p:tgtEl>
                                          <p:spTgt spid="28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500"/>
                                        <p:tgtEl>
                                          <p:spTgt spid="28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28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5" grpId="0" animBg="1"/>
      <p:bldP spid="287756" grpId="0" animBg="1"/>
      <p:bldP spid="287791" grpId="0" animBg="1"/>
      <p:bldP spid="287792" grpId="0" animBg="1"/>
      <p:bldP spid="287793" grpId="0" animBg="1"/>
      <p:bldP spid="287794" grpId="0" animBg="1"/>
      <p:bldP spid="287795" grpId="0" animBg="1"/>
      <p:bldP spid="287796" grpId="0" animBg="1"/>
      <p:bldP spid="287797" grpId="0"/>
      <p:bldP spid="287798" grpId="0" animBg="1"/>
      <p:bldP spid="287799" grpId="0"/>
      <p:bldP spid="287802" grpId="0" animBg="1"/>
      <p:bldP spid="287803" grpId="0" animBg="1"/>
      <p:bldP spid="287804" grpId="0" animBg="1"/>
      <p:bldP spid="287805" grpId="0" animBg="1"/>
      <p:bldP spid="287806" grpId="0" animBg="1"/>
      <p:bldP spid="287807" grpId="0" animBg="1"/>
      <p:bldP spid="287808" grpId="0" animBg="1"/>
      <p:bldP spid="287819" grpId="0" animBg="1"/>
      <p:bldP spid="287837" grpId="0"/>
      <p:bldP spid="287838" grpId="0" animBg="1"/>
      <p:bldP spid="287839" grpId="0" animBg="1"/>
      <p:bldP spid="287840" grpId="0" animBg="1"/>
      <p:bldP spid="287841" grpId="0" animBg="1"/>
      <p:bldP spid="287842" grpId="0" animBg="1"/>
      <p:bldP spid="287843" grpId="0" animBg="1"/>
      <p:bldP spid="287844" grpId="0" animBg="1"/>
      <p:bldP spid="287845" grpId="0" animBg="1"/>
      <p:bldP spid="2878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4D31-1033-4D08-A1E4-D142947D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A2AC-17B8-4037-820E-E318FB05A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next: </a:t>
            </a:r>
            <a:r>
              <a:rPr lang="en-US" sz="2400" dirty="0"/>
              <a:t>the </a:t>
            </a:r>
            <a:r>
              <a:rPr lang="en-US" sz="2400" i="1" dirty="0"/>
              <a:t>next</a:t>
            </a:r>
            <a:r>
              <a:rPr lang="en-US" sz="2400" dirty="0"/>
              <a:t> family specify that a </a:t>
            </a:r>
            <a:r>
              <a:rPr lang="en-US" sz="2400" i="1" dirty="0"/>
              <a:t>Property</a:t>
            </a:r>
            <a:r>
              <a:rPr lang="en-US" sz="2400" dirty="0"/>
              <a:t> holds at some next cycle.</a:t>
            </a:r>
            <a:br>
              <a:rPr lang="en-US" sz="2400" dirty="0"/>
            </a:br>
            <a:br>
              <a:rPr lang="en-US" sz="2400" dirty="0"/>
            </a:br>
            <a:r>
              <a:rPr lang="en-US" sz="2400" i="1" dirty="0"/>
              <a:t>Property</a:t>
            </a:r>
            <a:r>
              <a:rPr lang="en-US" sz="2400" dirty="0"/>
              <a:t> = next!    (</a:t>
            </a:r>
            <a:r>
              <a:rPr lang="en-US" sz="2400" i="1" dirty="0"/>
              <a:t>Property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             | next      (</a:t>
            </a:r>
            <a:r>
              <a:rPr lang="en-US" sz="2400" i="1" dirty="0"/>
              <a:t>Property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             | next![</a:t>
            </a:r>
            <a:r>
              <a:rPr lang="en-US" sz="2400" dirty="0" err="1"/>
              <a:t>i</a:t>
            </a:r>
            <a:r>
              <a:rPr lang="en-US" sz="2400" dirty="0"/>
              <a:t>] (</a:t>
            </a:r>
            <a:r>
              <a:rPr lang="en-US" sz="2400" i="1" dirty="0"/>
              <a:t>Property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             | next[</a:t>
            </a:r>
            <a:r>
              <a:rPr lang="en-US" sz="2400" dirty="0" err="1"/>
              <a:t>i</a:t>
            </a:r>
            <a:r>
              <a:rPr lang="en-US" sz="2400" dirty="0"/>
              <a:t>]  (</a:t>
            </a:r>
            <a:r>
              <a:rPr lang="en-US" sz="2400" i="1" dirty="0"/>
              <a:t>Property</a:t>
            </a:r>
            <a:r>
              <a:rPr lang="en-US" sz="2400" dirty="0"/>
              <a:t>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If present, the number </a:t>
            </a:r>
            <a:r>
              <a:rPr lang="en-US" sz="2400" i="1" dirty="0" err="1"/>
              <a:t>i</a:t>
            </a:r>
            <a:r>
              <a:rPr lang="en-US" sz="2400" dirty="0"/>
              <a:t> indicates at which next cycle the property holds.</a:t>
            </a:r>
          </a:p>
          <a:p>
            <a:r>
              <a:rPr lang="en-US" sz="2400" dirty="0"/>
              <a:t>next! and next![</a:t>
            </a:r>
            <a:r>
              <a:rPr lang="en-US" sz="2400" dirty="0" err="1"/>
              <a:t>i</a:t>
            </a:r>
            <a:r>
              <a:rPr lang="en-US" sz="2400" dirty="0"/>
              <a:t>], specifies that the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next cycle must exist!</a:t>
            </a:r>
          </a:p>
        </p:txBody>
      </p:sp>
    </p:spTree>
    <p:extLst>
      <p:ext uri="{BB962C8B-B14F-4D97-AF65-F5344CB8AC3E}">
        <p14:creationId xmlns:p14="http://schemas.microsoft.com/office/powerpoint/2010/main" val="340437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25" y="379674"/>
            <a:ext cx="8032750" cy="799130"/>
          </a:xfrm>
        </p:spPr>
        <p:txBody>
          <a:bodyPr/>
          <a:lstStyle/>
          <a:p>
            <a:r>
              <a:rPr lang="en-US" dirty="0"/>
              <a:t>Formal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Properties and specifications defined in </a:t>
            </a:r>
            <a:r>
              <a:rPr lang="en-US" b="1" dirty="0"/>
              <a:t>natural languages </a:t>
            </a:r>
            <a:r>
              <a:rPr lang="en-US" dirty="0"/>
              <a:t>are </a:t>
            </a:r>
            <a:r>
              <a:rPr lang="en-US" b="1" dirty="0"/>
              <a:t>imprecise</a:t>
            </a:r>
            <a:r>
              <a:rPr lang="en-US" dirty="0"/>
              <a:t>, </a:t>
            </a:r>
            <a:r>
              <a:rPr lang="en-US" b="1" dirty="0"/>
              <a:t>long</a:t>
            </a:r>
            <a:r>
              <a:rPr lang="en-US" dirty="0"/>
              <a:t> and </a:t>
            </a:r>
            <a:r>
              <a:rPr lang="en-US" b="1" dirty="0"/>
              <a:t>hard</a:t>
            </a:r>
            <a:r>
              <a:rPr lang="en-US" dirty="0"/>
              <a:t> to </a:t>
            </a:r>
            <a:r>
              <a:rPr lang="en-US" b="1" dirty="0"/>
              <a:t>understand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What does this mean: “every request must remain asserted until a grant is received unless the request is canceled first?”</a:t>
            </a:r>
          </a:p>
          <a:p>
            <a:pPr lvl="1"/>
            <a:r>
              <a:rPr lang="en-US" dirty="0"/>
              <a:t>Which signals are meant? What does “until” mean? …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Property Specification Language (PSL) </a:t>
            </a:r>
            <a:r>
              <a:rPr lang="en-US" dirty="0"/>
              <a:t>provides a way to formally specify assertions in a compact and precise way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5B547-A6FE-4801-8743-FCE7E0E22C75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406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67307" cy="1189044"/>
          </a:xfrm>
        </p:spPr>
        <p:txBody>
          <a:bodyPr>
            <a:normAutofit/>
          </a:bodyPr>
          <a:lstStyle/>
          <a:p>
            <a:r>
              <a:rPr lang="en-US" sz="2800" dirty="0" err="1"/>
              <a:t>GntA</a:t>
            </a:r>
            <a:r>
              <a:rPr lang="en-US" sz="2800" dirty="0"/>
              <a:t> is never high for two successive clock cycles</a:t>
            </a:r>
            <a:br>
              <a:rPr lang="en-US" sz="2800" dirty="0"/>
            </a:br>
            <a:r>
              <a:rPr lang="en-US" sz="2800" dirty="0">
                <a:solidFill>
                  <a:srgbClr val="009900"/>
                </a:solidFill>
              </a:rPr>
              <a:t>never</a:t>
            </a:r>
            <a:r>
              <a:rPr lang="en-US" sz="2800" dirty="0">
                <a:solidFill>
                  <a:srgbClr val="A50021"/>
                </a:solidFill>
              </a:rPr>
              <a:t> </a:t>
            </a:r>
            <a:r>
              <a:rPr lang="en-US" sz="2800" dirty="0">
                <a:solidFill>
                  <a:schemeClr val="accent1"/>
                </a:solidFill>
              </a:rPr>
              <a:t>(</a:t>
            </a:r>
            <a:r>
              <a:rPr lang="en-US" sz="2800" dirty="0" err="1">
                <a:solidFill>
                  <a:schemeClr val="accent1"/>
                </a:solidFill>
              </a:rPr>
              <a:t>GntA</a:t>
            </a:r>
            <a:r>
              <a:rPr lang="en-US" sz="2800" dirty="0">
                <a:solidFill>
                  <a:schemeClr val="accent1"/>
                </a:solidFill>
              </a:rPr>
              <a:t> &amp;&amp; </a:t>
            </a:r>
            <a:r>
              <a:rPr lang="en-US" sz="2800" dirty="0">
                <a:solidFill>
                  <a:srgbClr val="00B050"/>
                </a:solidFill>
              </a:rPr>
              <a:t>next[1](</a:t>
            </a:r>
            <a:r>
              <a:rPr lang="en-US" sz="2800" dirty="0" err="1">
                <a:solidFill>
                  <a:schemeClr val="accent1"/>
                </a:solidFill>
              </a:rPr>
              <a:t>GntA</a:t>
            </a:r>
            <a:r>
              <a:rPr lang="en-US" sz="2800" dirty="0">
                <a:solidFill>
                  <a:srgbClr val="00B050"/>
                </a:solidFill>
              </a:rPr>
              <a:t>)</a:t>
            </a:r>
            <a:r>
              <a:rPr lang="en-US" sz="2800" dirty="0">
                <a:solidFill>
                  <a:schemeClr val="accent1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@ (</a:t>
            </a:r>
            <a:r>
              <a:rPr lang="en-US" sz="2800" dirty="0" err="1">
                <a:solidFill>
                  <a:srgbClr val="00B050"/>
                </a:solidFill>
              </a:rPr>
              <a:t>posedge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clk</a:t>
            </a:r>
            <a:r>
              <a:rPr lang="en-US" sz="2800" dirty="0">
                <a:solidFill>
                  <a:srgbClr val="00B050"/>
                </a:solidFill>
              </a:rPr>
              <a:t>);</a:t>
            </a: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1473993" y="4402138"/>
            <a:ext cx="70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GntA</a:t>
            </a:r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1473993" y="4905376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GntB</a:t>
            </a:r>
          </a:p>
        </p:txBody>
      </p:sp>
      <p:sp>
        <p:nvSpPr>
          <p:cNvPr id="285703" name="Line 7"/>
          <p:cNvSpPr>
            <a:spLocks noChangeShapeType="1"/>
          </p:cNvSpPr>
          <p:nvPr/>
        </p:nvSpPr>
        <p:spPr bwMode="auto">
          <a:xfrm>
            <a:off x="2339181" y="5192713"/>
            <a:ext cx="15827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5704" name="Line 8"/>
          <p:cNvSpPr>
            <a:spLocks noChangeShapeType="1"/>
          </p:cNvSpPr>
          <p:nvPr/>
        </p:nvSpPr>
        <p:spPr bwMode="auto">
          <a:xfrm>
            <a:off x="3921918" y="497681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5705" name="Line 9"/>
          <p:cNvSpPr>
            <a:spLocks noChangeShapeType="1"/>
          </p:cNvSpPr>
          <p:nvPr/>
        </p:nvSpPr>
        <p:spPr bwMode="auto">
          <a:xfrm>
            <a:off x="3921918" y="4978401"/>
            <a:ext cx="5762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5706" name="Line 10"/>
          <p:cNvSpPr>
            <a:spLocks noChangeShapeType="1"/>
          </p:cNvSpPr>
          <p:nvPr/>
        </p:nvSpPr>
        <p:spPr bwMode="auto">
          <a:xfrm>
            <a:off x="4498181" y="4978401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5707" name="Line 11"/>
          <p:cNvSpPr>
            <a:spLocks noChangeShapeType="1"/>
          </p:cNvSpPr>
          <p:nvPr/>
        </p:nvSpPr>
        <p:spPr bwMode="auto">
          <a:xfrm flipV="1">
            <a:off x="4498181" y="5191126"/>
            <a:ext cx="252095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5708" name="Line 12"/>
          <p:cNvSpPr>
            <a:spLocks noChangeShapeType="1"/>
          </p:cNvSpPr>
          <p:nvPr/>
        </p:nvSpPr>
        <p:spPr bwMode="auto">
          <a:xfrm>
            <a:off x="2482056" y="4329113"/>
            <a:ext cx="0" cy="1512888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285710" name="Group 14"/>
          <p:cNvGrpSpPr>
            <a:grpSpLocks/>
          </p:cNvGrpSpPr>
          <p:nvPr/>
        </p:nvGrpSpPr>
        <p:grpSpPr bwMode="auto">
          <a:xfrm>
            <a:off x="2266156" y="5481638"/>
            <a:ext cx="4751387" cy="215900"/>
            <a:chOff x="749" y="1252"/>
            <a:chExt cx="2993" cy="136"/>
          </a:xfrm>
        </p:grpSpPr>
        <p:sp>
          <p:nvSpPr>
            <p:cNvPr id="285711" name="Line 15"/>
            <p:cNvSpPr>
              <a:spLocks noChangeShapeType="1"/>
            </p:cNvSpPr>
            <p:nvPr/>
          </p:nvSpPr>
          <p:spPr bwMode="auto">
            <a:xfrm>
              <a:off x="884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12" name="Line 16"/>
            <p:cNvSpPr>
              <a:spLocks noChangeShapeType="1"/>
            </p:cNvSpPr>
            <p:nvPr/>
          </p:nvSpPr>
          <p:spPr bwMode="auto">
            <a:xfrm>
              <a:off x="1066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13" name="Line 17"/>
            <p:cNvSpPr>
              <a:spLocks noChangeShapeType="1"/>
            </p:cNvSpPr>
            <p:nvPr/>
          </p:nvSpPr>
          <p:spPr bwMode="auto">
            <a:xfrm>
              <a:off x="749" y="1388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14" name="Line 18"/>
            <p:cNvSpPr>
              <a:spLocks noChangeShapeType="1"/>
            </p:cNvSpPr>
            <p:nvPr/>
          </p:nvSpPr>
          <p:spPr bwMode="auto">
            <a:xfrm>
              <a:off x="884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15" name="Line 19"/>
            <p:cNvSpPr>
              <a:spLocks noChangeShapeType="1"/>
            </p:cNvSpPr>
            <p:nvPr/>
          </p:nvSpPr>
          <p:spPr bwMode="auto">
            <a:xfrm>
              <a:off x="1066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16" name="Line 20"/>
            <p:cNvSpPr>
              <a:spLocks noChangeShapeType="1"/>
            </p:cNvSpPr>
            <p:nvPr/>
          </p:nvSpPr>
          <p:spPr bwMode="auto">
            <a:xfrm>
              <a:off x="1247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17" name="Line 21"/>
            <p:cNvSpPr>
              <a:spLocks noChangeShapeType="1"/>
            </p:cNvSpPr>
            <p:nvPr/>
          </p:nvSpPr>
          <p:spPr bwMode="auto">
            <a:xfrm>
              <a:off x="1429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18" name="Line 22"/>
            <p:cNvSpPr>
              <a:spLocks noChangeShapeType="1"/>
            </p:cNvSpPr>
            <p:nvPr/>
          </p:nvSpPr>
          <p:spPr bwMode="auto">
            <a:xfrm>
              <a:off x="1247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19" name="Line 23"/>
            <p:cNvSpPr>
              <a:spLocks noChangeShapeType="1"/>
            </p:cNvSpPr>
            <p:nvPr/>
          </p:nvSpPr>
          <p:spPr bwMode="auto">
            <a:xfrm>
              <a:off x="1429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20" name="Line 24"/>
            <p:cNvSpPr>
              <a:spLocks noChangeShapeType="1"/>
            </p:cNvSpPr>
            <p:nvPr/>
          </p:nvSpPr>
          <p:spPr bwMode="auto">
            <a:xfrm>
              <a:off x="1609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21" name="Line 25"/>
            <p:cNvSpPr>
              <a:spLocks noChangeShapeType="1"/>
            </p:cNvSpPr>
            <p:nvPr/>
          </p:nvSpPr>
          <p:spPr bwMode="auto">
            <a:xfrm>
              <a:off x="1791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22" name="Line 26"/>
            <p:cNvSpPr>
              <a:spLocks noChangeShapeType="1"/>
            </p:cNvSpPr>
            <p:nvPr/>
          </p:nvSpPr>
          <p:spPr bwMode="auto">
            <a:xfrm>
              <a:off x="1609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23" name="Line 27"/>
            <p:cNvSpPr>
              <a:spLocks noChangeShapeType="1"/>
            </p:cNvSpPr>
            <p:nvPr/>
          </p:nvSpPr>
          <p:spPr bwMode="auto">
            <a:xfrm>
              <a:off x="1791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24" name="Line 28"/>
            <p:cNvSpPr>
              <a:spLocks noChangeShapeType="1"/>
            </p:cNvSpPr>
            <p:nvPr/>
          </p:nvSpPr>
          <p:spPr bwMode="auto">
            <a:xfrm>
              <a:off x="1972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25" name="Line 29"/>
            <p:cNvSpPr>
              <a:spLocks noChangeShapeType="1"/>
            </p:cNvSpPr>
            <p:nvPr/>
          </p:nvSpPr>
          <p:spPr bwMode="auto">
            <a:xfrm>
              <a:off x="2154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26" name="Line 30"/>
            <p:cNvSpPr>
              <a:spLocks noChangeShapeType="1"/>
            </p:cNvSpPr>
            <p:nvPr/>
          </p:nvSpPr>
          <p:spPr bwMode="auto">
            <a:xfrm>
              <a:off x="1972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27" name="Line 31"/>
            <p:cNvSpPr>
              <a:spLocks noChangeShapeType="1"/>
            </p:cNvSpPr>
            <p:nvPr/>
          </p:nvSpPr>
          <p:spPr bwMode="auto">
            <a:xfrm>
              <a:off x="2154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28" name="Line 32"/>
            <p:cNvSpPr>
              <a:spLocks noChangeShapeType="1"/>
            </p:cNvSpPr>
            <p:nvPr/>
          </p:nvSpPr>
          <p:spPr bwMode="auto">
            <a:xfrm>
              <a:off x="2335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29" name="Line 33"/>
            <p:cNvSpPr>
              <a:spLocks noChangeShapeType="1"/>
            </p:cNvSpPr>
            <p:nvPr/>
          </p:nvSpPr>
          <p:spPr bwMode="auto">
            <a:xfrm>
              <a:off x="2517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30" name="Line 34"/>
            <p:cNvSpPr>
              <a:spLocks noChangeShapeType="1"/>
            </p:cNvSpPr>
            <p:nvPr/>
          </p:nvSpPr>
          <p:spPr bwMode="auto">
            <a:xfrm>
              <a:off x="2335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31" name="Line 35"/>
            <p:cNvSpPr>
              <a:spLocks noChangeShapeType="1"/>
            </p:cNvSpPr>
            <p:nvPr/>
          </p:nvSpPr>
          <p:spPr bwMode="auto">
            <a:xfrm>
              <a:off x="2517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32" name="Line 36"/>
            <p:cNvSpPr>
              <a:spLocks noChangeShapeType="1"/>
            </p:cNvSpPr>
            <p:nvPr/>
          </p:nvSpPr>
          <p:spPr bwMode="auto">
            <a:xfrm>
              <a:off x="2698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33" name="Line 37"/>
            <p:cNvSpPr>
              <a:spLocks noChangeShapeType="1"/>
            </p:cNvSpPr>
            <p:nvPr/>
          </p:nvSpPr>
          <p:spPr bwMode="auto">
            <a:xfrm>
              <a:off x="2880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34" name="Line 38"/>
            <p:cNvSpPr>
              <a:spLocks noChangeShapeType="1"/>
            </p:cNvSpPr>
            <p:nvPr/>
          </p:nvSpPr>
          <p:spPr bwMode="auto">
            <a:xfrm>
              <a:off x="2698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35" name="Line 39"/>
            <p:cNvSpPr>
              <a:spLocks noChangeShapeType="1"/>
            </p:cNvSpPr>
            <p:nvPr/>
          </p:nvSpPr>
          <p:spPr bwMode="auto">
            <a:xfrm>
              <a:off x="2880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36" name="Line 40"/>
            <p:cNvSpPr>
              <a:spLocks noChangeShapeType="1"/>
            </p:cNvSpPr>
            <p:nvPr/>
          </p:nvSpPr>
          <p:spPr bwMode="auto">
            <a:xfrm>
              <a:off x="3061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37" name="Line 41"/>
            <p:cNvSpPr>
              <a:spLocks noChangeShapeType="1"/>
            </p:cNvSpPr>
            <p:nvPr/>
          </p:nvSpPr>
          <p:spPr bwMode="auto">
            <a:xfrm>
              <a:off x="3243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38" name="Line 42"/>
            <p:cNvSpPr>
              <a:spLocks noChangeShapeType="1"/>
            </p:cNvSpPr>
            <p:nvPr/>
          </p:nvSpPr>
          <p:spPr bwMode="auto">
            <a:xfrm>
              <a:off x="3061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39" name="Line 43"/>
            <p:cNvSpPr>
              <a:spLocks noChangeShapeType="1"/>
            </p:cNvSpPr>
            <p:nvPr/>
          </p:nvSpPr>
          <p:spPr bwMode="auto">
            <a:xfrm>
              <a:off x="3243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40" name="Line 44"/>
            <p:cNvSpPr>
              <a:spLocks noChangeShapeType="1"/>
            </p:cNvSpPr>
            <p:nvPr/>
          </p:nvSpPr>
          <p:spPr bwMode="auto">
            <a:xfrm>
              <a:off x="3424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41" name="Line 45"/>
            <p:cNvSpPr>
              <a:spLocks noChangeShapeType="1"/>
            </p:cNvSpPr>
            <p:nvPr/>
          </p:nvSpPr>
          <p:spPr bwMode="auto">
            <a:xfrm>
              <a:off x="3606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42" name="Line 46"/>
            <p:cNvSpPr>
              <a:spLocks noChangeShapeType="1"/>
            </p:cNvSpPr>
            <p:nvPr/>
          </p:nvSpPr>
          <p:spPr bwMode="auto">
            <a:xfrm>
              <a:off x="3424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743" name="Line 47"/>
            <p:cNvSpPr>
              <a:spLocks noChangeShapeType="1"/>
            </p:cNvSpPr>
            <p:nvPr/>
          </p:nvSpPr>
          <p:spPr bwMode="auto">
            <a:xfrm>
              <a:off x="3606" y="1388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85744" name="Line 48"/>
          <p:cNvSpPr>
            <a:spLocks noChangeShapeType="1"/>
          </p:cNvSpPr>
          <p:nvPr/>
        </p:nvSpPr>
        <p:spPr bwMode="auto">
          <a:xfrm>
            <a:off x="3058318" y="4329113"/>
            <a:ext cx="0" cy="1512888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5746" name="Line 50"/>
          <p:cNvSpPr>
            <a:spLocks noChangeShapeType="1"/>
          </p:cNvSpPr>
          <p:nvPr/>
        </p:nvSpPr>
        <p:spPr bwMode="auto">
          <a:xfrm>
            <a:off x="4210843" y="4329113"/>
            <a:ext cx="0" cy="1512888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5747" name="Line 51"/>
          <p:cNvSpPr>
            <a:spLocks noChangeShapeType="1"/>
          </p:cNvSpPr>
          <p:nvPr/>
        </p:nvSpPr>
        <p:spPr bwMode="auto">
          <a:xfrm>
            <a:off x="4785518" y="4329113"/>
            <a:ext cx="0" cy="1512888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5748" name="Line 52"/>
          <p:cNvSpPr>
            <a:spLocks noChangeShapeType="1"/>
          </p:cNvSpPr>
          <p:nvPr/>
        </p:nvSpPr>
        <p:spPr bwMode="auto">
          <a:xfrm>
            <a:off x="5361781" y="4329113"/>
            <a:ext cx="0" cy="1512888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5749" name="Line 53"/>
          <p:cNvSpPr>
            <a:spLocks noChangeShapeType="1"/>
          </p:cNvSpPr>
          <p:nvPr/>
        </p:nvSpPr>
        <p:spPr bwMode="auto">
          <a:xfrm>
            <a:off x="5938043" y="4329113"/>
            <a:ext cx="0" cy="1512888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5750" name="Line 54"/>
          <p:cNvSpPr>
            <a:spLocks noChangeShapeType="1"/>
          </p:cNvSpPr>
          <p:nvPr/>
        </p:nvSpPr>
        <p:spPr bwMode="auto">
          <a:xfrm>
            <a:off x="6514306" y="4329113"/>
            <a:ext cx="0" cy="1512888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5751" name="Text Box 55"/>
          <p:cNvSpPr txBox="1">
            <a:spLocks noChangeArrowheads="1"/>
          </p:cNvSpPr>
          <p:nvPr/>
        </p:nvSpPr>
        <p:spPr bwMode="auto">
          <a:xfrm>
            <a:off x="1473993" y="5410201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clk</a:t>
            </a:r>
          </a:p>
        </p:txBody>
      </p:sp>
      <p:sp>
        <p:nvSpPr>
          <p:cNvPr id="285752" name="AutoShape 56"/>
          <p:cNvSpPr>
            <a:spLocks noChangeArrowheads="1"/>
          </p:cNvSpPr>
          <p:nvPr/>
        </p:nvSpPr>
        <p:spPr bwMode="auto">
          <a:xfrm>
            <a:off x="897731" y="2673351"/>
            <a:ext cx="2520950" cy="1584374"/>
          </a:xfrm>
          <a:prstGeom prst="cloudCallout">
            <a:avLst>
              <a:gd name="adj1" fmla="val 44898"/>
              <a:gd name="adj2" fmla="val 56718"/>
            </a:avLst>
          </a:prstGeom>
          <a:solidFill>
            <a:srgbClr val="DBEEF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r>
              <a:rPr lang="en-US"/>
              <a:t>If GntA is high for two cycles, the assertion fails</a:t>
            </a:r>
          </a:p>
        </p:txBody>
      </p:sp>
      <p:sp>
        <p:nvSpPr>
          <p:cNvPr id="285753" name="Line 57"/>
          <p:cNvSpPr>
            <a:spLocks noChangeShapeType="1"/>
          </p:cNvSpPr>
          <p:nvPr/>
        </p:nvSpPr>
        <p:spPr bwMode="auto">
          <a:xfrm>
            <a:off x="2339181" y="4689476"/>
            <a:ext cx="503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5754" name="Line 58"/>
          <p:cNvSpPr>
            <a:spLocks noChangeShapeType="1"/>
          </p:cNvSpPr>
          <p:nvPr/>
        </p:nvSpPr>
        <p:spPr bwMode="auto">
          <a:xfrm>
            <a:off x="2842418" y="4473576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5755" name="Line 59"/>
          <p:cNvSpPr>
            <a:spLocks noChangeShapeType="1"/>
          </p:cNvSpPr>
          <p:nvPr/>
        </p:nvSpPr>
        <p:spPr bwMode="auto">
          <a:xfrm>
            <a:off x="2842418" y="4473576"/>
            <a:ext cx="935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5756" name="Line 60"/>
          <p:cNvSpPr>
            <a:spLocks noChangeShapeType="1"/>
          </p:cNvSpPr>
          <p:nvPr/>
        </p:nvSpPr>
        <p:spPr bwMode="auto">
          <a:xfrm>
            <a:off x="3345656" y="4473576"/>
            <a:ext cx="0" cy="215900"/>
          </a:xfrm>
          <a:prstGeom prst="lin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5757" name="Line 61"/>
          <p:cNvSpPr>
            <a:spLocks noChangeShapeType="1"/>
          </p:cNvSpPr>
          <p:nvPr/>
        </p:nvSpPr>
        <p:spPr bwMode="auto">
          <a:xfrm flipV="1">
            <a:off x="3777456" y="4689476"/>
            <a:ext cx="1873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5758" name="Line 62"/>
          <p:cNvSpPr>
            <a:spLocks noChangeShapeType="1"/>
          </p:cNvSpPr>
          <p:nvPr/>
        </p:nvSpPr>
        <p:spPr bwMode="auto">
          <a:xfrm>
            <a:off x="5650706" y="4473576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5759" name="Line 63"/>
          <p:cNvSpPr>
            <a:spLocks noChangeShapeType="1"/>
          </p:cNvSpPr>
          <p:nvPr/>
        </p:nvSpPr>
        <p:spPr bwMode="auto">
          <a:xfrm>
            <a:off x="5650706" y="4473576"/>
            <a:ext cx="576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5760" name="Line 64"/>
          <p:cNvSpPr>
            <a:spLocks noChangeShapeType="1"/>
          </p:cNvSpPr>
          <p:nvPr/>
        </p:nvSpPr>
        <p:spPr bwMode="auto">
          <a:xfrm>
            <a:off x="6226968" y="4473576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5761" name="Line 65"/>
          <p:cNvSpPr>
            <a:spLocks noChangeShapeType="1"/>
          </p:cNvSpPr>
          <p:nvPr/>
        </p:nvSpPr>
        <p:spPr bwMode="auto">
          <a:xfrm flipV="1">
            <a:off x="6226968" y="4689476"/>
            <a:ext cx="790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5772" name="Line 76"/>
          <p:cNvSpPr>
            <a:spLocks noChangeShapeType="1"/>
          </p:cNvSpPr>
          <p:nvPr/>
        </p:nvSpPr>
        <p:spPr bwMode="auto">
          <a:xfrm>
            <a:off x="3777456" y="4473576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5773" name="Line 77"/>
          <p:cNvSpPr>
            <a:spLocks noChangeShapeType="1"/>
          </p:cNvSpPr>
          <p:nvPr/>
        </p:nvSpPr>
        <p:spPr bwMode="auto">
          <a:xfrm>
            <a:off x="3345656" y="4689476"/>
            <a:ext cx="431800" cy="0"/>
          </a:xfrm>
          <a:prstGeom prst="lin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5774" name="Line 78"/>
          <p:cNvSpPr>
            <a:spLocks noChangeShapeType="1"/>
          </p:cNvSpPr>
          <p:nvPr/>
        </p:nvSpPr>
        <p:spPr bwMode="auto">
          <a:xfrm flipH="1">
            <a:off x="3628232" y="4402139"/>
            <a:ext cx="6349" cy="1295400"/>
          </a:xfrm>
          <a:prstGeom prst="lin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pic>
        <p:nvPicPr>
          <p:cNvPr id="285775" name="Picture 79" descr="MCj034656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118" y="4043363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5B547-A6FE-4801-8743-FCE7E0E22C75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08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8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8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8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8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85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8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8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8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8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8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8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8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8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8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8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8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8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8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28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28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8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28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285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285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28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1" grpId="0"/>
      <p:bldP spid="285702" grpId="0"/>
      <p:bldP spid="285703" grpId="0" animBg="1"/>
      <p:bldP spid="285704" grpId="0" animBg="1"/>
      <p:bldP spid="285705" grpId="0" animBg="1"/>
      <p:bldP spid="285706" grpId="0" animBg="1"/>
      <p:bldP spid="285707" grpId="0" animBg="1"/>
      <p:bldP spid="285708" grpId="0" animBg="1"/>
      <p:bldP spid="285744" grpId="0" animBg="1"/>
      <p:bldP spid="285746" grpId="0" animBg="1"/>
      <p:bldP spid="285747" grpId="0" animBg="1"/>
      <p:bldP spid="285748" grpId="0" animBg="1"/>
      <p:bldP spid="285749" grpId="0" animBg="1"/>
      <p:bldP spid="285750" grpId="0" animBg="1"/>
      <p:bldP spid="285751" grpId="0"/>
      <p:bldP spid="285752" grpId="0" animBg="1"/>
      <p:bldP spid="285753" grpId="0" animBg="1"/>
      <p:bldP spid="285754" grpId="0" animBg="1"/>
      <p:bldP spid="285755" grpId="0" animBg="1"/>
      <p:bldP spid="285756" grpId="0" animBg="1"/>
      <p:bldP spid="285757" grpId="0" animBg="1"/>
      <p:bldP spid="285758" grpId="0" animBg="1"/>
      <p:bldP spid="285759" grpId="0" animBg="1"/>
      <p:bldP spid="285760" grpId="0" animBg="1"/>
      <p:bldP spid="285761" grpId="0" animBg="1"/>
      <p:bldP spid="285772" grpId="0" animBg="1"/>
      <p:bldP spid="285773" grpId="0" animBg="1"/>
      <p:bldP spid="28577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625525" cy="122312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If </a:t>
            </a:r>
            <a:r>
              <a:rPr lang="en-US" sz="2400" dirty="0" err="1"/>
              <a:t>GrantA</a:t>
            </a:r>
            <a:r>
              <a:rPr lang="en-US" sz="2400" dirty="0"/>
              <a:t>, or </a:t>
            </a:r>
            <a:r>
              <a:rPr lang="en-US" sz="2400" dirty="0" err="1"/>
              <a:t>GrantB</a:t>
            </a:r>
            <a:r>
              <a:rPr lang="en-US" sz="2400" dirty="0"/>
              <a:t>, is high, then Busy is high after two clocks cycles:</a:t>
            </a:r>
            <a:br>
              <a:rPr lang="en-US" sz="2800" dirty="0"/>
            </a:br>
            <a:r>
              <a:rPr lang="en-US" sz="2700" dirty="0">
                <a:solidFill>
                  <a:srgbClr val="009900"/>
                </a:solidFill>
              </a:rPr>
              <a:t>always</a:t>
            </a:r>
            <a:r>
              <a:rPr lang="en-US" sz="2700" dirty="0">
                <a:solidFill>
                  <a:srgbClr val="A50021"/>
                </a:solidFill>
              </a:rPr>
              <a:t> </a:t>
            </a:r>
            <a:r>
              <a:rPr lang="en-US" sz="2700" dirty="0">
                <a:solidFill>
                  <a:schemeClr val="accent1"/>
                </a:solidFill>
              </a:rPr>
              <a:t>((</a:t>
            </a:r>
            <a:r>
              <a:rPr lang="en-US" sz="2700" dirty="0" err="1">
                <a:solidFill>
                  <a:schemeClr val="accent1"/>
                </a:solidFill>
              </a:rPr>
              <a:t>GntA</a:t>
            </a:r>
            <a:r>
              <a:rPr lang="en-US" sz="2700" dirty="0">
                <a:solidFill>
                  <a:schemeClr val="accent1"/>
                </a:solidFill>
              </a:rPr>
              <a:t> || </a:t>
            </a:r>
            <a:r>
              <a:rPr lang="en-US" sz="2700" dirty="0" err="1">
                <a:solidFill>
                  <a:schemeClr val="accent1"/>
                </a:solidFill>
              </a:rPr>
              <a:t>GntB</a:t>
            </a:r>
            <a:r>
              <a:rPr lang="en-US" sz="2700" dirty="0">
                <a:solidFill>
                  <a:schemeClr val="accent1"/>
                </a:solidFill>
              </a:rPr>
              <a:t>)</a:t>
            </a:r>
            <a:r>
              <a:rPr lang="en-US" sz="2700" dirty="0">
                <a:solidFill>
                  <a:srgbClr val="009900"/>
                </a:solidFill>
              </a:rPr>
              <a:t> </a:t>
            </a:r>
            <a:r>
              <a:rPr lang="en-US" sz="2700" dirty="0">
                <a:solidFill>
                  <a:srgbClr val="00B050"/>
                </a:solidFill>
              </a:rPr>
              <a:t>-&gt; next![2]</a:t>
            </a:r>
            <a:r>
              <a:rPr lang="en-US" sz="2700" dirty="0">
                <a:solidFill>
                  <a:schemeClr val="accent1"/>
                </a:solidFill>
              </a:rPr>
              <a:t>(Busy)) </a:t>
            </a:r>
            <a:r>
              <a:rPr lang="en-US" sz="2700" dirty="0">
                <a:solidFill>
                  <a:srgbClr val="00B050"/>
                </a:solidFill>
              </a:rPr>
              <a:t>@(</a:t>
            </a:r>
            <a:r>
              <a:rPr lang="en-US" sz="2700" dirty="0" err="1">
                <a:solidFill>
                  <a:srgbClr val="00B050"/>
                </a:solidFill>
              </a:rPr>
              <a:t>posedge</a:t>
            </a:r>
            <a:r>
              <a:rPr lang="en-US" sz="2700" dirty="0">
                <a:solidFill>
                  <a:srgbClr val="00B050"/>
                </a:solidFill>
              </a:rPr>
              <a:t> </a:t>
            </a:r>
            <a:r>
              <a:rPr lang="en-US" sz="2700" dirty="0" err="1">
                <a:solidFill>
                  <a:srgbClr val="00B050"/>
                </a:solidFill>
              </a:rPr>
              <a:t>clk</a:t>
            </a:r>
            <a:r>
              <a:rPr lang="en-US" sz="2700" dirty="0">
                <a:solidFill>
                  <a:srgbClr val="00B050"/>
                </a:solidFill>
              </a:rPr>
              <a:t>);</a:t>
            </a:r>
          </a:p>
          <a:p>
            <a:endParaRPr lang="en-US" sz="2800" dirty="0"/>
          </a:p>
        </p:txBody>
      </p:sp>
      <p:sp>
        <p:nvSpPr>
          <p:cNvPr id="286775" name="AutoShape 55"/>
          <p:cNvSpPr>
            <a:spLocks noChangeArrowheads="1"/>
          </p:cNvSpPr>
          <p:nvPr/>
        </p:nvSpPr>
        <p:spPr bwMode="auto">
          <a:xfrm>
            <a:off x="63622" y="2661562"/>
            <a:ext cx="3816350" cy="1585913"/>
          </a:xfrm>
          <a:prstGeom prst="cloudCallout">
            <a:avLst>
              <a:gd name="adj1" fmla="val 55925"/>
              <a:gd name="adj2" fmla="val -47796"/>
            </a:avLst>
          </a:prstGeom>
          <a:solidFill>
            <a:srgbClr val="DBEEF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r>
              <a:rPr lang="en-US" dirty="0"/>
              <a:t>Implication (-&gt;) and ‘next’ together express multi-cycle conditional behavior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5B547-A6FE-4801-8743-FCE7E0E22C75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  <p:sp>
        <p:nvSpPr>
          <p:cNvPr id="286772" name="Line 52"/>
          <p:cNvSpPr>
            <a:spLocks noChangeShapeType="1"/>
          </p:cNvSpPr>
          <p:nvPr/>
        </p:nvSpPr>
        <p:spPr bwMode="auto">
          <a:xfrm>
            <a:off x="6227763" y="4256363"/>
            <a:ext cx="0" cy="1512888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pic>
        <p:nvPicPr>
          <p:cNvPr id="89" name="Picture 79" descr="MCj03465650000[1]">
            <a:extLst>
              <a:ext uri="{FF2B5EF4-FFF2-40B4-BE49-F238E27FC236}">
                <a16:creationId xmlns:a16="http://schemas.microsoft.com/office/drawing/2014/main" id="{044BE76F-BC1A-440B-8431-F22235778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88" y="4006333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8577E6F-3EA9-4EF0-A2DA-1B3FBC21A1CA}"/>
              </a:ext>
            </a:extLst>
          </p:cNvPr>
          <p:cNvGrpSpPr/>
          <p:nvPr/>
        </p:nvGrpSpPr>
        <p:grpSpPr>
          <a:xfrm>
            <a:off x="1763713" y="4222232"/>
            <a:ext cx="5797549" cy="1800225"/>
            <a:chOff x="1763713" y="4222232"/>
            <a:chExt cx="5797549" cy="1800225"/>
          </a:xfrm>
        </p:grpSpPr>
        <p:sp>
          <p:nvSpPr>
            <p:cNvPr id="286726" name="Text Box 6"/>
            <p:cNvSpPr txBox="1">
              <a:spLocks noChangeArrowheads="1"/>
            </p:cNvSpPr>
            <p:nvPr/>
          </p:nvSpPr>
          <p:spPr bwMode="auto">
            <a:xfrm>
              <a:off x="1763713" y="4727057"/>
              <a:ext cx="704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GntB</a:t>
              </a:r>
            </a:p>
          </p:txBody>
        </p:sp>
        <p:sp>
          <p:nvSpPr>
            <p:cNvPr id="286727" name="Line 7"/>
            <p:cNvSpPr>
              <a:spLocks noChangeShapeType="1"/>
            </p:cNvSpPr>
            <p:nvPr/>
          </p:nvSpPr>
          <p:spPr bwMode="auto">
            <a:xfrm>
              <a:off x="2628901" y="5014395"/>
              <a:ext cx="15827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28" name="Line 8"/>
            <p:cNvSpPr>
              <a:spLocks noChangeShapeType="1"/>
            </p:cNvSpPr>
            <p:nvPr/>
          </p:nvSpPr>
          <p:spPr bwMode="auto">
            <a:xfrm>
              <a:off x="4211638" y="4798495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29" name="Line 9"/>
            <p:cNvSpPr>
              <a:spLocks noChangeShapeType="1"/>
            </p:cNvSpPr>
            <p:nvPr/>
          </p:nvSpPr>
          <p:spPr bwMode="auto">
            <a:xfrm>
              <a:off x="4211638" y="4800082"/>
              <a:ext cx="576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30" name="Line 10"/>
            <p:cNvSpPr>
              <a:spLocks noChangeShapeType="1"/>
            </p:cNvSpPr>
            <p:nvPr/>
          </p:nvSpPr>
          <p:spPr bwMode="auto">
            <a:xfrm>
              <a:off x="4787901" y="4798495"/>
              <a:ext cx="0" cy="219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31" name="Line 11"/>
            <p:cNvSpPr>
              <a:spLocks noChangeShapeType="1"/>
            </p:cNvSpPr>
            <p:nvPr/>
          </p:nvSpPr>
          <p:spPr bwMode="auto">
            <a:xfrm flipV="1">
              <a:off x="4787901" y="5012807"/>
              <a:ext cx="2520950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32" name="Line 12"/>
            <p:cNvSpPr>
              <a:spLocks noChangeShapeType="1"/>
            </p:cNvSpPr>
            <p:nvPr/>
          </p:nvSpPr>
          <p:spPr bwMode="auto">
            <a:xfrm>
              <a:off x="2771776" y="4222232"/>
              <a:ext cx="0" cy="15128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286734" name="Group 14"/>
            <p:cNvGrpSpPr>
              <a:grpSpLocks/>
            </p:cNvGrpSpPr>
            <p:nvPr/>
          </p:nvGrpSpPr>
          <p:grpSpPr bwMode="auto">
            <a:xfrm>
              <a:off x="2555876" y="5727182"/>
              <a:ext cx="4751387" cy="215900"/>
              <a:chOff x="749" y="1252"/>
              <a:chExt cx="2993" cy="136"/>
            </a:xfrm>
          </p:grpSpPr>
          <p:sp>
            <p:nvSpPr>
              <p:cNvPr id="286735" name="Line 15"/>
              <p:cNvSpPr>
                <a:spLocks noChangeShapeType="1"/>
              </p:cNvSpPr>
              <p:nvPr/>
            </p:nvSpPr>
            <p:spPr bwMode="auto">
              <a:xfrm>
                <a:off x="884" y="1252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36" name="Line 16"/>
              <p:cNvSpPr>
                <a:spLocks noChangeShapeType="1"/>
              </p:cNvSpPr>
              <p:nvPr/>
            </p:nvSpPr>
            <p:spPr bwMode="auto">
              <a:xfrm>
                <a:off x="1066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37" name="Line 17"/>
              <p:cNvSpPr>
                <a:spLocks noChangeShapeType="1"/>
              </p:cNvSpPr>
              <p:nvPr/>
            </p:nvSpPr>
            <p:spPr bwMode="auto">
              <a:xfrm>
                <a:off x="749" y="138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38" name="Line 18"/>
              <p:cNvSpPr>
                <a:spLocks noChangeShapeType="1"/>
              </p:cNvSpPr>
              <p:nvPr/>
            </p:nvSpPr>
            <p:spPr bwMode="auto">
              <a:xfrm>
                <a:off x="884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39" name="Line 19"/>
              <p:cNvSpPr>
                <a:spLocks noChangeShapeType="1"/>
              </p:cNvSpPr>
              <p:nvPr/>
            </p:nvSpPr>
            <p:spPr bwMode="auto">
              <a:xfrm>
                <a:off x="1066" y="1388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40" name="Line 20"/>
              <p:cNvSpPr>
                <a:spLocks noChangeShapeType="1"/>
              </p:cNvSpPr>
              <p:nvPr/>
            </p:nvSpPr>
            <p:spPr bwMode="auto">
              <a:xfrm>
                <a:off x="1247" y="1252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41" name="Line 21"/>
              <p:cNvSpPr>
                <a:spLocks noChangeShapeType="1"/>
              </p:cNvSpPr>
              <p:nvPr/>
            </p:nvSpPr>
            <p:spPr bwMode="auto">
              <a:xfrm>
                <a:off x="1429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42" name="Line 22"/>
              <p:cNvSpPr>
                <a:spLocks noChangeShapeType="1"/>
              </p:cNvSpPr>
              <p:nvPr/>
            </p:nvSpPr>
            <p:spPr bwMode="auto">
              <a:xfrm>
                <a:off x="1247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43" name="Line 23"/>
              <p:cNvSpPr>
                <a:spLocks noChangeShapeType="1"/>
              </p:cNvSpPr>
              <p:nvPr/>
            </p:nvSpPr>
            <p:spPr bwMode="auto">
              <a:xfrm>
                <a:off x="1429" y="1388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44" name="Line 24"/>
              <p:cNvSpPr>
                <a:spLocks noChangeShapeType="1"/>
              </p:cNvSpPr>
              <p:nvPr/>
            </p:nvSpPr>
            <p:spPr bwMode="auto">
              <a:xfrm>
                <a:off x="1609" y="1252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45" name="Line 25"/>
              <p:cNvSpPr>
                <a:spLocks noChangeShapeType="1"/>
              </p:cNvSpPr>
              <p:nvPr/>
            </p:nvSpPr>
            <p:spPr bwMode="auto">
              <a:xfrm>
                <a:off x="1791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46" name="Line 26"/>
              <p:cNvSpPr>
                <a:spLocks noChangeShapeType="1"/>
              </p:cNvSpPr>
              <p:nvPr/>
            </p:nvSpPr>
            <p:spPr bwMode="auto">
              <a:xfrm>
                <a:off x="1609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47" name="Line 27"/>
              <p:cNvSpPr>
                <a:spLocks noChangeShapeType="1"/>
              </p:cNvSpPr>
              <p:nvPr/>
            </p:nvSpPr>
            <p:spPr bwMode="auto">
              <a:xfrm>
                <a:off x="1791" y="1388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48" name="Line 28"/>
              <p:cNvSpPr>
                <a:spLocks noChangeShapeType="1"/>
              </p:cNvSpPr>
              <p:nvPr/>
            </p:nvSpPr>
            <p:spPr bwMode="auto">
              <a:xfrm>
                <a:off x="1972" y="1252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49" name="Line 29"/>
              <p:cNvSpPr>
                <a:spLocks noChangeShapeType="1"/>
              </p:cNvSpPr>
              <p:nvPr/>
            </p:nvSpPr>
            <p:spPr bwMode="auto">
              <a:xfrm>
                <a:off x="2154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50" name="Line 30"/>
              <p:cNvSpPr>
                <a:spLocks noChangeShapeType="1"/>
              </p:cNvSpPr>
              <p:nvPr/>
            </p:nvSpPr>
            <p:spPr bwMode="auto">
              <a:xfrm>
                <a:off x="1972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51" name="Line 31"/>
              <p:cNvSpPr>
                <a:spLocks noChangeShapeType="1"/>
              </p:cNvSpPr>
              <p:nvPr/>
            </p:nvSpPr>
            <p:spPr bwMode="auto">
              <a:xfrm>
                <a:off x="2154" y="1388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52" name="Line 32"/>
              <p:cNvSpPr>
                <a:spLocks noChangeShapeType="1"/>
              </p:cNvSpPr>
              <p:nvPr/>
            </p:nvSpPr>
            <p:spPr bwMode="auto">
              <a:xfrm>
                <a:off x="2335" y="1252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53" name="Line 33"/>
              <p:cNvSpPr>
                <a:spLocks noChangeShapeType="1"/>
              </p:cNvSpPr>
              <p:nvPr/>
            </p:nvSpPr>
            <p:spPr bwMode="auto">
              <a:xfrm>
                <a:off x="2517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54" name="Line 34"/>
              <p:cNvSpPr>
                <a:spLocks noChangeShapeType="1"/>
              </p:cNvSpPr>
              <p:nvPr/>
            </p:nvSpPr>
            <p:spPr bwMode="auto">
              <a:xfrm>
                <a:off x="2335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55" name="Line 35"/>
              <p:cNvSpPr>
                <a:spLocks noChangeShapeType="1"/>
              </p:cNvSpPr>
              <p:nvPr/>
            </p:nvSpPr>
            <p:spPr bwMode="auto">
              <a:xfrm>
                <a:off x="2517" y="1388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56" name="Line 36"/>
              <p:cNvSpPr>
                <a:spLocks noChangeShapeType="1"/>
              </p:cNvSpPr>
              <p:nvPr/>
            </p:nvSpPr>
            <p:spPr bwMode="auto">
              <a:xfrm>
                <a:off x="2698" y="1252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57" name="Line 37"/>
              <p:cNvSpPr>
                <a:spLocks noChangeShapeType="1"/>
              </p:cNvSpPr>
              <p:nvPr/>
            </p:nvSpPr>
            <p:spPr bwMode="auto">
              <a:xfrm>
                <a:off x="2880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58" name="Line 38"/>
              <p:cNvSpPr>
                <a:spLocks noChangeShapeType="1"/>
              </p:cNvSpPr>
              <p:nvPr/>
            </p:nvSpPr>
            <p:spPr bwMode="auto">
              <a:xfrm>
                <a:off x="2698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59" name="Line 39"/>
              <p:cNvSpPr>
                <a:spLocks noChangeShapeType="1"/>
              </p:cNvSpPr>
              <p:nvPr/>
            </p:nvSpPr>
            <p:spPr bwMode="auto">
              <a:xfrm>
                <a:off x="2880" y="1388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60" name="Line 40"/>
              <p:cNvSpPr>
                <a:spLocks noChangeShapeType="1"/>
              </p:cNvSpPr>
              <p:nvPr/>
            </p:nvSpPr>
            <p:spPr bwMode="auto">
              <a:xfrm>
                <a:off x="3061" y="1252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61" name="Line 41"/>
              <p:cNvSpPr>
                <a:spLocks noChangeShapeType="1"/>
              </p:cNvSpPr>
              <p:nvPr/>
            </p:nvSpPr>
            <p:spPr bwMode="auto">
              <a:xfrm>
                <a:off x="3243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62" name="Line 42"/>
              <p:cNvSpPr>
                <a:spLocks noChangeShapeType="1"/>
              </p:cNvSpPr>
              <p:nvPr/>
            </p:nvSpPr>
            <p:spPr bwMode="auto">
              <a:xfrm>
                <a:off x="3061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63" name="Line 43"/>
              <p:cNvSpPr>
                <a:spLocks noChangeShapeType="1"/>
              </p:cNvSpPr>
              <p:nvPr/>
            </p:nvSpPr>
            <p:spPr bwMode="auto">
              <a:xfrm>
                <a:off x="3243" y="1388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64" name="Line 44"/>
              <p:cNvSpPr>
                <a:spLocks noChangeShapeType="1"/>
              </p:cNvSpPr>
              <p:nvPr/>
            </p:nvSpPr>
            <p:spPr bwMode="auto">
              <a:xfrm>
                <a:off x="3424" y="1252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65" name="Line 45"/>
              <p:cNvSpPr>
                <a:spLocks noChangeShapeType="1"/>
              </p:cNvSpPr>
              <p:nvPr/>
            </p:nvSpPr>
            <p:spPr bwMode="auto">
              <a:xfrm>
                <a:off x="3606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66" name="Line 46"/>
              <p:cNvSpPr>
                <a:spLocks noChangeShapeType="1"/>
              </p:cNvSpPr>
              <p:nvPr/>
            </p:nvSpPr>
            <p:spPr bwMode="auto">
              <a:xfrm>
                <a:off x="3424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67" name="Line 47"/>
              <p:cNvSpPr>
                <a:spLocks noChangeShapeType="1"/>
              </p:cNvSpPr>
              <p:nvPr/>
            </p:nvSpPr>
            <p:spPr bwMode="auto">
              <a:xfrm>
                <a:off x="3606" y="138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286768" name="Line 48"/>
            <p:cNvSpPr>
              <a:spLocks noChangeShapeType="1"/>
            </p:cNvSpPr>
            <p:nvPr/>
          </p:nvSpPr>
          <p:spPr bwMode="auto">
            <a:xfrm>
              <a:off x="3348038" y="4222232"/>
              <a:ext cx="0" cy="15128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69" name="Line 49"/>
            <p:cNvSpPr>
              <a:spLocks noChangeShapeType="1"/>
            </p:cNvSpPr>
            <p:nvPr/>
          </p:nvSpPr>
          <p:spPr bwMode="auto">
            <a:xfrm>
              <a:off x="4500563" y="4222232"/>
              <a:ext cx="0" cy="15128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70" name="Line 50"/>
            <p:cNvSpPr>
              <a:spLocks noChangeShapeType="1"/>
            </p:cNvSpPr>
            <p:nvPr/>
          </p:nvSpPr>
          <p:spPr bwMode="auto">
            <a:xfrm>
              <a:off x="5075238" y="4222232"/>
              <a:ext cx="0" cy="15128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71" name="Line 51"/>
            <p:cNvSpPr>
              <a:spLocks noChangeShapeType="1"/>
            </p:cNvSpPr>
            <p:nvPr/>
          </p:nvSpPr>
          <p:spPr bwMode="auto">
            <a:xfrm>
              <a:off x="5651501" y="4222232"/>
              <a:ext cx="0" cy="15128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73" name="Line 53"/>
            <p:cNvSpPr>
              <a:spLocks noChangeShapeType="1"/>
            </p:cNvSpPr>
            <p:nvPr/>
          </p:nvSpPr>
          <p:spPr bwMode="auto">
            <a:xfrm>
              <a:off x="6804026" y="4222232"/>
              <a:ext cx="0" cy="15128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74" name="Text Box 54"/>
            <p:cNvSpPr txBox="1">
              <a:spLocks noChangeArrowheads="1"/>
            </p:cNvSpPr>
            <p:nvPr/>
          </p:nvSpPr>
          <p:spPr bwMode="auto">
            <a:xfrm>
              <a:off x="1763713" y="5655745"/>
              <a:ext cx="463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clk</a:t>
              </a:r>
            </a:p>
          </p:txBody>
        </p:sp>
        <p:sp>
          <p:nvSpPr>
            <p:cNvPr id="286789" name="Text Box 69"/>
            <p:cNvSpPr txBox="1">
              <a:spLocks noChangeArrowheads="1"/>
            </p:cNvSpPr>
            <p:nvPr/>
          </p:nvSpPr>
          <p:spPr bwMode="auto">
            <a:xfrm>
              <a:off x="1763713" y="4295257"/>
              <a:ext cx="704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GntA</a:t>
              </a:r>
            </a:p>
          </p:txBody>
        </p:sp>
        <p:sp>
          <p:nvSpPr>
            <p:cNvPr id="286790" name="Line 70"/>
            <p:cNvSpPr>
              <a:spLocks noChangeShapeType="1"/>
            </p:cNvSpPr>
            <p:nvPr/>
          </p:nvSpPr>
          <p:spPr bwMode="auto">
            <a:xfrm>
              <a:off x="2628901" y="4582595"/>
              <a:ext cx="503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91" name="Line 71"/>
            <p:cNvSpPr>
              <a:spLocks noChangeShapeType="1"/>
            </p:cNvSpPr>
            <p:nvPr/>
          </p:nvSpPr>
          <p:spPr bwMode="auto">
            <a:xfrm>
              <a:off x="3132138" y="4366695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92" name="Line 72"/>
            <p:cNvSpPr>
              <a:spLocks noChangeShapeType="1"/>
            </p:cNvSpPr>
            <p:nvPr/>
          </p:nvSpPr>
          <p:spPr bwMode="auto">
            <a:xfrm>
              <a:off x="3132138" y="4366695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93" name="Line 73"/>
            <p:cNvSpPr>
              <a:spLocks noChangeShapeType="1"/>
            </p:cNvSpPr>
            <p:nvPr/>
          </p:nvSpPr>
          <p:spPr bwMode="auto">
            <a:xfrm>
              <a:off x="3635376" y="4366695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94" name="Line 74"/>
            <p:cNvSpPr>
              <a:spLocks noChangeShapeType="1"/>
            </p:cNvSpPr>
            <p:nvPr/>
          </p:nvSpPr>
          <p:spPr bwMode="auto">
            <a:xfrm flipV="1">
              <a:off x="3635376" y="4582595"/>
              <a:ext cx="23050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95" name="Line 75"/>
            <p:cNvSpPr>
              <a:spLocks noChangeShapeType="1"/>
            </p:cNvSpPr>
            <p:nvPr/>
          </p:nvSpPr>
          <p:spPr bwMode="auto">
            <a:xfrm>
              <a:off x="5940426" y="4366695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96" name="Line 76"/>
            <p:cNvSpPr>
              <a:spLocks noChangeShapeType="1"/>
            </p:cNvSpPr>
            <p:nvPr/>
          </p:nvSpPr>
          <p:spPr bwMode="auto">
            <a:xfrm>
              <a:off x="5940426" y="4366695"/>
              <a:ext cx="5762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97" name="Line 77"/>
            <p:cNvSpPr>
              <a:spLocks noChangeShapeType="1"/>
            </p:cNvSpPr>
            <p:nvPr/>
          </p:nvSpPr>
          <p:spPr bwMode="auto">
            <a:xfrm>
              <a:off x="6516688" y="4366695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98" name="Line 78"/>
            <p:cNvSpPr>
              <a:spLocks noChangeShapeType="1"/>
            </p:cNvSpPr>
            <p:nvPr/>
          </p:nvSpPr>
          <p:spPr bwMode="auto">
            <a:xfrm flipV="1">
              <a:off x="6516688" y="4582595"/>
              <a:ext cx="7905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801" name="Text Box 81"/>
            <p:cNvSpPr txBox="1">
              <a:spLocks noChangeArrowheads="1"/>
            </p:cNvSpPr>
            <p:nvPr/>
          </p:nvSpPr>
          <p:spPr bwMode="auto">
            <a:xfrm>
              <a:off x="1763713" y="5158857"/>
              <a:ext cx="692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Busy</a:t>
              </a:r>
            </a:p>
          </p:txBody>
        </p:sp>
        <p:sp>
          <p:nvSpPr>
            <p:cNvPr id="286802" name="Line 82"/>
            <p:cNvSpPr>
              <a:spLocks noChangeShapeType="1"/>
            </p:cNvSpPr>
            <p:nvPr/>
          </p:nvSpPr>
          <p:spPr bwMode="auto">
            <a:xfrm flipV="1">
              <a:off x="2628901" y="5437465"/>
              <a:ext cx="1582737" cy="87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803" name="Line 83"/>
            <p:cNvSpPr>
              <a:spLocks noChangeShapeType="1"/>
            </p:cNvSpPr>
            <p:nvPr/>
          </p:nvSpPr>
          <p:spPr bwMode="auto">
            <a:xfrm>
              <a:off x="4205134" y="5234263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804" name="Line 84"/>
            <p:cNvSpPr>
              <a:spLocks noChangeShapeType="1"/>
            </p:cNvSpPr>
            <p:nvPr/>
          </p:nvSpPr>
          <p:spPr bwMode="auto">
            <a:xfrm>
              <a:off x="4210051" y="5231881"/>
              <a:ext cx="577850" cy="23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99" name="Line 79"/>
            <p:cNvSpPr>
              <a:spLocks noChangeShapeType="1"/>
            </p:cNvSpPr>
            <p:nvPr/>
          </p:nvSpPr>
          <p:spPr bwMode="auto">
            <a:xfrm>
              <a:off x="3348038" y="4366695"/>
              <a:ext cx="287338" cy="288925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286807" name="Group 87"/>
            <p:cNvGrpSpPr>
              <a:grpSpLocks/>
            </p:cNvGrpSpPr>
            <p:nvPr/>
          </p:nvGrpSpPr>
          <p:grpSpPr bwMode="auto">
            <a:xfrm>
              <a:off x="3492501" y="4655620"/>
              <a:ext cx="360363" cy="288925"/>
              <a:chOff x="2381" y="2251"/>
              <a:chExt cx="363" cy="272"/>
            </a:xfrm>
          </p:grpSpPr>
          <p:sp>
            <p:nvSpPr>
              <p:cNvPr id="286808" name="Rectangle 88"/>
              <p:cNvSpPr>
                <a:spLocks noChangeArrowheads="1"/>
              </p:cNvSpPr>
              <p:nvPr/>
            </p:nvSpPr>
            <p:spPr bwMode="auto">
              <a:xfrm>
                <a:off x="2426" y="2251"/>
                <a:ext cx="273" cy="13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/>
                  <a:t>if</a:t>
                </a:r>
              </a:p>
            </p:txBody>
          </p:sp>
          <p:sp>
            <p:nvSpPr>
              <p:cNvPr id="286809" name="Rectangle 89"/>
              <p:cNvSpPr>
                <a:spLocks noChangeArrowheads="1"/>
              </p:cNvSpPr>
              <p:nvPr/>
            </p:nvSpPr>
            <p:spPr bwMode="auto">
              <a:xfrm>
                <a:off x="2381" y="2387"/>
                <a:ext cx="363" cy="136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/>
                  <a:t>then</a:t>
                </a:r>
              </a:p>
            </p:txBody>
          </p:sp>
        </p:grpSp>
        <p:sp>
          <p:nvSpPr>
            <p:cNvPr id="286810" name="Line 90"/>
            <p:cNvSpPr>
              <a:spLocks noChangeShapeType="1"/>
            </p:cNvSpPr>
            <p:nvPr/>
          </p:nvSpPr>
          <p:spPr bwMode="auto">
            <a:xfrm>
              <a:off x="3708401" y="4942958"/>
              <a:ext cx="792162" cy="287337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811" name="Line 91"/>
            <p:cNvSpPr>
              <a:spLocks noChangeShapeType="1"/>
            </p:cNvSpPr>
            <p:nvPr/>
          </p:nvSpPr>
          <p:spPr bwMode="auto">
            <a:xfrm>
              <a:off x="3924301" y="4222232"/>
              <a:ext cx="0" cy="15128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812" name="Line 92"/>
            <p:cNvSpPr>
              <a:spLocks noChangeShapeType="1"/>
            </p:cNvSpPr>
            <p:nvPr/>
          </p:nvSpPr>
          <p:spPr bwMode="auto">
            <a:xfrm>
              <a:off x="4500563" y="4798495"/>
              <a:ext cx="214313" cy="73025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286813" name="Group 93"/>
            <p:cNvGrpSpPr>
              <a:grpSpLocks/>
            </p:cNvGrpSpPr>
            <p:nvPr/>
          </p:nvGrpSpPr>
          <p:grpSpPr bwMode="auto">
            <a:xfrm>
              <a:off x="4572001" y="4871520"/>
              <a:ext cx="360363" cy="288925"/>
              <a:chOff x="2381" y="2251"/>
              <a:chExt cx="363" cy="272"/>
            </a:xfrm>
          </p:grpSpPr>
          <p:sp>
            <p:nvSpPr>
              <p:cNvPr id="286814" name="Rectangle 94"/>
              <p:cNvSpPr>
                <a:spLocks noChangeArrowheads="1"/>
              </p:cNvSpPr>
              <p:nvPr/>
            </p:nvSpPr>
            <p:spPr bwMode="auto">
              <a:xfrm>
                <a:off x="2426" y="2251"/>
                <a:ext cx="273" cy="13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/>
                  <a:t>if</a:t>
                </a:r>
              </a:p>
            </p:txBody>
          </p:sp>
          <p:sp>
            <p:nvSpPr>
              <p:cNvPr id="286815" name="Rectangle 95"/>
              <p:cNvSpPr>
                <a:spLocks noChangeArrowheads="1"/>
              </p:cNvSpPr>
              <p:nvPr/>
            </p:nvSpPr>
            <p:spPr bwMode="auto">
              <a:xfrm>
                <a:off x="2381" y="2387"/>
                <a:ext cx="363" cy="136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/>
                  <a:t>then</a:t>
                </a:r>
              </a:p>
            </p:txBody>
          </p:sp>
        </p:grpSp>
        <p:sp>
          <p:nvSpPr>
            <p:cNvPr id="286816" name="Line 96"/>
            <p:cNvSpPr>
              <a:spLocks noChangeShapeType="1"/>
            </p:cNvSpPr>
            <p:nvPr/>
          </p:nvSpPr>
          <p:spPr bwMode="auto">
            <a:xfrm>
              <a:off x="4787900" y="5158858"/>
              <a:ext cx="862011" cy="65087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800" name="Line 80"/>
            <p:cNvSpPr>
              <a:spLocks noChangeShapeType="1"/>
            </p:cNvSpPr>
            <p:nvPr/>
          </p:nvSpPr>
          <p:spPr bwMode="auto">
            <a:xfrm>
              <a:off x="6227763" y="4366695"/>
              <a:ext cx="287338" cy="288925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286817" name="Group 97"/>
            <p:cNvGrpSpPr>
              <a:grpSpLocks/>
            </p:cNvGrpSpPr>
            <p:nvPr/>
          </p:nvGrpSpPr>
          <p:grpSpPr bwMode="auto">
            <a:xfrm>
              <a:off x="6372226" y="4655620"/>
              <a:ext cx="360363" cy="288925"/>
              <a:chOff x="2381" y="2251"/>
              <a:chExt cx="363" cy="272"/>
            </a:xfrm>
          </p:grpSpPr>
          <p:sp>
            <p:nvSpPr>
              <p:cNvPr id="286818" name="Rectangle 98"/>
              <p:cNvSpPr>
                <a:spLocks noChangeArrowheads="1"/>
              </p:cNvSpPr>
              <p:nvPr/>
            </p:nvSpPr>
            <p:spPr bwMode="auto">
              <a:xfrm>
                <a:off x="2426" y="2251"/>
                <a:ext cx="273" cy="13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/>
                  <a:t>if</a:t>
                </a:r>
              </a:p>
            </p:txBody>
          </p:sp>
          <p:sp>
            <p:nvSpPr>
              <p:cNvPr id="286819" name="Rectangle 99"/>
              <p:cNvSpPr>
                <a:spLocks noChangeArrowheads="1"/>
              </p:cNvSpPr>
              <p:nvPr/>
            </p:nvSpPr>
            <p:spPr bwMode="auto">
              <a:xfrm>
                <a:off x="2381" y="2387"/>
                <a:ext cx="363" cy="136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/>
                  <a:t>then</a:t>
                </a:r>
              </a:p>
            </p:txBody>
          </p:sp>
        </p:grpSp>
        <p:sp>
          <p:nvSpPr>
            <p:cNvPr id="286820" name="Line 100"/>
            <p:cNvSpPr>
              <a:spLocks noChangeShapeType="1"/>
            </p:cNvSpPr>
            <p:nvPr/>
          </p:nvSpPr>
          <p:spPr bwMode="auto">
            <a:xfrm>
              <a:off x="6588125" y="4942958"/>
              <a:ext cx="973137" cy="280977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2" name="Line 83">
              <a:extLst>
                <a:ext uri="{FF2B5EF4-FFF2-40B4-BE49-F238E27FC236}">
                  <a16:creationId xmlns:a16="http://schemas.microsoft.com/office/drawing/2014/main" id="{BC4083C6-9AB1-4D5E-900C-92ABD81EB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7901" y="5234263"/>
              <a:ext cx="0" cy="1939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3" name="Line 82">
              <a:extLst>
                <a:ext uri="{FF2B5EF4-FFF2-40B4-BE49-F238E27FC236}">
                  <a16:creationId xmlns:a16="http://schemas.microsoft.com/office/drawing/2014/main" id="{730C8C75-BE23-46D8-9EFF-ADD82D4C06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5260" y="5430712"/>
              <a:ext cx="562344" cy="34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4" name="Line 83">
              <a:extLst>
                <a:ext uri="{FF2B5EF4-FFF2-40B4-BE49-F238E27FC236}">
                  <a16:creationId xmlns:a16="http://schemas.microsoft.com/office/drawing/2014/main" id="{2255A03A-1D89-4985-AE8F-391751679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1099" y="5222750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5" name="Line 84">
              <a:extLst>
                <a:ext uri="{FF2B5EF4-FFF2-40B4-BE49-F238E27FC236}">
                  <a16:creationId xmlns:a16="http://schemas.microsoft.com/office/drawing/2014/main" id="{C14C396B-DC1E-4B9D-B03E-77BCE47B87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1099" y="5222749"/>
              <a:ext cx="582767" cy="11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6" name="Line 83">
              <a:extLst>
                <a:ext uri="{FF2B5EF4-FFF2-40B4-BE49-F238E27FC236}">
                  <a16:creationId xmlns:a16="http://schemas.microsoft.com/office/drawing/2014/main" id="{6BF3E01B-0A91-4099-8907-C819AC14C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3866" y="5222750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7" name="Line 82">
              <a:extLst>
                <a:ext uri="{FF2B5EF4-FFF2-40B4-BE49-F238E27FC236}">
                  <a16:creationId xmlns:a16="http://schemas.microsoft.com/office/drawing/2014/main" id="{7D3B74DC-5F8B-482D-BEBA-242EE34A5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4791" y="5428227"/>
              <a:ext cx="1354513" cy="24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74288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5" grpId="0" animBg="1"/>
      <p:bldP spid="28677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4D31-1033-4D08-A1E4-D142947D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A2AC-17B8-4037-820E-E318FB05A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/>
              <a:t>until: </a:t>
            </a:r>
            <a:r>
              <a:rPr lang="en-US" sz="2200" dirty="0"/>
              <a:t>the </a:t>
            </a:r>
            <a:r>
              <a:rPr lang="en-US" sz="2200" i="1" dirty="0"/>
              <a:t>until</a:t>
            </a:r>
            <a:r>
              <a:rPr lang="en-US" sz="2200" dirty="0"/>
              <a:t> family specify that a one </a:t>
            </a:r>
            <a:r>
              <a:rPr lang="en-US" sz="2200" i="1" dirty="0"/>
              <a:t>Property</a:t>
            </a:r>
            <a:r>
              <a:rPr lang="en-US" sz="2200" dirty="0"/>
              <a:t> holds until a second </a:t>
            </a:r>
            <a:r>
              <a:rPr lang="en-US" sz="2200" i="1" dirty="0"/>
              <a:t>Property </a:t>
            </a:r>
            <a:r>
              <a:rPr lang="en-US" sz="2200" dirty="0"/>
              <a:t>holds</a:t>
            </a:r>
            <a:r>
              <a:rPr lang="en-US" sz="2200" i="1" dirty="0"/>
              <a:t> (terminating property).</a:t>
            </a:r>
            <a:br>
              <a:rPr lang="en-US" sz="2200" dirty="0"/>
            </a:br>
            <a:br>
              <a:rPr lang="en-US" sz="2200" dirty="0"/>
            </a:br>
            <a:r>
              <a:rPr lang="en-US" sz="2200" i="1" dirty="0"/>
              <a:t>Property</a:t>
            </a:r>
            <a:r>
              <a:rPr lang="en-US" sz="2200" dirty="0"/>
              <a:t> = Property </a:t>
            </a:r>
            <a:r>
              <a:rPr lang="en-US" sz="2200" b="1" dirty="0"/>
              <a:t>until! </a:t>
            </a:r>
            <a:r>
              <a:rPr lang="en-US" sz="2200" dirty="0"/>
              <a:t>(Property)</a:t>
            </a:r>
            <a:br>
              <a:rPr lang="en-US" sz="2200" dirty="0"/>
            </a:br>
            <a:r>
              <a:rPr lang="en-US" sz="2200" dirty="0"/>
              <a:t>                 | Property </a:t>
            </a:r>
            <a:r>
              <a:rPr lang="en-US" sz="2200" b="1" dirty="0"/>
              <a:t>until!_ </a:t>
            </a:r>
            <a:r>
              <a:rPr lang="en-US" sz="2200" dirty="0"/>
              <a:t>(Property)</a:t>
            </a:r>
            <a:br>
              <a:rPr lang="en-US" sz="2200" dirty="0"/>
            </a:br>
            <a:r>
              <a:rPr lang="en-US" sz="2200" dirty="0"/>
              <a:t>                 | Property </a:t>
            </a:r>
            <a:r>
              <a:rPr lang="en-US" sz="2200" b="1" dirty="0"/>
              <a:t>until</a:t>
            </a:r>
            <a:r>
              <a:rPr lang="en-US" sz="2200" dirty="0"/>
              <a:t>  (Property)</a:t>
            </a:r>
            <a:br>
              <a:rPr lang="en-US" sz="2200" dirty="0"/>
            </a:br>
            <a:r>
              <a:rPr lang="en-US" sz="2200" dirty="0"/>
              <a:t>                 | Property </a:t>
            </a:r>
            <a:r>
              <a:rPr lang="en-US" sz="2200" b="1" dirty="0"/>
              <a:t>until_</a:t>
            </a:r>
            <a:r>
              <a:rPr lang="en-US" sz="2200" dirty="0"/>
              <a:t> (Property)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until! and until!_ operators specify that the </a:t>
            </a:r>
            <a:r>
              <a:rPr lang="en-US" sz="2200" i="1" dirty="0"/>
              <a:t>terminating property</a:t>
            </a:r>
            <a:r>
              <a:rPr lang="en-US" sz="2200" dirty="0"/>
              <a:t> eventually holds (otherwise the left operand holds forever).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until_ and until!_ operators specify that that the left operand holds up to and including the cycle in which the right operand holds.</a:t>
            </a:r>
          </a:p>
        </p:txBody>
      </p:sp>
    </p:spTree>
    <p:extLst>
      <p:ext uri="{BB962C8B-B14F-4D97-AF65-F5344CB8AC3E}">
        <p14:creationId xmlns:p14="http://schemas.microsoft.com/office/powerpoint/2010/main" val="2616543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88836" cy="1538841"/>
          </a:xfrm>
        </p:spPr>
        <p:txBody>
          <a:bodyPr>
            <a:normAutofit/>
          </a:bodyPr>
          <a:lstStyle/>
          <a:p>
            <a:r>
              <a:rPr lang="en-US" sz="2700" dirty="0"/>
              <a:t>If </a:t>
            </a:r>
            <a:r>
              <a:rPr lang="en-US" sz="2700" dirty="0" err="1"/>
              <a:t>GntA</a:t>
            </a:r>
            <a:r>
              <a:rPr lang="en-US" sz="2700" dirty="0"/>
              <a:t> is high, then Busy is high after one clocks cycle,</a:t>
            </a:r>
            <a:br>
              <a:rPr lang="en-US" sz="2700" dirty="0"/>
            </a:br>
            <a:r>
              <a:rPr lang="en-US" sz="2700" dirty="0"/>
              <a:t>and it remains high until (inclusive) Done is high</a:t>
            </a:r>
            <a:br>
              <a:rPr lang="en-US" sz="2800" dirty="0"/>
            </a:br>
            <a:r>
              <a:rPr lang="en-US" sz="2500" dirty="0">
                <a:solidFill>
                  <a:srgbClr val="00B050"/>
                </a:solidFill>
              </a:rPr>
              <a:t>always</a:t>
            </a:r>
            <a:r>
              <a:rPr lang="en-US" sz="2500" dirty="0">
                <a:solidFill>
                  <a:srgbClr val="A50021"/>
                </a:solidFill>
              </a:rPr>
              <a:t> </a:t>
            </a:r>
            <a:r>
              <a:rPr lang="en-US" sz="2500" dirty="0">
                <a:solidFill>
                  <a:schemeClr val="accent1"/>
                </a:solidFill>
              </a:rPr>
              <a:t>((</a:t>
            </a:r>
            <a:r>
              <a:rPr lang="en-US" sz="2500" dirty="0" err="1">
                <a:solidFill>
                  <a:schemeClr val="accent1"/>
                </a:solidFill>
              </a:rPr>
              <a:t>GntA</a:t>
            </a:r>
            <a:r>
              <a:rPr lang="en-US" sz="2500" dirty="0">
                <a:solidFill>
                  <a:schemeClr val="accent1"/>
                </a:solidFill>
              </a:rPr>
              <a:t>)</a:t>
            </a:r>
            <a:r>
              <a:rPr lang="en-US" sz="2500" dirty="0">
                <a:solidFill>
                  <a:srgbClr val="009900"/>
                </a:solidFill>
              </a:rPr>
              <a:t> -&gt; </a:t>
            </a:r>
            <a:r>
              <a:rPr lang="en-US" sz="2500" dirty="0">
                <a:solidFill>
                  <a:srgbClr val="00B050"/>
                </a:solidFill>
              </a:rPr>
              <a:t>next[1]</a:t>
            </a:r>
            <a:r>
              <a:rPr lang="en-US" sz="2500" dirty="0">
                <a:solidFill>
                  <a:srgbClr val="009900"/>
                </a:solidFill>
              </a:rPr>
              <a:t>(</a:t>
            </a:r>
            <a:r>
              <a:rPr lang="en-US" sz="2500" dirty="0">
                <a:solidFill>
                  <a:schemeClr val="accent1"/>
                </a:solidFill>
              </a:rPr>
              <a:t>Busy </a:t>
            </a:r>
            <a:r>
              <a:rPr lang="en-US" sz="2500" dirty="0">
                <a:solidFill>
                  <a:srgbClr val="00B050"/>
                </a:solidFill>
              </a:rPr>
              <a:t>until_ </a:t>
            </a:r>
            <a:r>
              <a:rPr lang="en-US" sz="2500" dirty="0">
                <a:solidFill>
                  <a:schemeClr val="accent1"/>
                </a:solidFill>
              </a:rPr>
              <a:t>Done)) </a:t>
            </a:r>
            <a:r>
              <a:rPr lang="en-US" sz="2500" dirty="0">
                <a:solidFill>
                  <a:srgbClr val="00B050"/>
                </a:solidFill>
              </a:rPr>
              <a:t>@(</a:t>
            </a:r>
            <a:r>
              <a:rPr lang="en-US" sz="2500" dirty="0" err="1">
                <a:solidFill>
                  <a:srgbClr val="00B050"/>
                </a:solidFill>
              </a:rPr>
              <a:t>posedge</a:t>
            </a:r>
            <a:r>
              <a:rPr lang="en-US" sz="2500" dirty="0">
                <a:solidFill>
                  <a:srgbClr val="00B050"/>
                </a:solidFill>
              </a:rPr>
              <a:t> </a:t>
            </a:r>
            <a:r>
              <a:rPr lang="en-US" sz="2500" dirty="0" err="1">
                <a:solidFill>
                  <a:srgbClr val="00B050"/>
                </a:solidFill>
              </a:rPr>
              <a:t>clk</a:t>
            </a:r>
            <a:r>
              <a:rPr lang="en-US" sz="2500" dirty="0">
                <a:solidFill>
                  <a:srgbClr val="00B050"/>
                </a:solidFill>
              </a:rPr>
              <a:t>);</a:t>
            </a:r>
          </a:p>
          <a:p>
            <a:endParaRPr lang="en-US" sz="2800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5B547-A6FE-4801-8743-FCE7E0E22C75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7B809B-70C8-477B-97CD-B65766CEB9DC}"/>
              </a:ext>
            </a:extLst>
          </p:cNvPr>
          <p:cNvGrpSpPr/>
          <p:nvPr/>
        </p:nvGrpSpPr>
        <p:grpSpPr>
          <a:xfrm>
            <a:off x="1836738" y="3617395"/>
            <a:ext cx="5543550" cy="1800225"/>
            <a:chOff x="1836738" y="3617395"/>
            <a:chExt cx="5543550" cy="1800225"/>
          </a:xfrm>
        </p:grpSpPr>
        <p:sp>
          <p:nvSpPr>
            <p:cNvPr id="286726" name="Text Box 6"/>
            <p:cNvSpPr txBox="1">
              <a:spLocks noChangeArrowheads="1"/>
            </p:cNvSpPr>
            <p:nvPr/>
          </p:nvSpPr>
          <p:spPr bwMode="auto">
            <a:xfrm>
              <a:off x="1836738" y="4122220"/>
              <a:ext cx="62132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Busy</a:t>
              </a:r>
            </a:p>
          </p:txBody>
        </p:sp>
        <p:sp>
          <p:nvSpPr>
            <p:cNvPr id="286727" name="Line 7"/>
            <p:cNvSpPr>
              <a:spLocks noChangeShapeType="1"/>
            </p:cNvSpPr>
            <p:nvPr/>
          </p:nvSpPr>
          <p:spPr bwMode="auto">
            <a:xfrm>
              <a:off x="2701926" y="4376220"/>
              <a:ext cx="10064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28" name="Line 8"/>
            <p:cNvSpPr>
              <a:spLocks noChangeShapeType="1"/>
            </p:cNvSpPr>
            <p:nvPr/>
          </p:nvSpPr>
          <p:spPr bwMode="auto">
            <a:xfrm>
              <a:off x="3708401" y="4171457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29" name="Line 9"/>
            <p:cNvSpPr>
              <a:spLocks noChangeShapeType="1"/>
            </p:cNvSpPr>
            <p:nvPr/>
          </p:nvSpPr>
          <p:spPr bwMode="auto">
            <a:xfrm flipV="1">
              <a:off x="3708402" y="4169071"/>
              <a:ext cx="1693832" cy="39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30" name="Line 10"/>
            <p:cNvSpPr>
              <a:spLocks noChangeShapeType="1"/>
            </p:cNvSpPr>
            <p:nvPr/>
          </p:nvSpPr>
          <p:spPr bwMode="auto">
            <a:xfrm>
              <a:off x="5403667" y="4157145"/>
              <a:ext cx="0" cy="219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31" name="Line 11"/>
            <p:cNvSpPr>
              <a:spLocks noChangeShapeType="1"/>
            </p:cNvSpPr>
            <p:nvPr/>
          </p:nvSpPr>
          <p:spPr bwMode="auto">
            <a:xfrm>
              <a:off x="5403661" y="4362703"/>
              <a:ext cx="19424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32" name="Line 12"/>
            <p:cNvSpPr>
              <a:spLocks noChangeShapeType="1"/>
            </p:cNvSpPr>
            <p:nvPr/>
          </p:nvSpPr>
          <p:spPr bwMode="auto">
            <a:xfrm>
              <a:off x="2844801" y="3617395"/>
              <a:ext cx="0" cy="15128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286734" name="Group 14"/>
            <p:cNvGrpSpPr>
              <a:grpSpLocks/>
            </p:cNvGrpSpPr>
            <p:nvPr/>
          </p:nvGrpSpPr>
          <p:grpSpPr bwMode="auto">
            <a:xfrm>
              <a:off x="2628901" y="5122345"/>
              <a:ext cx="4751387" cy="215900"/>
              <a:chOff x="749" y="1252"/>
              <a:chExt cx="2993" cy="136"/>
            </a:xfrm>
          </p:grpSpPr>
          <p:sp>
            <p:nvSpPr>
              <p:cNvPr id="286735" name="Line 15"/>
              <p:cNvSpPr>
                <a:spLocks noChangeShapeType="1"/>
              </p:cNvSpPr>
              <p:nvPr/>
            </p:nvSpPr>
            <p:spPr bwMode="auto">
              <a:xfrm>
                <a:off x="884" y="1252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36" name="Line 16"/>
              <p:cNvSpPr>
                <a:spLocks noChangeShapeType="1"/>
              </p:cNvSpPr>
              <p:nvPr/>
            </p:nvSpPr>
            <p:spPr bwMode="auto">
              <a:xfrm>
                <a:off x="1066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37" name="Line 17"/>
              <p:cNvSpPr>
                <a:spLocks noChangeShapeType="1"/>
              </p:cNvSpPr>
              <p:nvPr/>
            </p:nvSpPr>
            <p:spPr bwMode="auto">
              <a:xfrm>
                <a:off x="749" y="138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38" name="Line 18"/>
              <p:cNvSpPr>
                <a:spLocks noChangeShapeType="1"/>
              </p:cNvSpPr>
              <p:nvPr/>
            </p:nvSpPr>
            <p:spPr bwMode="auto">
              <a:xfrm>
                <a:off x="884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39" name="Line 19"/>
              <p:cNvSpPr>
                <a:spLocks noChangeShapeType="1"/>
              </p:cNvSpPr>
              <p:nvPr/>
            </p:nvSpPr>
            <p:spPr bwMode="auto">
              <a:xfrm>
                <a:off x="1066" y="1388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40" name="Line 20"/>
              <p:cNvSpPr>
                <a:spLocks noChangeShapeType="1"/>
              </p:cNvSpPr>
              <p:nvPr/>
            </p:nvSpPr>
            <p:spPr bwMode="auto">
              <a:xfrm>
                <a:off x="1247" y="1252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41" name="Line 21"/>
              <p:cNvSpPr>
                <a:spLocks noChangeShapeType="1"/>
              </p:cNvSpPr>
              <p:nvPr/>
            </p:nvSpPr>
            <p:spPr bwMode="auto">
              <a:xfrm>
                <a:off x="1429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42" name="Line 22"/>
              <p:cNvSpPr>
                <a:spLocks noChangeShapeType="1"/>
              </p:cNvSpPr>
              <p:nvPr/>
            </p:nvSpPr>
            <p:spPr bwMode="auto">
              <a:xfrm>
                <a:off x="1247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43" name="Line 23"/>
              <p:cNvSpPr>
                <a:spLocks noChangeShapeType="1"/>
              </p:cNvSpPr>
              <p:nvPr/>
            </p:nvSpPr>
            <p:spPr bwMode="auto">
              <a:xfrm>
                <a:off x="1429" y="1388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44" name="Line 24"/>
              <p:cNvSpPr>
                <a:spLocks noChangeShapeType="1"/>
              </p:cNvSpPr>
              <p:nvPr/>
            </p:nvSpPr>
            <p:spPr bwMode="auto">
              <a:xfrm>
                <a:off x="1609" y="1252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45" name="Line 25"/>
              <p:cNvSpPr>
                <a:spLocks noChangeShapeType="1"/>
              </p:cNvSpPr>
              <p:nvPr/>
            </p:nvSpPr>
            <p:spPr bwMode="auto">
              <a:xfrm>
                <a:off x="1791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46" name="Line 26"/>
              <p:cNvSpPr>
                <a:spLocks noChangeShapeType="1"/>
              </p:cNvSpPr>
              <p:nvPr/>
            </p:nvSpPr>
            <p:spPr bwMode="auto">
              <a:xfrm>
                <a:off x="1609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47" name="Line 27"/>
              <p:cNvSpPr>
                <a:spLocks noChangeShapeType="1"/>
              </p:cNvSpPr>
              <p:nvPr/>
            </p:nvSpPr>
            <p:spPr bwMode="auto">
              <a:xfrm>
                <a:off x="1791" y="1388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48" name="Line 28"/>
              <p:cNvSpPr>
                <a:spLocks noChangeShapeType="1"/>
              </p:cNvSpPr>
              <p:nvPr/>
            </p:nvSpPr>
            <p:spPr bwMode="auto">
              <a:xfrm>
                <a:off x="1972" y="1252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49" name="Line 29"/>
              <p:cNvSpPr>
                <a:spLocks noChangeShapeType="1"/>
              </p:cNvSpPr>
              <p:nvPr/>
            </p:nvSpPr>
            <p:spPr bwMode="auto">
              <a:xfrm>
                <a:off x="2154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50" name="Line 30"/>
              <p:cNvSpPr>
                <a:spLocks noChangeShapeType="1"/>
              </p:cNvSpPr>
              <p:nvPr/>
            </p:nvSpPr>
            <p:spPr bwMode="auto">
              <a:xfrm>
                <a:off x="1972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51" name="Line 31"/>
              <p:cNvSpPr>
                <a:spLocks noChangeShapeType="1"/>
              </p:cNvSpPr>
              <p:nvPr/>
            </p:nvSpPr>
            <p:spPr bwMode="auto">
              <a:xfrm>
                <a:off x="2154" y="1388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52" name="Line 32"/>
              <p:cNvSpPr>
                <a:spLocks noChangeShapeType="1"/>
              </p:cNvSpPr>
              <p:nvPr/>
            </p:nvSpPr>
            <p:spPr bwMode="auto">
              <a:xfrm>
                <a:off x="2335" y="1252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53" name="Line 33"/>
              <p:cNvSpPr>
                <a:spLocks noChangeShapeType="1"/>
              </p:cNvSpPr>
              <p:nvPr/>
            </p:nvSpPr>
            <p:spPr bwMode="auto">
              <a:xfrm>
                <a:off x="2517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54" name="Line 34"/>
              <p:cNvSpPr>
                <a:spLocks noChangeShapeType="1"/>
              </p:cNvSpPr>
              <p:nvPr/>
            </p:nvSpPr>
            <p:spPr bwMode="auto">
              <a:xfrm>
                <a:off x="2335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55" name="Line 35"/>
              <p:cNvSpPr>
                <a:spLocks noChangeShapeType="1"/>
              </p:cNvSpPr>
              <p:nvPr/>
            </p:nvSpPr>
            <p:spPr bwMode="auto">
              <a:xfrm>
                <a:off x="2517" y="1388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56" name="Line 36"/>
              <p:cNvSpPr>
                <a:spLocks noChangeShapeType="1"/>
              </p:cNvSpPr>
              <p:nvPr/>
            </p:nvSpPr>
            <p:spPr bwMode="auto">
              <a:xfrm>
                <a:off x="2698" y="1252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57" name="Line 37"/>
              <p:cNvSpPr>
                <a:spLocks noChangeShapeType="1"/>
              </p:cNvSpPr>
              <p:nvPr/>
            </p:nvSpPr>
            <p:spPr bwMode="auto">
              <a:xfrm>
                <a:off x="2880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58" name="Line 38"/>
              <p:cNvSpPr>
                <a:spLocks noChangeShapeType="1"/>
              </p:cNvSpPr>
              <p:nvPr/>
            </p:nvSpPr>
            <p:spPr bwMode="auto">
              <a:xfrm>
                <a:off x="2698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59" name="Line 39"/>
              <p:cNvSpPr>
                <a:spLocks noChangeShapeType="1"/>
              </p:cNvSpPr>
              <p:nvPr/>
            </p:nvSpPr>
            <p:spPr bwMode="auto">
              <a:xfrm>
                <a:off x="2880" y="1388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60" name="Line 40"/>
              <p:cNvSpPr>
                <a:spLocks noChangeShapeType="1"/>
              </p:cNvSpPr>
              <p:nvPr/>
            </p:nvSpPr>
            <p:spPr bwMode="auto">
              <a:xfrm>
                <a:off x="3061" y="1252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61" name="Line 41"/>
              <p:cNvSpPr>
                <a:spLocks noChangeShapeType="1"/>
              </p:cNvSpPr>
              <p:nvPr/>
            </p:nvSpPr>
            <p:spPr bwMode="auto">
              <a:xfrm>
                <a:off x="3243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62" name="Line 42"/>
              <p:cNvSpPr>
                <a:spLocks noChangeShapeType="1"/>
              </p:cNvSpPr>
              <p:nvPr/>
            </p:nvSpPr>
            <p:spPr bwMode="auto">
              <a:xfrm>
                <a:off x="3061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63" name="Line 43"/>
              <p:cNvSpPr>
                <a:spLocks noChangeShapeType="1"/>
              </p:cNvSpPr>
              <p:nvPr/>
            </p:nvSpPr>
            <p:spPr bwMode="auto">
              <a:xfrm>
                <a:off x="3243" y="1388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64" name="Line 44"/>
              <p:cNvSpPr>
                <a:spLocks noChangeShapeType="1"/>
              </p:cNvSpPr>
              <p:nvPr/>
            </p:nvSpPr>
            <p:spPr bwMode="auto">
              <a:xfrm>
                <a:off x="3424" y="1252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65" name="Line 45"/>
              <p:cNvSpPr>
                <a:spLocks noChangeShapeType="1"/>
              </p:cNvSpPr>
              <p:nvPr/>
            </p:nvSpPr>
            <p:spPr bwMode="auto">
              <a:xfrm>
                <a:off x="3606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66" name="Line 46"/>
              <p:cNvSpPr>
                <a:spLocks noChangeShapeType="1"/>
              </p:cNvSpPr>
              <p:nvPr/>
            </p:nvSpPr>
            <p:spPr bwMode="auto">
              <a:xfrm>
                <a:off x="3424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6767" name="Line 47"/>
              <p:cNvSpPr>
                <a:spLocks noChangeShapeType="1"/>
              </p:cNvSpPr>
              <p:nvPr/>
            </p:nvSpPr>
            <p:spPr bwMode="auto">
              <a:xfrm>
                <a:off x="3606" y="138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286768" name="Line 48"/>
            <p:cNvSpPr>
              <a:spLocks noChangeShapeType="1"/>
            </p:cNvSpPr>
            <p:nvPr/>
          </p:nvSpPr>
          <p:spPr bwMode="auto">
            <a:xfrm>
              <a:off x="3421063" y="3617395"/>
              <a:ext cx="0" cy="15128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69" name="Line 49"/>
            <p:cNvSpPr>
              <a:spLocks noChangeShapeType="1"/>
            </p:cNvSpPr>
            <p:nvPr/>
          </p:nvSpPr>
          <p:spPr bwMode="auto">
            <a:xfrm>
              <a:off x="4573588" y="3617395"/>
              <a:ext cx="0" cy="15128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70" name="Line 50"/>
            <p:cNvSpPr>
              <a:spLocks noChangeShapeType="1"/>
            </p:cNvSpPr>
            <p:nvPr/>
          </p:nvSpPr>
          <p:spPr bwMode="auto">
            <a:xfrm>
              <a:off x="5148263" y="3617395"/>
              <a:ext cx="0" cy="15128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71" name="Line 51"/>
            <p:cNvSpPr>
              <a:spLocks noChangeShapeType="1"/>
            </p:cNvSpPr>
            <p:nvPr/>
          </p:nvSpPr>
          <p:spPr bwMode="auto">
            <a:xfrm>
              <a:off x="5724526" y="3617395"/>
              <a:ext cx="0" cy="15128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73" name="Line 53"/>
            <p:cNvSpPr>
              <a:spLocks noChangeShapeType="1"/>
            </p:cNvSpPr>
            <p:nvPr/>
          </p:nvSpPr>
          <p:spPr bwMode="auto">
            <a:xfrm>
              <a:off x="6877051" y="3617395"/>
              <a:ext cx="0" cy="15128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74" name="Text Box 54"/>
            <p:cNvSpPr txBox="1">
              <a:spLocks noChangeArrowheads="1"/>
            </p:cNvSpPr>
            <p:nvPr/>
          </p:nvSpPr>
          <p:spPr bwMode="auto">
            <a:xfrm>
              <a:off x="1836738" y="5050908"/>
              <a:ext cx="463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clk</a:t>
              </a:r>
            </a:p>
          </p:txBody>
        </p:sp>
        <p:sp>
          <p:nvSpPr>
            <p:cNvPr id="286789" name="Text Box 69"/>
            <p:cNvSpPr txBox="1">
              <a:spLocks noChangeArrowheads="1"/>
            </p:cNvSpPr>
            <p:nvPr/>
          </p:nvSpPr>
          <p:spPr bwMode="auto">
            <a:xfrm>
              <a:off x="1836738" y="3690420"/>
              <a:ext cx="704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GntA</a:t>
              </a:r>
            </a:p>
          </p:txBody>
        </p:sp>
        <p:sp>
          <p:nvSpPr>
            <p:cNvPr id="286790" name="Line 70"/>
            <p:cNvSpPr>
              <a:spLocks noChangeShapeType="1"/>
            </p:cNvSpPr>
            <p:nvPr/>
          </p:nvSpPr>
          <p:spPr bwMode="auto">
            <a:xfrm>
              <a:off x="2701926" y="3977758"/>
              <a:ext cx="503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91" name="Line 71"/>
            <p:cNvSpPr>
              <a:spLocks noChangeShapeType="1"/>
            </p:cNvSpPr>
            <p:nvPr/>
          </p:nvSpPr>
          <p:spPr bwMode="auto">
            <a:xfrm>
              <a:off x="3205163" y="376185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92" name="Line 72"/>
            <p:cNvSpPr>
              <a:spLocks noChangeShapeType="1"/>
            </p:cNvSpPr>
            <p:nvPr/>
          </p:nvSpPr>
          <p:spPr bwMode="auto">
            <a:xfrm>
              <a:off x="3205163" y="3761858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93" name="Line 73"/>
            <p:cNvSpPr>
              <a:spLocks noChangeShapeType="1"/>
            </p:cNvSpPr>
            <p:nvPr/>
          </p:nvSpPr>
          <p:spPr bwMode="auto">
            <a:xfrm>
              <a:off x="3708401" y="376185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94" name="Line 74"/>
            <p:cNvSpPr>
              <a:spLocks noChangeShapeType="1"/>
            </p:cNvSpPr>
            <p:nvPr/>
          </p:nvSpPr>
          <p:spPr bwMode="auto">
            <a:xfrm>
              <a:off x="3708400" y="3977758"/>
              <a:ext cx="3671887" cy="39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801" name="Text Box 81"/>
            <p:cNvSpPr txBox="1">
              <a:spLocks noChangeArrowheads="1"/>
            </p:cNvSpPr>
            <p:nvPr/>
          </p:nvSpPr>
          <p:spPr bwMode="auto">
            <a:xfrm>
              <a:off x="1836738" y="4554020"/>
              <a:ext cx="6864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Done</a:t>
              </a:r>
            </a:p>
          </p:txBody>
        </p:sp>
        <p:sp>
          <p:nvSpPr>
            <p:cNvPr id="286802" name="Line 82"/>
            <p:cNvSpPr>
              <a:spLocks noChangeShapeType="1"/>
            </p:cNvSpPr>
            <p:nvPr/>
          </p:nvSpPr>
          <p:spPr bwMode="auto">
            <a:xfrm flipV="1">
              <a:off x="2701926" y="4833812"/>
              <a:ext cx="2152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799" name="Line 79"/>
            <p:cNvSpPr>
              <a:spLocks noChangeShapeType="1"/>
            </p:cNvSpPr>
            <p:nvPr/>
          </p:nvSpPr>
          <p:spPr bwMode="auto">
            <a:xfrm>
              <a:off x="3421063" y="3761859"/>
              <a:ext cx="44674" cy="26193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 type="triangle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286807" name="Group 87"/>
            <p:cNvGrpSpPr>
              <a:grpSpLocks/>
            </p:cNvGrpSpPr>
            <p:nvPr/>
          </p:nvGrpSpPr>
          <p:grpSpPr bwMode="auto">
            <a:xfrm>
              <a:off x="3264093" y="4034932"/>
              <a:ext cx="360363" cy="288925"/>
              <a:chOff x="2370" y="2251"/>
              <a:chExt cx="363" cy="272"/>
            </a:xfrm>
          </p:grpSpPr>
          <p:sp>
            <p:nvSpPr>
              <p:cNvPr id="286808" name="Rectangle 88"/>
              <p:cNvSpPr>
                <a:spLocks noChangeArrowheads="1"/>
              </p:cNvSpPr>
              <p:nvPr/>
            </p:nvSpPr>
            <p:spPr bwMode="auto">
              <a:xfrm>
                <a:off x="2426" y="2251"/>
                <a:ext cx="273" cy="13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/>
                  <a:t>if</a:t>
                </a:r>
              </a:p>
            </p:txBody>
          </p:sp>
          <p:sp>
            <p:nvSpPr>
              <p:cNvPr id="286809" name="Rectangle 89"/>
              <p:cNvSpPr>
                <a:spLocks noChangeArrowheads="1"/>
              </p:cNvSpPr>
              <p:nvPr/>
            </p:nvSpPr>
            <p:spPr bwMode="auto">
              <a:xfrm>
                <a:off x="2370" y="2387"/>
                <a:ext cx="363" cy="136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 dirty="0"/>
                  <a:t>then</a:t>
                </a:r>
              </a:p>
            </p:txBody>
          </p:sp>
        </p:grpSp>
        <p:sp>
          <p:nvSpPr>
            <p:cNvPr id="286810" name="Line 90"/>
            <p:cNvSpPr>
              <a:spLocks noChangeShapeType="1"/>
            </p:cNvSpPr>
            <p:nvPr/>
          </p:nvSpPr>
          <p:spPr bwMode="auto">
            <a:xfrm>
              <a:off x="3635377" y="4338121"/>
              <a:ext cx="1192020" cy="345999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811" name="Line 91"/>
            <p:cNvSpPr>
              <a:spLocks noChangeShapeType="1"/>
            </p:cNvSpPr>
            <p:nvPr/>
          </p:nvSpPr>
          <p:spPr bwMode="auto">
            <a:xfrm>
              <a:off x="3997326" y="3617395"/>
              <a:ext cx="0" cy="15128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4" name="Line 83">
              <a:extLst>
                <a:ext uri="{FF2B5EF4-FFF2-40B4-BE49-F238E27FC236}">
                  <a16:creationId xmlns:a16="http://schemas.microsoft.com/office/drawing/2014/main" id="{2255A03A-1D89-4985-AE8F-391751679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3254" y="461910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5" name="Line 84">
              <a:extLst>
                <a:ext uri="{FF2B5EF4-FFF2-40B4-BE49-F238E27FC236}">
                  <a16:creationId xmlns:a16="http://schemas.microsoft.com/office/drawing/2014/main" id="{C14C396B-DC1E-4B9D-B03E-77BCE47B8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091" y="4611263"/>
              <a:ext cx="5875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6" name="Line 83">
              <a:extLst>
                <a:ext uri="{FF2B5EF4-FFF2-40B4-BE49-F238E27FC236}">
                  <a16:creationId xmlns:a16="http://schemas.microsoft.com/office/drawing/2014/main" id="{6BF3E01B-0A91-4099-8907-C819AC14C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5601" y="462545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7" name="Line 82">
              <a:extLst>
                <a:ext uri="{FF2B5EF4-FFF2-40B4-BE49-F238E27FC236}">
                  <a16:creationId xmlns:a16="http://schemas.microsoft.com/office/drawing/2014/main" id="{7D3B74DC-5F8B-482D-BEBA-242EE34A5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2161" y="4827910"/>
              <a:ext cx="19039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413466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FCC5-8A01-49C7-A7CC-70E0B376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and </a:t>
            </a:r>
            <a:r>
              <a:rPr lang="en-US" u="sng" dirty="0"/>
              <a:t>Sequence</a:t>
            </a:r>
            <a:r>
              <a:rPr lang="en-US" dirty="0"/>
              <a:t>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3EA9C-C1A7-42F9-A549-1928F42B0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Property = … (see previous slides)</a:t>
            </a:r>
            <a:br>
              <a:rPr lang="en-US" sz="2400" dirty="0"/>
            </a:br>
            <a:r>
              <a:rPr lang="en-US" sz="2400" dirty="0"/>
              <a:t>                 | Sequence</a:t>
            </a:r>
            <a:br>
              <a:rPr lang="en-US" sz="2400" dirty="0"/>
            </a:br>
            <a:r>
              <a:rPr lang="en-US" sz="2400" dirty="0"/>
              <a:t>                 | Sequence </a:t>
            </a:r>
            <a:r>
              <a:rPr lang="en-US" sz="2400" b="1" dirty="0"/>
              <a:t>|-&gt;</a:t>
            </a:r>
            <a:r>
              <a:rPr lang="en-US" sz="2400" dirty="0"/>
              <a:t> Property</a:t>
            </a:r>
            <a:br>
              <a:rPr lang="en-US" sz="2400" dirty="0"/>
            </a:br>
            <a:r>
              <a:rPr lang="en-US" sz="2400" dirty="0"/>
              <a:t>                 | Sequence </a:t>
            </a:r>
            <a:r>
              <a:rPr lang="en-US" sz="2400" b="1" dirty="0"/>
              <a:t>|=&gt;</a:t>
            </a:r>
            <a:r>
              <a:rPr lang="en-US" sz="2400" dirty="0"/>
              <a:t> Property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SERE         = </a:t>
            </a:r>
            <a:r>
              <a:rPr lang="en-US" sz="2400" dirty="0" err="1"/>
              <a:t>Boolean_Expression</a:t>
            </a:r>
            <a:br>
              <a:rPr lang="en-US" sz="2400" dirty="0"/>
            </a:br>
            <a:r>
              <a:rPr lang="en-US" sz="2400" dirty="0"/>
              <a:t>                  | SERE </a:t>
            </a:r>
            <a:r>
              <a:rPr lang="en-US" sz="2400" b="1" dirty="0"/>
              <a:t>;</a:t>
            </a:r>
            <a:r>
              <a:rPr lang="en-US" sz="2400" dirty="0"/>
              <a:t> SERE</a:t>
            </a:r>
            <a:br>
              <a:rPr lang="en-US" sz="2400" dirty="0"/>
            </a:br>
            <a:r>
              <a:rPr lang="en-US" sz="2400" dirty="0"/>
              <a:t>                  | SERE </a:t>
            </a:r>
            <a:r>
              <a:rPr lang="en-US" sz="2400" b="1" dirty="0"/>
              <a:t>:</a:t>
            </a:r>
            <a:r>
              <a:rPr lang="en-US" sz="2400" dirty="0"/>
              <a:t> SERE</a:t>
            </a:r>
            <a:br>
              <a:rPr lang="en-US" sz="2400" dirty="0"/>
            </a:br>
            <a:r>
              <a:rPr lang="en-US" sz="2400" dirty="0"/>
              <a:t>                  | </a:t>
            </a:r>
            <a:r>
              <a:rPr lang="en-US" sz="2400" b="1" dirty="0"/>
              <a:t>{</a:t>
            </a:r>
            <a:r>
              <a:rPr lang="en-US" sz="2400" dirty="0"/>
              <a:t>SERE</a:t>
            </a:r>
            <a:r>
              <a:rPr lang="en-US" sz="2400" b="1" dirty="0"/>
              <a:t>}</a:t>
            </a:r>
            <a:r>
              <a:rPr lang="en-US" sz="2400" dirty="0"/>
              <a:t> [</a:t>
            </a:r>
            <a:r>
              <a:rPr lang="en-US" sz="2400" b="1" dirty="0"/>
              <a:t>@ </a:t>
            </a:r>
            <a:r>
              <a:rPr lang="en-US" sz="2400" b="1" dirty="0" err="1"/>
              <a:t>clock_expression</a:t>
            </a:r>
            <a:r>
              <a:rPr lang="en-US" sz="2400" b="1" dirty="0"/>
              <a:t>]</a:t>
            </a:r>
            <a:br>
              <a:rPr lang="en-US" sz="2400" dirty="0"/>
            </a:br>
            <a:r>
              <a:rPr lang="en-US" sz="2400" dirty="0"/>
              <a:t>                  | </a:t>
            </a:r>
            <a:r>
              <a:rPr lang="en-US" sz="2400" dirty="0" err="1"/>
              <a:t>repeated_SERE</a:t>
            </a:r>
            <a:br>
              <a:rPr lang="en-US" sz="2400" dirty="0"/>
            </a:br>
            <a:r>
              <a:rPr lang="en-US" sz="2400" dirty="0"/>
              <a:t> </a:t>
            </a:r>
          </a:p>
          <a:p>
            <a:r>
              <a:rPr lang="en-US" sz="2400" dirty="0"/>
              <a:t>A Sequence is a SERE!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0222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0FCD-90D5-4879-821B-7E498E36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Sequential Extended Regular Expression (SERE)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0B276-E8B7-4AE2-AA11-D157DCF24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SEREs describe single- or multi-cycle behavior built from a series of Boolean expressions.</a:t>
            </a:r>
            <a:br>
              <a:rPr lang="en-US" sz="2400" dirty="0"/>
            </a:br>
            <a:endParaRPr lang="en-US" sz="2400" dirty="0"/>
          </a:p>
          <a:p>
            <a:r>
              <a:rPr lang="en-US" sz="2400" i="1" dirty="0"/>
              <a:t>The concatenation </a:t>
            </a:r>
            <a:r>
              <a:rPr lang="en-US" sz="2400" dirty="0"/>
              <a:t>operator (</a:t>
            </a:r>
            <a:r>
              <a:rPr lang="en-US" sz="2400" b="1" dirty="0"/>
              <a:t>;</a:t>
            </a:r>
            <a:r>
              <a:rPr lang="en-US" sz="2400" dirty="0"/>
              <a:t>) constructs a SERE that is the concatenation of two other SEREs.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Informal semantic:</a:t>
            </a:r>
            <a:br>
              <a:rPr lang="en-US" sz="2400" dirty="0"/>
            </a:br>
            <a:r>
              <a:rPr lang="en-US" sz="2400" i="1" dirty="0"/>
              <a:t>A;B</a:t>
            </a:r>
            <a:r>
              <a:rPr lang="en-US" sz="2400" dirty="0"/>
              <a:t> holds on a path </a:t>
            </a:r>
            <a:r>
              <a:rPr lang="en-US" sz="2400" dirty="0" err="1"/>
              <a:t>iff</a:t>
            </a:r>
            <a:r>
              <a:rPr lang="en-US" sz="2400" dirty="0"/>
              <a:t> there is a future cycle </a:t>
            </a:r>
            <a:r>
              <a:rPr lang="en-US" sz="2400" i="1" dirty="0"/>
              <a:t>n</a:t>
            </a:r>
            <a:r>
              <a:rPr lang="en-US" sz="2400" dirty="0"/>
              <a:t>, such that A holds up to and including the </a:t>
            </a:r>
            <a:r>
              <a:rPr lang="en-US" sz="2400" i="1" dirty="0"/>
              <a:t>n</a:t>
            </a:r>
            <a:r>
              <a:rPr lang="en-US" sz="2400" baseline="30000" dirty="0"/>
              <a:t>th</a:t>
            </a:r>
            <a:r>
              <a:rPr lang="en-US" sz="2400" dirty="0"/>
              <a:t> cycle, and B holds on the path starting at the (</a:t>
            </a:r>
            <a:r>
              <a:rPr lang="en-US" sz="2400" i="1" dirty="0"/>
              <a:t>n</a:t>
            </a:r>
            <a:r>
              <a:rPr lang="en-US" sz="2400" dirty="0"/>
              <a:t>+1)</a:t>
            </a:r>
            <a:r>
              <a:rPr lang="en-US" sz="2400" baseline="30000" dirty="0" err="1"/>
              <a:t>th</a:t>
            </a:r>
            <a:r>
              <a:rPr lang="en-US" sz="2400" dirty="0"/>
              <a:t> cycle.</a:t>
            </a:r>
          </a:p>
        </p:txBody>
      </p:sp>
    </p:spTree>
    <p:extLst>
      <p:ext uri="{BB962C8B-B14F-4D97-AF65-F5344CB8AC3E}">
        <p14:creationId xmlns:p14="http://schemas.microsoft.com/office/powerpoint/2010/main" val="4269327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0FCD-90D5-4879-821B-7E498E36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Sequential Extended Regular Expression (SERE)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0B276-E8B7-4AE2-AA11-D157DCF24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fusion </a:t>
            </a:r>
            <a:r>
              <a:rPr lang="en-US" sz="2400" dirty="0"/>
              <a:t>operator (:</a:t>
            </a:r>
            <a:r>
              <a:rPr lang="en-US" sz="2400" dirty="0">
                <a:sym typeface="Wingdings" panose="05000000000000000000" pitchFamily="2" charset="2"/>
              </a:rPr>
              <a:t>) </a:t>
            </a:r>
            <a:r>
              <a:rPr lang="en-US" sz="2400" dirty="0"/>
              <a:t>constructs a SERE in which two SEREs overlap by one cycle. Namely, the second starts at the cycle in which the first completes.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Informal semantic:</a:t>
            </a:r>
            <a:br>
              <a:rPr lang="en-US" sz="2400" dirty="0"/>
            </a:br>
            <a:r>
              <a:rPr lang="en-US" sz="2400" dirty="0"/>
              <a:t>A:B holds on a path </a:t>
            </a:r>
            <a:r>
              <a:rPr lang="en-US" sz="2400" dirty="0" err="1"/>
              <a:t>iff</a:t>
            </a:r>
            <a:r>
              <a:rPr lang="en-US" sz="2400" dirty="0"/>
              <a:t> there is a future cycle n, such that A holds up to and including the n</a:t>
            </a:r>
            <a:r>
              <a:rPr lang="en-US" sz="2400" baseline="30000" dirty="0"/>
              <a:t>th</a:t>
            </a:r>
            <a:r>
              <a:rPr lang="en-US" sz="2400" dirty="0"/>
              <a:t> cycle, and B holds on the path starting at the n</a:t>
            </a:r>
            <a:r>
              <a:rPr lang="en-US" sz="2400" baseline="30000" dirty="0"/>
              <a:t>th</a:t>
            </a:r>
            <a:r>
              <a:rPr lang="en-US" sz="2400" dirty="0"/>
              <a:t> cycle.</a:t>
            </a:r>
          </a:p>
        </p:txBody>
      </p:sp>
    </p:spTree>
    <p:extLst>
      <p:ext uri="{BB962C8B-B14F-4D97-AF65-F5344CB8AC3E}">
        <p14:creationId xmlns:p14="http://schemas.microsoft.com/office/powerpoint/2010/main" val="2061223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23D4-FD2E-4268-8F9F-2FB32BAF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Clocked SERE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7E250-EB4F-44F5-93F0-83BDBF8DB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8462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clock operator </a:t>
            </a:r>
            <a:r>
              <a:rPr lang="en-US" sz="2400" b="1" dirty="0"/>
              <a:t>@</a:t>
            </a:r>
            <a:r>
              <a:rPr lang="en-US" sz="2400" dirty="0"/>
              <a:t> defines the clock context in a SERE.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>The SERE {</a:t>
            </a:r>
            <a:r>
              <a:rPr lang="en-US" sz="2400" dirty="0" err="1"/>
              <a:t>a;b</a:t>
            </a:r>
            <a:r>
              <a:rPr lang="en-US" sz="2400" dirty="0"/>
              <a:t>} holds from time 2 to time 3</a:t>
            </a:r>
            <a:br>
              <a:rPr lang="en-US" sz="2400" dirty="0"/>
            </a:br>
            <a:r>
              <a:rPr lang="en-US" sz="2400" dirty="0"/>
              <a:t>The clocked SERE {</a:t>
            </a:r>
            <a:r>
              <a:rPr lang="en-US" sz="2400" dirty="0" err="1"/>
              <a:t>a;b</a:t>
            </a:r>
            <a:r>
              <a:rPr lang="en-US" sz="2400" dirty="0"/>
              <a:t>}@</a:t>
            </a:r>
            <a:r>
              <a:rPr lang="en-US" sz="2400" dirty="0" err="1"/>
              <a:t>clk</a:t>
            </a:r>
            <a:r>
              <a:rPr lang="en-US" sz="2400" dirty="0"/>
              <a:t> holds from time 1 to time 3</a:t>
            </a:r>
          </a:p>
          <a:p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700A99-3D03-4697-953D-602810B4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98969"/>
              </p:ext>
            </p:extLst>
          </p:nvPr>
        </p:nvGraphicFramePr>
        <p:xfrm>
          <a:off x="2032533" y="4455961"/>
          <a:ext cx="507893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6489">
                  <a:extLst>
                    <a:ext uri="{9D8B030D-6E8A-4147-A177-3AD203B41FA5}">
                      <a16:colId xmlns:a16="http://schemas.microsoft.com/office/drawing/2014/main" val="2719087231"/>
                    </a:ext>
                  </a:extLst>
                </a:gridCol>
                <a:gridCol w="846489">
                  <a:extLst>
                    <a:ext uri="{9D8B030D-6E8A-4147-A177-3AD203B41FA5}">
                      <a16:colId xmlns:a16="http://schemas.microsoft.com/office/drawing/2014/main" val="1464666481"/>
                    </a:ext>
                  </a:extLst>
                </a:gridCol>
                <a:gridCol w="846489">
                  <a:extLst>
                    <a:ext uri="{9D8B030D-6E8A-4147-A177-3AD203B41FA5}">
                      <a16:colId xmlns:a16="http://schemas.microsoft.com/office/drawing/2014/main" val="1647759209"/>
                    </a:ext>
                  </a:extLst>
                </a:gridCol>
                <a:gridCol w="846489">
                  <a:extLst>
                    <a:ext uri="{9D8B030D-6E8A-4147-A177-3AD203B41FA5}">
                      <a16:colId xmlns:a16="http://schemas.microsoft.com/office/drawing/2014/main" val="315412794"/>
                    </a:ext>
                  </a:extLst>
                </a:gridCol>
                <a:gridCol w="846489">
                  <a:extLst>
                    <a:ext uri="{9D8B030D-6E8A-4147-A177-3AD203B41FA5}">
                      <a16:colId xmlns:a16="http://schemas.microsoft.com/office/drawing/2014/main" val="2441652947"/>
                    </a:ext>
                  </a:extLst>
                </a:gridCol>
                <a:gridCol w="846489">
                  <a:extLst>
                    <a:ext uri="{9D8B030D-6E8A-4147-A177-3AD203B41FA5}">
                      <a16:colId xmlns:a16="http://schemas.microsoft.com/office/drawing/2014/main" val="690448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time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14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err="1"/>
                        <a:t>clk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5151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47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134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263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39" name="Rectangle 99"/>
          <p:cNvSpPr>
            <a:spLocks noChangeArrowheads="1"/>
          </p:cNvSpPr>
          <p:nvPr/>
        </p:nvSpPr>
        <p:spPr bwMode="auto">
          <a:xfrm>
            <a:off x="1953510" y="2416087"/>
            <a:ext cx="3056753" cy="40852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91942" name="Rectangle 102"/>
          <p:cNvSpPr>
            <a:spLocks noChangeArrowheads="1"/>
          </p:cNvSpPr>
          <p:nvPr/>
        </p:nvSpPr>
        <p:spPr bwMode="auto">
          <a:xfrm>
            <a:off x="2508916" y="3245833"/>
            <a:ext cx="1596260" cy="39772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>
          <a:xfrm>
            <a:off x="490462" y="2023908"/>
            <a:ext cx="8229600" cy="2357428"/>
          </a:xfrm>
        </p:spPr>
        <p:txBody>
          <a:bodyPr>
            <a:normAutofit/>
          </a:bodyPr>
          <a:lstStyle/>
          <a:p>
            <a:r>
              <a:rPr lang="en-US" sz="2400" dirty="0" err="1"/>
              <a:t>GntA</a:t>
            </a:r>
            <a:r>
              <a:rPr lang="en-US" sz="2400" dirty="0"/>
              <a:t> is never high for two successive clock cycles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>
                <a:solidFill>
                  <a:srgbClr val="009900"/>
                </a:solidFill>
              </a:rPr>
              <a:t>never</a:t>
            </a:r>
            <a:r>
              <a:rPr lang="en-US" sz="2400" dirty="0">
                <a:solidFill>
                  <a:srgbClr val="A5002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 err="1">
                <a:solidFill>
                  <a:schemeClr val="accent1"/>
                </a:solidFill>
              </a:rPr>
              <a:t>GntA</a:t>
            </a:r>
            <a:r>
              <a:rPr lang="en-US" sz="2400" dirty="0">
                <a:solidFill>
                  <a:schemeClr val="accent1"/>
                </a:solidFill>
              </a:rPr>
              <a:t> and </a:t>
            </a:r>
            <a:r>
              <a:rPr lang="en-US" sz="2400" dirty="0">
                <a:solidFill>
                  <a:srgbClr val="00B050"/>
                </a:solidFill>
              </a:rPr>
              <a:t>next[1]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1"/>
                </a:solidFill>
              </a:rPr>
              <a:t>GntA</a:t>
            </a:r>
            <a:r>
              <a:rPr lang="en-US" sz="2400" dirty="0">
                <a:solidFill>
                  <a:schemeClr val="accent1"/>
                </a:solidFill>
              </a:rPr>
              <a:t>)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@ (</a:t>
            </a:r>
            <a:r>
              <a:rPr lang="en-US" sz="2400" dirty="0" err="1">
                <a:solidFill>
                  <a:srgbClr val="00B050"/>
                </a:solidFill>
              </a:rPr>
              <a:t>posedge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clk</a:t>
            </a:r>
            <a:r>
              <a:rPr lang="en-US" sz="2400" dirty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                 </a:t>
            </a:r>
            <a:r>
              <a:rPr lang="en-US" sz="2400" dirty="0">
                <a:solidFill>
                  <a:srgbClr val="009900"/>
                </a:solidFill>
              </a:rPr>
              <a:t>never</a:t>
            </a:r>
            <a:r>
              <a:rPr lang="en-US" sz="2400" dirty="0">
                <a:solidFill>
                  <a:srgbClr val="A5002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 err="1">
                <a:solidFill>
                  <a:schemeClr val="accent1"/>
                </a:solidFill>
              </a:rPr>
              <a:t>GntA</a:t>
            </a:r>
            <a:r>
              <a:rPr lang="en-US" sz="2400" dirty="0">
                <a:solidFill>
                  <a:schemeClr val="accent1"/>
                </a:solidFill>
              </a:rPr>
              <a:t>; </a:t>
            </a:r>
            <a:r>
              <a:rPr lang="en-US" sz="2400" dirty="0" err="1">
                <a:solidFill>
                  <a:schemeClr val="accent1"/>
                </a:solidFill>
              </a:rPr>
              <a:t>GntA</a:t>
            </a:r>
            <a:r>
              <a:rPr lang="en-US" sz="2400" dirty="0">
                <a:solidFill>
                  <a:schemeClr val="accent1"/>
                </a:solidFill>
              </a:rPr>
              <a:t>)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@ (</a:t>
            </a:r>
            <a:r>
              <a:rPr lang="en-US" sz="2400" dirty="0" err="1">
                <a:solidFill>
                  <a:srgbClr val="00B050"/>
                </a:solidFill>
              </a:rPr>
              <a:t>posedge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clk</a:t>
            </a:r>
            <a:r>
              <a:rPr lang="en-US" sz="2400" dirty="0">
                <a:solidFill>
                  <a:srgbClr val="00B050"/>
                </a:solidFill>
              </a:rPr>
              <a:t>);</a:t>
            </a:r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25" y="366733"/>
            <a:ext cx="8032750" cy="825012"/>
          </a:xfrm>
        </p:spPr>
        <p:txBody>
          <a:bodyPr/>
          <a:lstStyle/>
          <a:p>
            <a:r>
              <a:rPr lang="en-US" dirty="0"/>
              <a:t>Sequence is a Property</a:t>
            </a:r>
          </a:p>
        </p:txBody>
      </p:sp>
      <p:sp>
        <p:nvSpPr>
          <p:cNvPr id="291846" name="AutoShape 6"/>
          <p:cNvSpPr>
            <a:spLocks noChangeArrowheads="1"/>
          </p:cNvSpPr>
          <p:nvPr/>
        </p:nvSpPr>
        <p:spPr bwMode="auto">
          <a:xfrm>
            <a:off x="6058694" y="3655459"/>
            <a:ext cx="2808287" cy="1368425"/>
          </a:xfrm>
          <a:prstGeom prst="cloudCallout">
            <a:avLst>
              <a:gd name="adj1" fmla="val -72722"/>
              <a:gd name="adj2" fmla="val -34704"/>
            </a:avLst>
          </a:prstGeom>
          <a:solidFill>
            <a:srgbClr val="DBEEF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r>
              <a:rPr lang="en-US" dirty="0"/>
              <a:t>A sequence is a shorthand for a series of ‘</a:t>
            </a:r>
            <a:r>
              <a:rPr lang="en-US" dirty="0" err="1"/>
              <a:t>next’s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B42348-42E0-4A19-AC12-46AA11069C8C}"/>
              </a:ext>
            </a:extLst>
          </p:cNvPr>
          <p:cNvGrpSpPr/>
          <p:nvPr/>
        </p:nvGrpSpPr>
        <p:grpSpPr>
          <a:xfrm>
            <a:off x="1247792" y="4480165"/>
            <a:ext cx="5543550" cy="1871662"/>
            <a:chOff x="179388" y="4622656"/>
            <a:chExt cx="5543550" cy="1871662"/>
          </a:xfrm>
        </p:grpSpPr>
        <p:sp>
          <p:nvSpPr>
            <p:cNvPr id="291845" name="Line 5"/>
            <p:cNvSpPr>
              <a:spLocks noChangeShapeType="1"/>
            </p:cNvSpPr>
            <p:nvPr/>
          </p:nvSpPr>
          <p:spPr bwMode="auto">
            <a:xfrm>
              <a:off x="1187450" y="4981431"/>
              <a:ext cx="0" cy="15128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291847" name="Group 7"/>
            <p:cNvGrpSpPr>
              <a:grpSpLocks/>
            </p:cNvGrpSpPr>
            <p:nvPr/>
          </p:nvGrpSpPr>
          <p:grpSpPr bwMode="auto">
            <a:xfrm>
              <a:off x="971550" y="5910118"/>
              <a:ext cx="4751388" cy="215900"/>
              <a:chOff x="749" y="1252"/>
              <a:chExt cx="2993" cy="136"/>
            </a:xfrm>
          </p:grpSpPr>
          <p:sp>
            <p:nvSpPr>
              <p:cNvPr id="291848" name="Line 8"/>
              <p:cNvSpPr>
                <a:spLocks noChangeShapeType="1"/>
              </p:cNvSpPr>
              <p:nvPr/>
            </p:nvSpPr>
            <p:spPr bwMode="auto">
              <a:xfrm>
                <a:off x="884" y="1252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49" name="Line 9"/>
              <p:cNvSpPr>
                <a:spLocks noChangeShapeType="1"/>
              </p:cNvSpPr>
              <p:nvPr/>
            </p:nvSpPr>
            <p:spPr bwMode="auto">
              <a:xfrm>
                <a:off x="1066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50" name="Line 10"/>
              <p:cNvSpPr>
                <a:spLocks noChangeShapeType="1"/>
              </p:cNvSpPr>
              <p:nvPr/>
            </p:nvSpPr>
            <p:spPr bwMode="auto">
              <a:xfrm>
                <a:off x="749" y="138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51" name="Line 11"/>
              <p:cNvSpPr>
                <a:spLocks noChangeShapeType="1"/>
              </p:cNvSpPr>
              <p:nvPr/>
            </p:nvSpPr>
            <p:spPr bwMode="auto">
              <a:xfrm>
                <a:off x="884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52" name="Line 12"/>
              <p:cNvSpPr>
                <a:spLocks noChangeShapeType="1"/>
              </p:cNvSpPr>
              <p:nvPr/>
            </p:nvSpPr>
            <p:spPr bwMode="auto">
              <a:xfrm>
                <a:off x="1066" y="1388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53" name="Line 13"/>
              <p:cNvSpPr>
                <a:spLocks noChangeShapeType="1"/>
              </p:cNvSpPr>
              <p:nvPr/>
            </p:nvSpPr>
            <p:spPr bwMode="auto">
              <a:xfrm>
                <a:off x="1247" y="1252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54" name="Line 14"/>
              <p:cNvSpPr>
                <a:spLocks noChangeShapeType="1"/>
              </p:cNvSpPr>
              <p:nvPr/>
            </p:nvSpPr>
            <p:spPr bwMode="auto">
              <a:xfrm>
                <a:off x="1429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55" name="Line 15"/>
              <p:cNvSpPr>
                <a:spLocks noChangeShapeType="1"/>
              </p:cNvSpPr>
              <p:nvPr/>
            </p:nvSpPr>
            <p:spPr bwMode="auto">
              <a:xfrm>
                <a:off x="1247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56" name="Line 16"/>
              <p:cNvSpPr>
                <a:spLocks noChangeShapeType="1"/>
              </p:cNvSpPr>
              <p:nvPr/>
            </p:nvSpPr>
            <p:spPr bwMode="auto">
              <a:xfrm>
                <a:off x="1429" y="1388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57" name="Line 17"/>
              <p:cNvSpPr>
                <a:spLocks noChangeShapeType="1"/>
              </p:cNvSpPr>
              <p:nvPr/>
            </p:nvSpPr>
            <p:spPr bwMode="auto">
              <a:xfrm>
                <a:off x="1609" y="1252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58" name="Line 18"/>
              <p:cNvSpPr>
                <a:spLocks noChangeShapeType="1"/>
              </p:cNvSpPr>
              <p:nvPr/>
            </p:nvSpPr>
            <p:spPr bwMode="auto">
              <a:xfrm>
                <a:off x="1791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59" name="Line 19"/>
              <p:cNvSpPr>
                <a:spLocks noChangeShapeType="1"/>
              </p:cNvSpPr>
              <p:nvPr/>
            </p:nvSpPr>
            <p:spPr bwMode="auto">
              <a:xfrm>
                <a:off x="1609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60" name="Line 20"/>
              <p:cNvSpPr>
                <a:spLocks noChangeShapeType="1"/>
              </p:cNvSpPr>
              <p:nvPr/>
            </p:nvSpPr>
            <p:spPr bwMode="auto">
              <a:xfrm>
                <a:off x="1791" y="1388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61" name="Line 21"/>
              <p:cNvSpPr>
                <a:spLocks noChangeShapeType="1"/>
              </p:cNvSpPr>
              <p:nvPr/>
            </p:nvSpPr>
            <p:spPr bwMode="auto">
              <a:xfrm>
                <a:off x="1972" y="1252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62" name="Line 22"/>
              <p:cNvSpPr>
                <a:spLocks noChangeShapeType="1"/>
              </p:cNvSpPr>
              <p:nvPr/>
            </p:nvSpPr>
            <p:spPr bwMode="auto">
              <a:xfrm>
                <a:off x="2154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63" name="Line 23"/>
              <p:cNvSpPr>
                <a:spLocks noChangeShapeType="1"/>
              </p:cNvSpPr>
              <p:nvPr/>
            </p:nvSpPr>
            <p:spPr bwMode="auto">
              <a:xfrm>
                <a:off x="1972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64" name="Line 24"/>
              <p:cNvSpPr>
                <a:spLocks noChangeShapeType="1"/>
              </p:cNvSpPr>
              <p:nvPr/>
            </p:nvSpPr>
            <p:spPr bwMode="auto">
              <a:xfrm>
                <a:off x="2154" y="1388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65" name="Line 25"/>
              <p:cNvSpPr>
                <a:spLocks noChangeShapeType="1"/>
              </p:cNvSpPr>
              <p:nvPr/>
            </p:nvSpPr>
            <p:spPr bwMode="auto">
              <a:xfrm>
                <a:off x="2335" y="1252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66" name="Line 26"/>
              <p:cNvSpPr>
                <a:spLocks noChangeShapeType="1"/>
              </p:cNvSpPr>
              <p:nvPr/>
            </p:nvSpPr>
            <p:spPr bwMode="auto">
              <a:xfrm>
                <a:off x="2517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67" name="Line 27"/>
              <p:cNvSpPr>
                <a:spLocks noChangeShapeType="1"/>
              </p:cNvSpPr>
              <p:nvPr/>
            </p:nvSpPr>
            <p:spPr bwMode="auto">
              <a:xfrm>
                <a:off x="2335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68" name="Line 28"/>
              <p:cNvSpPr>
                <a:spLocks noChangeShapeType="1"/>
              </p:cNvSpPr>
              <p:nvPr/>
            </p:nvSpPr>
            <p:spPr bwMode="auto">
              <a:xfrm>
                <a:off x="2517" y="1388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69" name="Line 29"/>
              <p:cNvSpPr>
                <a:spLocks noChangeShapeType="1"/>
              </p:cNvSpPr>
              <p:nvPr/>
            </p:nvSpPr>
            <p:spPr bwMode="auto">
              <a:xfrm>
                <a:off x="2698" y="1252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70" name="Line 30"/>
              <p:cNvSpPr>
                <a:spLocks noChangeShapeType="1"/>
              </p:cNvSpPr>
              <p:nvPr/>
            </p:nvSpPr>
            <p:spPr bwMode="auto">
              <a:xfrm>
                <a:off x="2880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71" name="Line 31"/>
              <p:cNvSpPr>
                <a:spLocks noChangeShapeType="1"/>
              </p:cNvSpPr>
              <p:nvPr/>
            </p:nvSpPr>
            <p:spPr bwMode="auto">
              <a:xfrm>
                <a:off x="2698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72" name="Line 32"/>
              <p:cNvSpPr>
                <a:spLocks noChangeShapeType="1"/>
              </p:cNvSpPr>
              <p:nvPr/>
            </p:nvSpPr>
            <p:spPr bwMode="auto">
              <a:xfrm>
                <a:off x="2880" y="1388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73" name="Line 33"/>
              <p:cNvSpPr>
                <a:spLocks noChangeShapeType="1"/>
              </p:cNvSpPr>
              <p:nvPr/>
            </p:nvSpPr>
            <p:spPr bwMode="auto">
              <a:xfrm>
                <a:off x="3061" y="1252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74" name="Line 34"/>
              <p:cNvSpPr>
                <a:spLocks noChangeShapeType="1"/>
              </p:cNvSpPr>
              <p:nvPr/>
            </p:nvSpPr>
            <p:spPr bwMode="auto">
              <a:xfrm>
                <a:off x="3243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75" name="Line 35"/>
              <p:cNvSpPr>
                <a:spLocks noChangeShapeType="1"/>
              </p:cNvSpPr>
              <p:nvPr/>
            </p:nvSpPr>
            <p:spPr bwMode="auto">
              <a:xfrm>
                <a:off x="3061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76" name="Line 36"/>
              <p:cNvSpPr>
                <a:spLocks noChangeShapeType="1"/>
              </p:cNvSpPr>
              <p:nvPr/>
            </p:nvSpPr>
            <p:spPr bwMode="auto">
              <a:xfrm>
                <a:off x="3243" y="1388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77" name="Line 37"/>
              <p:cNvSpPr>
                <a:spLocks noChangeShapeType="1"/>
              </p:cNvSpPr>
              <p:nvPr/>
            </p:nvSpPr>
            <p:spPr bwMode="auto">
              <a:xfrm>
                <a:off x="3424" y="1252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78" name="Line 38"/>
              <p:cNvSpPr>
                <a:spLocks noChangeShapeType="1"/>
              </p:cNvSpPr>
              <p:nvPr/>
            </p:nvSpPr>
            <p:spPr bwMode="auto">
              <a:xfrm>
                <a:off x="3606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79" name="Line 39"/>
              <p:cNvSpPr>
                <a:spLocks noChangeShapeType="1"/>
              </p:cNvSpPr>
              <p:nvPr/>
            </p:nvSpPr>
            <p:spPr bwMode="auto">
              <a:xfrm>
                <a:off x="3424" y="1252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1880" name="Line 40"/>
              <p:cNvSpPr>
                <a:spLocks noChangeShapeType="1"/>
              </p:cNvSpPr>
              <p:nvPr/>
            </p:nvSpPr>
            <p:spPr bwMode="auto">
              <a:xfrm>
                <a:off x="3606" y="138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291881" name="Line 41"/>
            <p:cNvSpPr>
              <a:spLocks noChangeShapeType="1"/>
            </p:cNvSpPr>
            <p:nvPr/>
          </p:nvSpPr>
          <p:spPr bwMode="auto">
            <a:xfrm>
              <a:off x="1763713" y="4981431"/>
              <a:ext cx="0" cy="15128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1882" name="Line 42"/>
            <p:cNvSpPr>
              <a:spLocks noChangeShapeType="1"/>
            </p:cNvSpPr>
            <p:nvPr/>
          </p:nvSpPr>
          <p:spPr bwMode="auto">
            <a:xfrm>
              <a:off x="2916238" y="4981431"/>
              <a:ext cx="0" cy="15128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1883" name="Line 43"/>
            <p:cNvSpPr>
              <a:spLocks noChangeShapeType="1"/>
            </p:cNvSpPr>
            <p:nvPr/>
          </p:nvSpPr>
          <p:spPr bwMode="auto">
            <a:xfrm>
              <a:off x="3490913" y="4981431"/>
              <a:ext cx="0" cy="15128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1884" name="Line 44"/>
            <p:cNvSpPr>
              <a:spLocks noChangeShapeType="1"/>
            </p:cNvSpPr>
            <p:nvPr/>
          </p:nvSpPr>
          <p:spPr bwMode="auto">
            <a:xfrm>
              <a:off x="4067175" y="4981431"/>
              <a:ext cx="0" cy="15128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1885" name="Line 45"/>
            <p:cNvSpPr>
              <a:spLocks noChangeShapeType="1"/>
            </p:cNvSpPr>
            <p:nvPr/>
          </p:nvSpPr>
          <p:spPr bwMode="auto">
            <a:xfrm>
              <a:off x="4643438" y="4981431"/>
              <a:ext cx="0" cy="15128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1886" name="Line 46"/>
            <p:cNvSpPr>
              <a:spLocks noChangeShapeType="1"/>
            </p:cNvSpPr>
            <p:nvPr/>
          </p:nvSpPr>
          <p:spPr bwMode="auto">
            <a:xfrm>
              <a:off x="5219700" y="4981431"/>
              <a:ext cx="0" cy="15128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1887" name="Text Box 47"/>
            <p:cNvSpPr txBox="1">
              <a:spLocks noChangeArrowheads="1"/>
            </p:cNvSpPr>
            <p:nvPr/>
          </p:nvSpPr>
          <p:spPr bwMode="auto">
            <a:xfrm>
              <a:off x="179388" y="5838681"/>
              <a:ext cx="463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clk</a:t>
              </a:r>
            </a:p>
          </p:txBody>
        </p:sp>
        <p:sp>
          <p:nvSpPr>
            <p:cNvPr id="291889" name="Text Box 49"/>
            <p:cNvSpPr txBox="1">
              <a:spLocks noChangeArrowheads="1"/>
            </p:cNvSpPr>
            <p:nvPr/>
          </p:nvSpPr>
          <p:spPr bwMode="auto">
            <a:xfrm>
              <a:off x="179388" y="5198918"/>
              <a:ext cx="704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GntA</a:t>
              </a:r>
            </a:p>
          </p:txBody>
        </p:sp>
        <p:sp>
          <p:nvSpPr>
            <p:cNvPr id="291891" name="Line 51"/>
            <p:cNvSpPr>
              <a:spLocks noChangeShapeType="1"/>
            </p:cNvSpPr>
            <p:nvPr/>
          </p:nvSpPr>
          <p:spPr bwMode="auto">
            <a:xfrm>
              <a:off x="2051050" y="5270356"/>
              <a:ext cx="0" cy="215900"/>
            </a:xfrm>
            <a:prstGeom prst="line">
              <a:avLst/>
            </a:prstGeom>
            <a:noFill/>
            <a:ln w="19050">
              <a:solidFill>
                <a:srgbClr val="558E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1944" name="Line 104"/>
            <p:cNvSpPr>
              <a:spLocks noChangeShapeType="1"/>
            </p:cNvSpPr>
            <p:nvPr/>
          </p:nvSpPr>
          <p:spPr bwMode="auto">
            <a:xfrm>
              <a:off x="1044575" y="5486256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1945" name="Line 105"/>
            <p:cNvSpPr>
              <a:spLocks noChangeShapeType="1"/>
            </p:cNvSpPr>
            <p:nvPr/>
          </p:nvSpPr>
          <p:spPr bwMode="auto">
            <a:xfrm>
              <a:off x="1547813" y="5270356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1946" name="Line 106"/>
            <p:cNvSpPr>
              <a:spLocks noChangeShapeType="1"/>
            </p:cNvSpPr>
            <p:nvPr/>
          </p:nvSpPr>
          <p:spPr bwMode="auto">
            <a:xfrm>
              <a:off x="1547813" y="5270356"/>
              <a:ext cx="1079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1947" name="Line 107"/>
            <p:cNvSpPr>
              <a:spLocks noChangeShapeType="1"/>
            </p:cNvSpPr>
            <p:nvPr/>
          </p:nvSpPr>
          <p:spPr bwMode="auto">
            <a:xfrm flipV="1">
              <a:off x="2627313" y="5486256"/>
              <a:ext cx="17287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1951" name="Line 111"/>
            <p:cNvSpPr>
              <a:spLocks noChangeShapeType="1"/>
            </p:cNvSpPr>
            <p:nvPr/>
          </p:nvSpPr>
          <p:spPr bwMode="auto">
            <a:xfrm>
              <a:off x="2627313" y="5270356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1952" name="Line 112"/>
            <p:cNvSpPr>
              <a:spLocks noChangeShapeType="1"/>
            </p:cNvSpPr>
            <p:nvPr/>
          </p:nvSpPr>
          <p:spPr bwMode="auto">
            <a:xfrm>
              <a:off x="2052638" y="5486256"/>
              <a:ext cx="574675" cy="0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1953" name="Line 113"/>
            <p:cNvSpPr>
              <a:spLocks noChangeShapeType="1"/>
            </p:cNvSpPr>
            <p:nvPr/>
          </p:nvSpPr>
          <p:spPr bwMode="auto">
            <a:xfrm>
              <a:off x="4860925" y="5270356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1954" name="Line 114"/>
            <p:cNvSpPr>
              <a:spLocks noChangeShapeType="1"/>
            </p:cNvSpPr>
            <p:nvPr/>
          </p:nvSpPr>
          <p:spPr bwMode="auto">
            <a:xfrm>
              <a:off x="4357688" y="5270356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1955" name="Line 115"/>
            <p:cNvSpPr>
              <a:spLocks noChangeShapeType="1"/>
            </p:cNvSpPr>
            <p:nvPr/>
          </p:nvSpPr>
          <p:spPr bwMode="auto">
            <a:xfrm>
              <a:off x="4357688" y="5270356"/>
              <a:ext cx="503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1956" name="Line 116"/>
            <p:cNvSpPr>
              <a:spLocks noChangeShapeType="1"/>
            </p:cNvSpPr>
            <p:nvPr/>
          </p:nvSpPr>
          <p:spPr bwMode="auto">
            <a:xfrm>
              <a:off x="4860925" y="5486256"/>
              <a:ext cx="7905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1959" name="Line 119"/>
            <p:cNvSpPr>
              <a:spLocks noChangeShapeType="1"/>
            </p:cNvSpPr>
            <p:nvPr/>
          </p:nvSpPr>
          <p:spPr bwMode="auto">
            <a:xfrm>
              <a:off x="2339975" y="4981431"/>
              <a:ext cx="0" cy="143986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pic>
          <p:nvPicPr>
            <p:cNvPr id="291960" name="Picture 120" descr="MCj0346565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4622656"/>
              <a:ext cx="287337" cy="28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5B547-A6FE-4801-8743-FCE7E0E22C75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  <p:sp>
        <p:nvSpPr>
          <p:cNvPr id="70" name="AutoShape 103">
            <a:extLst>
              <a:ext uri="{FF2B5EF4-FFF2-40B4-BE49-F238E27FC236}">
                <a16:creationId xmlns:a16="http://schemas.microsoft.com/office/drawing/2014/main" id="{F6EACBF5-C6A0-4129-A129-C1CCDA3B8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741" y="2914488"/>
            <a:ext cx="647700" cy="287337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" name="AutoShape 117">
            <a:extLst>
              <a:ext uri="{FF2B5EF4-FFF2-40B4-BE49-F238E27FC236}">
                <a16:creationId xmlns:a16="http://schemas.microsoft.com/office/drawing/2014/main" id="{401A901A-24B7-4035-9BE0-F43FAC7BD13C}"/>
              </a:ext>
            </a:extLst>
          </p:cNvPr>
          <p:cNvSpPr>
            <a:spLocks/>
          </p:cNvSpPr>
          <p:nvPr/>
        </p:nvSpPr>
        <p:spPr bwMode="auto">
          <a:xfrm rot="5400000">
            <a:off x="3227375" y="2981661"/>
            <a:ext cx="96807" cy="1658794"/>
          </a:xfrm>
          <a:prstGeom prst="rightBrace">
            <a:avLst>
              <a:gd name="adj1" fmla="val 545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2" name="Text Box 118">
            <a:extLst>
              <a:ext uri="{FF2B5EF4-FFF2-40B4-BE49-F238E27FC236}">
                <a16:creationId xmlns:a16="http://schemas.microsoft.com/office/drawing/2014/main" id="{3331F727-8439-452E-96A6-AC51CC206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2792" y="3842066"/>
            <a:ext cx="18085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it-IT" sz="2000" dirty="0" err="1"/>
              <a:t>Sequence</a:t>
            </a:r>
            <a:r>
              <a:rPr lang="it-IT" sz="2000" dirty="0"/>
              <a:t>/SERE</a:t>
            </a:r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D9C7E90D-D311-4763-BC97-8436D105A723}"/>
              </a:ext>
            </a:extLst>
          </p:cNvPr>
          <p:cNvSpPr txBox="1">
            <a:spLocks noChangeArrowheads="1"/>
          </p:cNvSpPr>
          <p:nvPr/>
        </p:nvSpPr>
        <p:spPr>
          <a:xfrm>
            <a:off x="461110" y="1434860"/>
            <a:ext cx="3797301" cy="537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(Property = Sequence)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1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939" grpId="0" animBg="1"/>
      <p:bldP spid="291942" grpId="0" animBg="1"/>
      <p:bldP spid="291846" grpId="0" animBg="1"/>
      <p:bldP spid="70" grpId="0" animBg="1"/>
      <p:bldP spid="71" grpId="0" animBg="1"/>
      <p:bldP spid="7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25" y="366733"/>
            <a:ext cx="8032750" cy="825012"/>
          </a:xfrm>
        </p:spPr>
        <p:txBody>
          <a:bodyPr/>
          <a:lstStyle/>
          <a:p>
            <a:r>
              <a:rPr lang="en-US" dirty="0"/>
              <a:t>Sequence is a Property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5B547-A6FE-4801-8743-FCE7E0E22C75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  <p:sp>
        <p:nvSpPr>
          <p:cNvPr id="69" name="Rectangle 3">
            <a:extLst>
              <a:ext uri="{FF2B5EF4-FFF2-40B4-BE49-F238E27FC236}">
                <a16:creationId xmlns:a16="http://schemas.microsoft.com/office/drawing/2014/main" id="{1862C495-63C5-4233-A8F6-516816CB7DFE}"/>
              </a:ext>
            </a:extLst>
          </p:cNvPr>
          <p:cNvSpPr txBox="1">
            <a:spLocks noChangeArrowheads="1"/>
          </p:cNvSpPr>
          <p:nvPr/>
        </p:nvSpPr>
        <p:spPr>
          <a:xfrm>
            <a:off x="461110" y="1434860"/>
            <a:ext cx="6170696" cy="1456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(Property = Sequence  </a:t>
            </a:r>
            <a:r>
              <a:rPr lang="en-US" sz="2400" b="1" dirty="0"/>
              <a:t>|-&gt; </a:t>
            </a:r>
            <a:r>
              <a:rPr lang="en-US" sz="2400" dirty="0"/>
              <a:t>Sequence</a:t>
            </a:r>
          </a:p>
          <a:p>
            <a:pPr marL="0" indent="0">
              <a:buNone/>
            </a:pPr>
            <a:r>
              <a:rPr lang="en-US" sz="2400" dirty="0"/>
              <a:t>                   | Sequence </a:t>
            </a:r>
            <a:r>
              <a:rPr lang="en-US" sz="2400" b="1" dirty="0"/>
              <a:t>|=&gt;</a:t>
            </a:r>
            <a:r>
              <a:rPr lang="en-US" sz="2400" dirty="0"/>
              <a:t> Sequence)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53B781-D828-48D3-A6BC-191737FE4D7D}"/>
              </a:ext>
            </a:extLst>
          </p:cNvPr>
          <p:cNvSpPr/>
          <p:nvPr/>
        </p:nvSpPr>
        <p:spPr>
          <a:xfrm>
            <a:off x="105878" y="3094424"/>
            <a:ext cx="83451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Suffix implication operators: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SERE_A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|-&gt; </a:t>
            </a:r>
            <a:r>
              <a:rPr lang="en-US" sz="2400" dirty="0"/>
              <a:t>SERE_B</a:t>
            </a:r>
            <a:br>
              <a:rPr lang="en-US" sz="2400" dirty="0"/>
            </a:br>
            <a:r>
              <a:rPr lang="en-US" sz="2400" dirty="0"/>
              <a:t>If SERE_A completes, SERE_B has to begin in the same cycle</a:t>
            </a:r>
            <a:br>
              <a:rPr lang="en-US" sz="2400" dirty="0"/>
            </a:b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SERE_A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|=&gt; </a:t>
            </a:r>
            <a:r>
              <a:rPr lang="en-US" sz="2400" dirty="0"/>
              <a:t>SERE_B</a:t>
            </a:r>
          </a:p>
          <a:p>
            <a:pPr lvl="2"/>
            <a:r>
              <a:rPr lang="en-US" sz="2400" dirty="0"/>
              <a:t>If SERE_A completes, SERE_B has to begin in the next cycle</a:t>
            </a:r>
          </a:p>
        </p:txBody>
      </p:sp>
    </p:spTree>
    <p:extLst>
      <p:ext uri="{BB962C8B-B14F-4D97-AF65-F5344CB8AC3E}">
        <p14:creationId xmlns:p14="http://schemas.microsoft.com/office/powerpoint/2010/main" val="32175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PSL – The language for Assertions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201622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Property Specification Language (PSL) is based on the Sugar language from IBM</a:t>
            </a:r>
          </a:p>
          <a:p>
            <a:r>
              <a:rPr lang="en-US" dirty="0"/>
              <a:t>PSL has been selected by </a:t>
            </a:r>
            <a:r>
              <a:rPr lang="en-US" dirty="0" err="1"/>
              <a:t>Accellera</a:t>
            </a:r>
            <a:r>
              <a:rPr lang="en-US" dirty="0"/>
              <a:t> as the basis for its standard property specification language</a:t>
            </a:r>
          </a:p>
          <a:p>
            <a:r>
              <a:rPr lang="en-US" dirty="0"/>
              <a:t>PSL endorsement and adoption is growing rapidly…</a:t>
            </a:r>
          </a:p>
        </p:txBody>
      </p:sp>
      <p:pic>
        <p:nvPicPr>
          <p:cNvPr id="26830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445125"/>
            <a:ext cx="525621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68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573463"/>
            <a:ext cx="1752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68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4508500"/>
            <a:ext cx="1352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682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717925"/>
            <a:ext cx="1295400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6829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373688"/>
            <a:ext cx="375602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6829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717925"/>
            <a:ext cx="14192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6829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437063"/>
            <a:ext cx="14382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6829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437063"/>
            <a:ext cx="16192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68301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500438"/>
            <a:ext cx="2166938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68302" name="Text Box 14"/>
          <p:cNvSpPr txBox="1">
            <a:spLocks noChangeArrowheads="1"/>
          </p:cNvSpPr>
          <p:nvPr/>
        </p:nvSpPr>
        <p:spPr bwMode="auto">
          <a:xfrm>
            <a:off x="5867400" y="4652963"/>
            <a:ext cx="3097213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i="1"/>
              <a:t>“A Vendor-neutral standard that’s open to anyone to use and/or build tools around so customers are not locked to a single vendor”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5B547-A6FE-4801-8743-FCE7E0E22C75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2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2966" name="Rectangle 102"/>
          <p:cNvSpPr>
            <a:spLocks noChangeArrowheads="1"/>
          </p:cNvSpPr>
          <p:nvPr/>
        </p:nvSpPr>
        <p:spPr bwMode="auto">
          <a:xfrm>
            <a:off x="395288" y="1628776"/>
            <a:ext cx="7872187" cy="534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92870" name="AutoShape 6"/>
          <p:cNvSpPr>
            <a:spLocks noChangeArrowheads="1"/>
          </p:cNvSpPr>
          <p:nvPr/>
        </p:nvSpPr>
        <p:spPr bwMode="auto">
          <a:xfrm>
            <a:off x="5867401" y="3561047"/>
            <a:ext cx="2881312" cy="2016125"/>
          </a:xfrm>
          <a:prstGeom prst="cloudCallout">
            <a:avLst>
              <a:gd name="adj1" fmla="val -68236"/>
              <a:gd name="adj2" fmla="val -37167"/>
            </a:avLst>
          </a:prstGeom>
          <a:solidFill>
            <a:srgbClr val="DBEEF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r>
              <a:rPr lang="en-US"/>
              <a:t>The right-hand side (RHS) sequence is the ‘fulfilling sequence’</a:t>
            </a:r>
          </a:p>
        </p:txBody>
      </p:sp>
      <p:sp>
        <p:nvSpPr>
          <p:cNvPr id="292912" name="AutoShape 48"/>
          <p:cNvSpPr>
            <a:spLocks noChangeArrowheads="1"/>
          </p:cNvSpPr>
          <p:nvPr/>
        </p:nvSpPr>
        <p:spPr bwMode="auto">
          <a:xfrm>
            <a:off x="106363" y="3776947"/>
            <a:ext cx="2520950" cy="2016125"/>
          </a:xfrm>
          <a:prstGeom prst="cloudCallout">
            <a:avLst>
              <a:gd name="adj1" fmla="val 73301"/>
              <a:gd name="adj2" fmla="val -52046"/>
            </a:avLst>
          </a:prstGeom>
          <a:solidFill>
            <a:srgbClr val="DBEEF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r>
              <a:rPr lang="en-US"/>
              <a:t>The left-hand side (LHS) sequence is the ‘enabling’ sequence</a:t>
            </a:r>
          </a:p>
        </p:txBody>
      </p:sp>
      <p:sp>
        <p:nvSpPr>
          <p:cNvPr id="292963" name="Rectangle 99"/>
          <p:cNvSpPr>
            <a:spLocks noChangeArrowheads="1"/>
          </p:cNvSpPr>
          <p:nvPr/>
        </p:nvSpPr>
        <p:spPr bwMode="auto">
          <a:xfrm>
            <a:off x="-40664" y="1730376"/>
            <a:ext cx="8964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dirty="0">
                <a:solidFill>
                  <a:srgbClr val="009900"/>
                </a:solidFill>
              </a:rPr>
              <a:t>always </a:t>
            </a:r>
            <a:r>
              <a:rPr lang="en-US" dirty="0">
                <a:solidFill>
                  <a:srgbClr val="A5002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ReqA</a:t>
            </a:r>
            <a:r>
              <a:rPr lang="en-US" dirty="0">
                <a:solidFill>
                  <a:schemeClr val="accent2"/>
                </a:solidFill>
              </a:rPr>
              <a:t> and</a:t>
            </a:r>
            <a:r>
              <a:rPr lang="en-US" dirty="0"/>
              <a:t> </a:t>
            </a:r>
            <a:r>
              <a:rPr lang="en-US" dirty="0">
                <a:solidFill>
                  <a:srgbClr val="009900"/>
                </a:solidFill>
              </a:rPr>
              <a:t>next[1]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GntA</a:t>
            </a:r>
            <a:r>
              <a:rPr lang="en-US" dirty="0">
                <a:solidFill>
                  <a:schemeClr val="accent2"/>
                </a:solidFill>
              </a:rPr>
              <a:t>) -&gt; </a:t>
            </a:r>
            <a:r>
              <a:rPr lang="en-US" dirty="0">
                <a:solidFill>
                  <a:srgbClr val="009900"/>
                </a:solidFill>
              </a:rPr>
              <a:t>next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(Busy and </a:t>
            </a:r>
            <a:r>
              <a:rPr lang="en-US" dirty="0">
                <a:solidFill>
                  <a:srgbClr val="009900"/>
                </a:solidFill>
              </a:rPr>
              <a:t>next[1]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Done)) @ (</a:t>
            </a:r>
            <a:r>
              <a:rPr lang="en-US" dirty="0" err="1">
                <a:solidFill>
                  <a:schemeClr val="accent2"/>
                </a:solidFill>
              </a:rPr>
              <a:t>posedge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clk</a:t>
            </a:r>
            <a:r>
              <a:rPr lang="en-US" dirty="0">
                <a:solidFill>
                  <a:schemeClr val="accent2"/>
                </a:solidFill>
              </a:rPr>
              <a:t>); </a:t>
            </a:r>
          </a:p>
        </p:txBody>
      </p:sp>
      <p:sp>
        <p:nvSpPr>
          <p:cNvPr id="292965" name="Rectangle 101"/>
          <p:cNvSpPr>
            <a:spLocks noChangeArrowheads="1"/>
          </p:cNvSpPr>
          <p:nvPr/>
        </p:nvSpPr>
        <p:spPr bwMode="auto">
          <a:xfrm>
            <a:off x="-73024" y="2984785"/>
            <a:ext cx="8964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9900"/>
                </a:solidFill>
              </a:rPr>
              <a:t>always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rgbClr val="009900"/>
                </a:solidFill>
              </a:rPr>
              <a:t>{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ReqA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9900"/>
                </a:solidFill>
              </a:rPr>
              <a:t>;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GntA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9900"/>
                </a:solidFill>
              </a:rPr>
              <a:t>} |=&gt; { </a:t>
            </a:r>
            <a:r>
              <a:rPr lang="en-US" dirty="0">
                <a:solidFill>
                  <a:schemeClr val="accent2"/>
                </a:solidFill>
              </a:rPr>
              <a:t>Busy </a:t>
            </a:r>
            <a:r>
              <a:rPr lang="en-US" dirty="0">
                <a:solidFill>
                  <a:srgbClr val="009900"/>
                </a:solidFill>
              </a:rPr>
              <a:t>;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Done </a:t>
            </a:r>
            <a:r>
              <a:rPr lang="en-US" dirty="0">
                <a:solidFill>
                  <a:srgbClr val="009900"/>
                </a:solidFill>
              </a:rPr>
              <a:t>}</a:t>
            </a:r>
            <a:r>
              <a:rPr lang="en-US" dirty="0">
                <a:solidFill>
                  <a:schemeClr val="accent2"/>
                </a:solidFill>
              </a:rPr>
              <a:t> ) </a:t>
            </a:r>
            <a:r>
              <a:rPr lang="en-US" dirty="0">
                <a:solidFill>
                  <a:srgbClr val="009900"/>
                </a:solidFill>
              </a:rPr>
              <a:t>@ (</a:t>
            </a:r>
            <a:r>
              <a:rPr lang="en-US" dirty="0" err="1">
                <a:solidFill>
                  <a:srgbClr val="009900"/>
                </a:solidFill>
              </a:rPr>
              <a:t>posedge</a:t>
            </a:r>
            <a:r>
              <a:rPr lang="en-US" dirty="0">
                <a:solidFill>
                  <a:srgbClr val="009900"/>
                </a:solidFill>
              </a:rPr>
              <a:t> </a:t>
            </a:r>
            <a:r>
              <a:rPr lang="en-US" dirty="0" err="1">
                <a:solidFill>
                  <a:srgbClr val="009900"/>
                </a:solidFill>
              </a:rPr>
              <a:t>clk</a:t>
            </a:r>
            <a:r>
              <a:rPr lang="en-US" dirty="0">
                <a:solidFill>
                  <a:srgbClr val="009900"/>
                </a:solidFill>
              </a:rPr>
              <a:t>);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967" name="Rectangle 103"/>
          <p:cNvSpPr>
            <a:spLocks noChangeArrowheads="1"/>
          </p:cNvSpPr>
          <p:nvPr/>
        </p:nvSpPr>
        <p:spPr bwMode="auto">
          <a:xfrm>
            <a:off x="2249313" y="3345147"/>
            <a:ext cx="1439863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/>
              <a:t>if</a:t>
            </a:r>
          </a:p>
        </p:txBody>
      </p:sp>
      <p:sp>
        <p:nvSpPr>
          <p:cNvPr id="292968" name="Rectangle 104"/>
          <p:cNvSpPr>
            <a:spLocks noChangeArrowheads="1"/>
          </p:cNvSpPr>
          <p:nvPr/>
        </p:nvSpPr>
        <p:spPr bwMode="auto">
          <a:xfrm>
            <a:off x="4194001" y="3345147"/>
            <a:ext cx="1439862" cy="2889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/>
              <a:t>then</a:t>
            </a:r>
          </a:p>
        </p:txBody>
      </p:sp>
      <p:sp>
        <p:nvSpPr>
          <p:cNvPr id="292970" name="Line 106"/>
          <p:cNvSpPr>
            <a:spLocks noChangeShapeType="1"/>
          </p:cNvSpPr>
          <p:nvPr/>
        </p:nvSpPr>
        <p:spPr bwMode="auto">
          <a:xfrm>
            <a:off x="2299856" y="2181511"/>
            <a:ext cx="522462" cy="84585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2971" name="Line 107"/>
          <p:cNvSpPr>
            <a:spLocks noChangeShapeType="1"/>
          </p:cNvSpPr>
          <p:nvPr/>
        </p:nvSpPr>
        <p:spPr bwMode="auto">
          <a:xfrm>
            <a:off x="3744169" y="2065338"/>
            <a:ext cx="134811" cy="919447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2972" name="Line 108"/>
          <p:cNvSpPr>
            <a:spLocks noChangeShapeType="1"/>
          </p:cNvSpPr>
          <p:nvPr/>
        </p:nvSpPr>
        <p:spPr bwMode="auto">
          <a:xfrm flipH="1">
            <a:off x="4750067" y="2034525"/>
            <a:ext cx="200060" cy="865837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2973" name="AutoShape 109"/>
          <p:cNvSpPr>
            <a:spLocks noChangeArrowheads="1"/>
          </p:cNvSpPr>
          <p:nvPr/>
        </p:nvSpPr>
        <p:spPr bwMode="auto">
          <a:xfrm>
            <a:off x="2627313" y="4281772"/>
            <a:ext cx="3168650" cy="1584325"/>
          </a:xfrm>
          <a:prstGeom prst="cloudCallout">
            <a:avLst>
              <a:gd name="adj1" fmla="val -10084"/>
              <a:gd name="adj2" fmla="val -108536"/>
            </a:avLst>
          </a:prstGeom>
          <a:solidFill>
            <a:srgbClr val="DBEEF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r>
              <a:rPr lang="en-US"/>
              <a:t>The suffix implication operator says “if LHS, then RHS”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5B547-A6FE-4801-8743-FCE7E0E22C75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70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9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9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9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9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0" grpId="0" animBg="1"/>
      <p:bldP spid="292912" grpId="0" animBg="1"/>
      <p:bldP spid="292965" grpId="0"/>
      <p:bldP spid="292967" grpId="0" animBg="1"/>
      <p:bldP spid="292968" grpId="0" animBg="1"/>
      <p:bldP spid="292970" grpId="0" animBg="1"/>
      <p:bldP spid="292971" grpId="0" animBg="1"/>
      <p:bldP spid="292972" grpId="0" animBg="1"/>
      <p:bldP spid="29297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1062831" y="1570484"/>
            <a:ext cx="74533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/>
            <a:r>
              <a:rPr lang="en-US" sz="2400" dirty="0"/>
              <a:t>always ( { A ; B } |=&gt; { C } ) (</a:t>
            </a:r>
            <a:r>
              <a:rPr lang="en-US" sz="2400" dirty="0" err="1"/>
              <a:t>posedge</a:t>
            </a:r>
            <a:r>
              <a:rPr lang="en-US" sz="2400" dirty="0"/>
              <a:t> </a:t>
            </a:r>
            <a:r>
              <a:rPr lang="en-US" sz="2400" dirty="0" err="1"/>
              <a:t>clk</a:t>
            </a:r>
            <a:r>
              <a:rPr lang="en-US" sz="2400" dirty="0"/>
              <a:t>);</a:t>
            </a:r>
          </a:p>
        </p:txBody>
      </p:sp>
      <p:grpSp>
        <p:nvGrpSpPr>
          <p:cNvPr id="293897" name="Group 9"/>
          <p:cNvGrpSpPr>
            <a:grpSpLocks/>
          </p:cNvGrpSpPr>
          <p:nvPr/>
        </p:nvGrpSpPr>
        <p:grpSpPr bwMode="auto">
          <a:xfrm>
            <a:off x="2555875" y="5661025"/>
            <a:ext cx="4751388" cy="215900"/>
            <a:chOff x="749" y="1252"/>
            <a:chExt cx="2993" cy="136"/>
          </a:xfrm>
        </p:grpSpPr>
        <p:sp>
          <p:nvSpPr>
            <p:cNvPr id="293898" name="Line 10"/>
            <p:cNvSpPr>
              <a:spLocks noChangeShapeType="1"/>
            </p:cNvSpPr>
            <p:nvPr/>
          </p:nvSpPr>
          <p:spPr bwMode="auto">
            <a:xfrm>
              <a:off x="884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899" name="Line 11"/>
            <p:cNvSpPr>
              <a:spLocks noChangeShapeType="1"/>
            </p:cNvSpPr>
            <p:nvPr/>
          </p:nvSpPr>
          <p:spPr bwMode="auto">
            <a:xfrm>
              <a:off x="1066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00" name="Line 12"/>
            <p:cNvSpPr>
              <a:spLocks noChangeShapeType="1"/>
            </p:cNvSpPr>
            <p:nvPr/>
          </p:nvSpPr>
          <p:spPr bwMode="auto">
            <a:xfrm>
              <a:off x="749" y="1388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01" name="Line 13"/>
            <p:cNvSpPr>
              <a:spLocks noChangeShapeType="1"/>
            </p:cNvSpPr>
            <p:nvPr/>
          </p:nvSpPr>
          <p:spPr bwMode="auto">
            <a:xfrm>
              <a:off x="884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02" name="Line 14"/>
            <p:cNvSpPr>
              <a:spLocks noChangeShapeType="1"/>
            </p:cNvSpPr>
            <p:nvPr/>
          </p:nvSpPr>
          <p:spPr bwMode="auto">
            <a:xfrm>
              <a:off x="1066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03" name="Line 15"/>
            <p:cNvSpPr>
              <a:spLocks noChangeShapeType="1"/>
            </p:cNvSpPr>
            <p:nvPr/>
          </p:nvSpPr>
          <p:spPr bwMode="auto">
            <a:xfrm>
              <a:off x="1247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04" name="Line 16"/>
            <p:cNvSpPr>
              <a:spLocks noChangeShapeType="1"/>
            </p:cNvSpPr>
            <p:nvPr/>
          </p:nvSpPr>
          <p:spPr bwMode="auto">
            <a:xfrm>
              <a:off x="1429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05" name="Line 17"/>
            <p:cNvSpPr>
              <a:spLocks noChangeShapeType="1"/>
            </p:cNvSpPr>
            <p:nvPr/>
          </p:nvSpPr>
          <p:spPr bwMode="auto">
            <a:xfrm>
              <a:off x="1247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06" name="Line 18"/>
            <p:cNvSpPr>
              <a:spLocks noChangeShapeType="1"/>
            </p:cNvSpPr>
            <p:nvPr/>
          </p:nvSpPr>
          <p:spPr bwMode="auto">
            <a:xfrm>
              <a:off x="1429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07" name="Line 19"/>
            <p:cNvSpPr>
              <a:spLocks noChangeShapeType="1"/>
            </p:cNvSpPr>
            <p:nvPr/>
          </p:nvSpPr>
          <p:spPr bwMode="auto">
            <a:xfrm>
              <a:off x="1609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08" name="Line 20"/>
            <p:cNvSpPr>
              <a:spLocks noChangeShapeType="1"/>
            </p:cNvSpPr>
            <p:nvPr/>
          </p:nvSpPr>
          <p:spPr bwMode="auto">
            <a:xfrm>
              <a:off x="1791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09" name="Line 21"/>
            <p:cNvSpPr>
              <a:spLocks noChangeShapeType="1"/>
            </p:cNvSpPr>
            <p:nvPr/>
          </p:nvSpPr>
          <p:spPr bwMode="auto">
            <a:xfrm>
              <a:off x="1609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10" name="Line 22"/>
            <p:cNvSpPr>
              <a:spLocks noChangeShapeType="1"/>
            </p:cNvSpPr>
            <p:nvPr/>
          </p:nvSpPr>
          <p:spPr bwMode="auto">
            <a:xfrm>
              <a:off x="1791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11" name="Line 23"/>
            <p:cNvSpPr>
              <a:spLocks noChangeShapeType="1"/>
            </p:cNvSpPr>
            <p:nvPr/>
          </p:nvSpPr>
          <p:spPr bwMode="auto">
            <a:xfrm>
              <a:off x="1972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12" name="Line 24"/>
            <p:cNvSpPr>
              <a:spLocks noChangeShapeType="1"/>
            </p:cNvSpPr>
            <p:nvPr/>
          </p:nvSpPr>
          <p:spPr bwMode="auto">
            <a:xfrm>
              <a:off x="2154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13" name="Line 25"/>
            <p:cNvSpPr>
              <a:spLocks noChangeShapeType="1"/>
            </p:cNvSpPr>
            <p:nvPr/>
          </p:nvSpPr>
          <p:spPr bwMode="auto">
            <a:xfrm>
              <a:off x="1972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14" name="Line 26"/>
            <p:cNvSpPr>
              <a:spLocks noChangeShapeType="1"/>
            </p:cNvSpPr>
            <p:nvPr/>
          </p:nvSpPr>
          <p:spPr bwMode="auto">
            <a:xfrm>
              <a:off x="2154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15" name="Line 27"/>
            <p:cNvSpPr>
              <a:spLocks noChangeShapeType="1"/>
            </p:cNvSpPr>
            <p:nvPr/>
          </p:nvSpPr>
          <p:spPr bwMode="auto">
            <a:xfrm>
              <a:off x="2335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16" name="Line 28"/>
            <p:cNvSpPr>
              <a:spLocks noChangeShapeType="1"/>
            </p:cNvSpPr>
            <p:nvPr/>
          </p:nvSpPr>
          <p:spPr bwMode="auto">
            <a:xfrm>
              <a:off x="2517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17" name="Line 29"/>
            <p:cNvSpPr>
              <a:spLocks noChangeShapeType="1"/>
            </p:cNvSpPr>
            <p:nvPr/>
          </p:nvSpPr>
          <p:spPr bwMode="auto">
            <a:xfrm>
              <a:off x="2335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18" name="Line 30"/>
            <p:cNvSpPr>
              <a:spLocks noChangeShapeType="1"/>
            </p:cNvSpPr>
            <p:nvPr/>
          </p:nvSpPr>
          <p:spPr bwMode="auto">
            <a:xfrm>
              <a:off x="2517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19" name="Line 31"/>
            <p:cNvSpPr>
              <a:spLocks noChangeShapeType="1"/>
            </p:cNvSpPr>
            <p:nvPr/>
          </p:nvSpPr>
          <p:spPr bwMode="auto">
            <a:xfrm>
              <a:off x="2698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20" name="Line 32"/>
            <p:cNvSpPr>
              <a:spLocks noChangeShapeType="1"/>
            </p:cNvSpPr>
            <p:nvPr/>
          </p:nvSpPr>
          <p:spPr bwMode="auto">
            <a:xfrm>
              <a:off x="2880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21" name="Line 33"/>
            <p:cNvSpPr>
              <a:spLocks noChangeShapeType="1"/>
            </p:cNvSpPr>
            <p:nvPr/>
          </p:nvSpPr>
          <p:spPr bwMode="auto">
            <a:xfrm>
              <a:off x="2698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22" name="Line 34"/>
            <p:cNvSpPr>
              <a:spLocks noChangeShapeType="1"/>
            </p:cNvSpPr>
            <p:nvPr/>
          </p:nvSpPr>
          <p:spPr bwMode="auto">
            <a:xfrm>
              <a:off x="2880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23" name="Line 35"/>
            <p:cNvSpPr>
              <a:spLocks noChangeShapeType="1"/>
            </p:cNvSpPr>
            <p:nvPr/>
          </p:nvSpPr>
          <p:spPr bwMode="auto">
            <a:xfrm>
              <a:off x="3061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24" name="Line 36"/>
            <p:cNvSpPr>
              <a:spLocks noChangeShapeType="1"/>
            </p:cNvSpPr>
            <p:nvPr/>
          </p:nvSpPr>
          <p:spPr bwMode="auto">
            <a:xfrm>
              <a:off x="3243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25" name="Line 37"/>
            <p:cNvSpPr>
              <a:spLocks noChangeShapeType="1"/>
            </p:cNvSpPr>
            <p:nvPr/>
          </p:nvSpPr>
          <p:spPr bwMode="auto">
            <a:xfrm>
              <a:off x="3061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26" name="Line 38"/>
            <p:cNvSpPr>
              <a:spLocks noChangeShapeType="1"/>
            </p:cNvSpPr>
            <p:nvPr/>
          </p:nvSpPr>
          <p:spPr bwMode="auto">
            <a:xfrm>
              <a:off x="3243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27" name="Line 39"/>
            <p:cNvSpPr>
              <a:spLocks noChangeShapeType="1"/>
            </p:cNvSpPr>
            <p:nvPr/>
          </p:nvSpPr>
          <p:spPr bwMode="auto">
            <a:xfrm>
              <a:off x="3424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28" name="Line 40"/>
            <p:cNvSpPr>
              <a:spLocks noChangeShapeType="1"/>
            </p:cNvSpPr>
            <p:nvPr/>
          </p:nvSpPr>
          <p:spPr bwMode="auto">
            <a:xfrm>
              <a:off x="3606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29" name="Line 41"/>
            <p:cNvSpPr>
              <a:spLocks noChangeShapeType="1"/>
            </p:cNvSpPr>
            <p:nvPr/>
          </p:nvSpPr>
          <p:spPr bwMode="auto">
            <a:xfrm>
              <a:off x="3424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930" name="Line 42"/>
            <p:cNvSpPr>
              <a:spLocks noChangeShapeType="1"/>
            </p:cNvSpPr>
            <p:nvPr/>
          </p:nvSpPr>
          <p:spPr bwMode="auto">
            <a:xfrm>
              <a:off x="3606" y="1388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93931" name="Line 43"/>
          <p:cNvSpPr>
            <a:spLocks noChangeShapeType="1"/>
          </p:cNvSpPr>
          <p:nvPr/>
        </p:nvSpPr>
        <p:spPr bwMode="auto">
          <a:xfrm>
            <a:off x="2771775" y="4084638"/>
            <a:ext cx="0" cy="2160587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32" name="Line 44"/>
          <p:cNvSpPr>
            <a:spLocks noChangeShapeType="1"/>
          </p:cNvSpPr>
          <p:nvPr/>
        </p:nvSpPr>
        <p:spPr bwMode="auto">
          <a:xfrm>
            <a:off x="3924300" y="4084638"/>
            <a:ext cx="0" cy="2160587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33" name="Line 45"/>
          <p:cNvSpPr>
            <a:spLocks noChangeShapeType="1"/>
          </p:cNvSpPr>
          <p:nvPr/>
        </p:nvSpPr>
        <p:spPr bwMode="auto">
          <a:xfrm>
            <a:off x="4498975" y="4084638"/>
            <a:ext cx="0" cy="2160587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34" name="Line 46"/>
          <p:cNvSpPr>
            <a:spLocks noChangeShapeType="1"/>
          </p:cNvSpPr>
          <p:nvPr/>
        </p:nvSpPr>
        <p:spPr bwMode="auto">
          <a:xfrm>
            <a:off x="5075238" y="4084638"/>
            <a:ext cx="0" cy="2160587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35" name="Line 47"/>
          <p:cNvSpPr>
            <a:spLocks noChangeShapeType="1"/>
          </p:cNvSpPr>
          <p:nvPr/>
        </p:nvSpPr>
        <p:spPr bwMode="auto">
          <a:xfrm>
            <a:off x="5651500" y="4084638"/>
            <a:ext cx="0" cy="2160587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36" name="Line 48"/>
          <p:cNvSpPr>
            <a:spLocks noChangeShapeType="1"/>
          </p:cNvSpPr>
          <p:nvPr/>
        </p:nvSpPr>
        <p:spPr bwMode="auto">
          <a:xfrm>
            <a:off x="6227763" y="4084638"/>
            <a:ext cx="0" cy="2160587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37" name="Text Box 49"/>
          <p:cNvSpPr txBox="1">
            <a:spLocks noChangeArrowheads="1"/>
          </p:cNvSpPr>
          <p:nvPr/>
        </p:nvSpPr>
        <p:spPr bwMode="auto">
          <a:xfrm>
            <a:off x="1444625" y="55895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clk</a:t>
            </a:r>
          </a:p>
        </p:txBody>
      </p:sp>
      <p:sp>
        <p:nvSpPr>
          <p:cNvPr id="293938" name="Text Box 50"/>
          <p:cNvSpPr txBox="1">
            <a:spLocks noChangeArrowheads="1"/>
          </p:cNvSpPr>
          <p:nvPr/>
        </p:nvSpPr>
        <p:spPr bwMode="auto">
          <a:xfrm>
            <a:off x="1528763" y="50927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</a:t>
            </a:r>
          </a:p>
        </p:txBody>
      </p:sp>
      <p:sp>
        <p:nvSpPr>
          <p:cNvPr id="293940" name="Line 52"/>
          <p:cNvSpPr>
            <a:spLocks noChangeShapeType="1"/>
          </p:cNvSpPr>
          <p:nvPr/>
        </p:nvSpPr>
        <p:spPr bwMode="auto">
          <a:xfrm>
            <a:off x="3348038" y="4084638"/>
            <a:ext cx="0" cy="2160587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43" name="Line 55"/>
          <p:cNvSpPr>
            <a:spLocks noChangeShapeType="1"/>
          </p:cNvSpPr>
          <p:nvPr/>
        </p:nvSpPr>
        <p:spPr bwMode="auto">
          <a:xfrm>
            <a:off x="2052638" y="5380038"/>
            <a:ext cx="2735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49" name="Line 61"/>
          <p:cNvSpPr>
            <a:spLocks noChangeShapeType="1"/>
          </p:cNvSpPr>
          <p:nvPr/>
        </p:nvSpPr>
        <p:spPr bwMode="auto">
          <a:xfrm>
            <a:off x="5364163" y="516413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50" name="Line 62"/>
          <p:cNvSpPr>
            <a:spLocks noChangeShapeType="1"/>
          </p:cNvSpPr>
          <p:nvPr/>
        </p:nvSpPr>
        <p:spPr bwMode="auto">
          <a:xfrm>
            <a:off x="4789488" y="516413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51" name="Line 63"/>
          <p:cNvSpPr>
            <a:spLocks noChangeShapeType="1"/>
          </p:cNvSpPr>
          <p:nvPr/>
        </p:nvSpPr>
        <p:spPr bwMode="auto">
          <a:xfrm>
            <a:off x="4789488" y="5164138"/>
            <a:ext cx="574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52" name="Line 64"/>
          <p:cNvSpPr>
            <a:spLocks noChangeShapeType="1"/>
          </p:cNvSpPr>
          <p:nvPr/>
        </p:nvSpPr>
        <p:spPr bwMode="auto">
          <a:xfrm>
            <a:off x="5364163" y="5380038"/>
            <a:ext cx="17287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56" name="Text Box 68"/>
          <p:cNvSpPr txBox="1">
            <a:spLocks noChangeArrowheads="1"/>
          </p:cNvSpPr>
          <p:nvPr/>
        </p:nvSpPr>
        <p:spPr bwMode="auto">
          <a:xfrm>
            <a:off x="1528763" y="46609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</a:t>
            </a:r>
          </a:p>
        </p:txBody>
      </p:sp>
      <p:sp>
        <p:nvSpPr>
          <p:cNvPr id="293958" name="Line 70"/>
          <p:cNvSpPr>
            <a:spLocks noChangeShapeType="1"/>
          </p:cNvSpPr>
          <p:nvPr/>
        </p:nvSpPr>
        <p:spPr bwMode="auto">
          <a:xfrm>
            <a:off x="2052638" y="4948238"/>
            <a:ext cx="215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60" name="Line 72"/>
          <p:cNvSpPr>
            <a:spLocks noChangeShapeType="1"/>
          </p:cNvSpPr>
          <p:nvPr/>
        </p:nvSpPr>
        <p:spPr bwMode="auto">
          <a:xfrm>
            <a:off x="4213225" y="4732338"/>
            <a:ext cx="5762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61" name="Line 73"/>
          <p:cNvSpPr>
            <a:spLocks noChangeShapeType="1"/>
          </p:cNvSpPr>
          <p:nvPr/>
        </p:nvSpPr>
        <p:spPr bwMode="auto">
          <a:xfrm flipV="1">
            <a:off x="4787900" y="4948238"/>
            <a:ext cx="1152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62" name="Line 74"/>
          <p:cNvSpPr>
            <a:spLocks noChangeShapeType="1"/>
          </p:cNvSpPr>
          <p:nvPr/>
        </p:nvSpPr>
        <p:spPr bwMode="auto">
          <a:xfrm>
            <a:off x="4789488" y="473233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64" name="Line 76"/>
          <p:cNvSpPr>
            <a:spLocks noChangeShapeType="1"/>
          </p:cNvSpPr>
          <p:nvPr/>
        </p:nvSpPr>
        <p:spPr bwMode="auto">
          <a:xfrm>
            <a:off x="6443663" y="473233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65" name="Line 77"/>
          <p:cNvSpPr>
            <a:spLocks noChangeShapeType="1"/>
          </p:cNvSpPr>
          <p:nvPr/>
        </p:nvSpPr>
        <p:spPr bwMode="auto">
          <a:xfrm>
            <a:off x="5940425" y="473233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66" name="Line 78"/>
          <p:cNvSpPr>
            <a:spLocks noChangeShapeType="1"/>
          </p:cNvSpPr>
          <p:nvPr/>
        </p:nvSpPr>
        <p:spPr bwMode="auto">
          <a:xfrm>
            <a:off x="5940425" y="4732338"/>
            <a:ext cx="503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67" name="Line 79"/>
          <p:cNvSpPr>
            <a:spLocks noChangeShapeType="1"/>
          </p:cNvSpPr>
          <p:nvPr/>
        </p:nvSpPr>
        <p:spPr bwMode="auto">
          <a:xfrm>
            <a:off x="6443663" y="4948238"/>
            <a:ext cx="649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68" name="Text Box 80"/>
          <p:cNvSpPr txBox="1">
            <a:spLocks noChangeArrowheads="1"/>
          </p:cNvSpPr>
          <p:nvPr/>
        </p:nvSpPr>
        <p:spPr bwMode="auto">
          <a:xfrm>
            <a:off x="1528763" y="41576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</a:t>
            </a:r>
          </a:p>
        </p:txBody>
      </p:sp>
      <p:sp>
        <p:nvSpPr>
          <p:cNvPr id="293970" name="Line 82"/>
          <p:cNvSpPr>
            <a:spLocks noChangeShapeType="1"/>
          </p:cNvSpPr>
          <p:nvPr/>
        </p:nvSpPr>
        <p:spPr bwMode="auto">
          <a:xfrm>
            <a:off x="2052638" y="4445000"/>
            <a:ext cx="503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71" name="Line 83"/>
          <p:cNvSpPr>
            <a:spLocks noChangeShapeType="1"/>
          </p:cNvSpPr>
          <p:nvPr/>
        </p:nvSpPr>
        <p:spPr bwMode="auto">
          <a:xfrm>
            <a:off x="2555875" y="422910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72" name="Line 84"/>
          <p:cNvSpPr>
            <a:spLocks noChangeShapeType="1"/>
          </p:cNvSpPr>
          <p:nvPr/>
        </p:nvSpPr>
        <p:spPr bwMode="auto">
          <a:xfrm>
            <a:off x="2555875" y="4229100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73" name="Line 85"/>
          <p:cNvSpPr>
            <a:spLocks noChangeShapeType="1"/>
          </p:cNvSpPr>
          <p:nvPr/>
        </p:nvSpPr>
        <p:spPr bwMode="auto">
          <a:xfrm flipV="1">
            <a:off x="3060700" y="4445000"/>
            <a:ext cx="5762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74" name="Line 86"/>
          <p:cNvSpPr>
            <a:spLocks noChangeShapeType="1"/>
          </p:cNvSpPr>
          <p:nvPr/>
        </p:nvSpPr>
        <p:spPr bwMode="auto">
          <a:xfrm>
            <a:off x="3635375" y="422910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76" name="Line 88"/>
          <p:cNvSpPr>
            <a:spLocks noChangeShapeType="1"/>
          </p:cNvSpPr>
          <p:nvPr/>
        </p:nvSpPr>
        <p:spPr bwMode="auto">
          <a:xfrm>
            <a:off x="6445250" y="422910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77" name="Line 89"/>
          <p:cNvSpPr>
            <a:spLocks noChangeShapeType="1"/>
          </p:cNvSpPr>
          <p:nvPr/>
        </p:nvSpPr>
        <p:spPr bwMode="auto">
          <a:xfrm>
            <a:off x="5365750" y="422910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78" name="Line 90"/>
          <p:cNvSpPr>
            <a:spLocks noChangeShapeType="1"/>
          </p:cNvSpPr>
          <p:nvPr/>
        </p:nvSpPr>
        <p:spPr bwMode="auto">
          <a:xfrm>
            <a:off x="5365750" y="4229100"/>
            <a:ext cx="1079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79" name="Line 91"/>
          <p:cNvSpPr>
            <a:spLocks noChangeShapeType="1"/>
          </p:cNvSpPr>
          <p:nvPr/>
        </p:nvSpPr>
        <p:spPr bwMode="auto">
          <a:xfrm>
            <a:off x="6445250" y="4445000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80" name="Line 92"/>
          <p:cNvSpPr>
            <a:spLocks noChangeShapeType="1"/>
          </p:cNvSpPr>
          <p:nvPr/>
        </p:nvSpPr>
        <p:spPr bwMode="auto">
          <a:xfrm>
            <a:off x="3060700" y="422910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81" name="Line 93"/>
          <p:cNvSpPr>
            <a:spLocks noChangeShapeType="1"/>
          </p:cNvSpPr>
          <p:nvPr/>
        </p:nvSpPr>
        <p:spPr bwMode="auto">
          <a:xfrm>
            <a:off x="3636963" y="4229100"/>
            <a:ext cx="503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83" name="Line 95"/>
          <p:cNvSpPr>
            <a:spLocks noChangeShapeType="1"/>
          </p:cNvSpPr>
          <p:nvPr/>
        </p:nvSpPr>
        <p:spPr bwMode="auto">
          <a:xfrm>
            <a:off x="4140200" y="422910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84" name="Line 96"/>
          <p:cNvSpPr>
            <a:spLocks noChangeShapeType="1"/>
          </p:cNvSpPr>
          <p:nvPr/>
        </p:nvSpPr>
        <p:spPr bwMode="auto">
          <a:xfrm>
            <a:off x="4140200" y="4445000"/>
            <a:ext cx="12239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85" name="Line 97"/>
          <p:cNvSpPr>
            <a:spLocks noChangeShapeType="1"/>
          </p:cNvSpPr>
          <p:nvPr/>
        </p:nvSpPr>
        <p:spPr bwMode="auto">
          <a:xfrm>
            <a:off x="6805613" y="4084638"/>
            <a:ext cx="0" cy="2160587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86" name="Line 98"/>
          <p:cNvSpPr>
            <a:spLocks noChangeShapeType="1"/>
          </p:cNvSpPr>
          <p:nvPr/>
        </p:nvSpPr>
        <p:spPr bwMode="auto">
          <a:xfrm>
            <a:off x="4213225" y="473233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87" name="Line 99"/>
          <p:cNvSpPr>
            <a:spLocks noChangeShapeType="1"/>
          </p:cNvSpPr>
          <p:nvPr/>
        </p:nvSpPr>
        <p:spPr bwMode="auto">
          <a:xfrm>
            <a:off x="2268538" y="56689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88" name="Line 100"/>
          <p:cNvSpPr>
            <a:spLocks noChangeShapeType="1"/>
          </p:cNvSpPr>
          <p:nvPr/>
        </p:nvSpPr>
        <p:spPr bwMode="auto">
          <a:xfrm>
            <a:off x="2268538" y="5668963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89" name="Line 101"/>
          <p:cNvSpPr>
            <a:spLocks noChangeShapeType="1"/>
          </p:cNvSpPr>
          <p:nvPr/>
        </p:nvSpPr>
        <p:spPr bwMode="auto">
          <a:xfrm>
            <a:off x="2555875" y="56689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90" name="Line 102"/>
          <p:cNvSpPr>
            <a:spLocks noChangeShapeType="1"/>
          </p:cNvSpPr>
          <p:nvPr/>
        </p:nvSpPr>
        <p:spPr bwMode="auto">
          <a:xfrm>
            <a:off x="2051050" y="5876925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91" name="Line 103"/>
          <p:cNvSpPr>
            <a:spLocks noChangeShapeType="1"/>
          </p:cNvSpPr>
          <p:nvPr/>
        </p:nvSpPr>
        <p:spPr bwMode="auto">
          <a:xfrm>
            <a:off x="2268538" y="4084638"/>
            <a:ext cx="0" cy="2160587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92" name="Line 104"/>
          <p:cNvSpPr>
            <a:spLocks noChangeShapeType="1"/>
          </p:cNvSpPr>
          <p:nvPr/>
        </p:nvSpPr>
        <p:spPr bwMode="auto">
          <a:xfrm>
            <a:off x="2771775" y="36449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93" name="Text Box 105"/>
          <p:cNvSpPr txBox="1">
            <a:spLocks noChangeArrowheads="1"/>
          </p:cNvSpPr>
          <p:nvPr/>
        </p:nvSpPr>
        <p:spPr bwMode="auto">
          <a:xfrm>
            <a:off x="2498725" y="2914650"/>
            <a:ext cx="5286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/>
              <a:t>A</a:t>
            </a:r>
          </a:p>
          <a:p>
            <a:r>
              <a:rPr lang="it-IT" sz="1400"/>
              <a:t>start</a:t>
            </a:r>
          </a:p>
          <a:p>
            <a:r>
              <a:rPr lang="it-IT" sz="1400"/>
              <a:t>1</a:t>
            </a:r>
          </a:p>
        </p:txBody>
      </p:sp>
      <p:sp>
        <p:nvSpPr>
          <p:cNvPr id="293994" name="Line 106"/>
          <p:cNvSpPr>
            <a:spLocks noChangeShapeType="1"/>
          </p:cNvSpPr>
          <p:nvPr/>
        </p:nvSpPr>
        <p:spPr bwMode="auto">
          <a:xfrm>
            <a:off x="3346450" y="36449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95" name="Text Box 107"/>
          <p:cNvSpPr txBox="1">
            <a:spLocks noChangeArrowheads="1"/>
          </p:cNvSpPr>
          <p:nvPr/>
        </p:nvSpPr>
        <p:spPr bwMode="auto">
          <a:xfrm>
            <a:off x="2990850" y="2914650"/>
            <a:ext cx="69691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/>
              <a:t>no B</a:t>
            </a:r>
          </a:p>
          <a:p>
            <a:r>
              <a:rPr lang="it-IT" sz="1400"/>
              <a:t>cancel</a:t>
            </a:r>
          </a:p>
          <a:p>
            <a:r>
              <a:rPr lang="it-IT" sz="1400"/>
              <a:t>1</a:t>
            </a:r>
          </a:p>
        </p:txBody>
      </p:sp>
      <p:sp>
        <p:nvSpPr>
          <p:cNvPr id="293996" name="Line 108"/>
          <p:cNvSpPr>
            <a:spLocks noChangeShapeType="1"/>
          </p:cNvSpPr>
          <p:nvPr/>
        </p:nvSpPr>
        <p:spPr bwMode="auto">
          <a:xfrm>
            <a:off x="3908425" y="36449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97" name="Text Box 109"/>
          <p:cNvSpPr txBox="1">
            <a:spLocks noChangeArrowheads="1"/>
          </p:cNvSpPr>
          <p:nvPr/>
        </p:nvSpPr>
        <p:spPr bwMode="auto">
          <a:xfrm>
            <a:off x="3635375" y="2914650"/>
            <a:ext cx="5286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/>
              <a:t>A</a:t>
            </a:r>
          </a:p>
          <a:p>
            <a:r>
              <a:rPr lang="it-IT" sz="1400"/>
              <a:t>start</a:t>
            </a:r>
          </a:p>
          <a:p>
            <a:r>
              <a:rPr lang="it-IT" sz="1400"/>
              <a:t>2</a:t>
            </a:r>
          </a:p>
        </p:txBody>
      </p:sp>
      <p:sp>
        <p:nvSpPr>
          <p:cNvPr id="293998" name="Line 110"/>
          <p:cNvSpPr>
            <a:spLocks noChangeShapeType="1"/>
          </p:cNvSpPr>
          <p:nvPr/>
        </p:nvSpPr>
        <p:spPr bwMode="auto">
          <a:xfrm>
            <a:off x="4484688" y="36449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3999" name="Text Box 111"/>
          <p:cNvSpPr txBox="1">
            <a:spLocks noChangeArrowheads="1"/>
          </p:cNvSpPr>
          <p:nvPr/>
        </p:nvSpPr>
        <p:spPr bwMode="auto">
          <a:xfrm>
            <a:off x="4183063" y="3127375"/>
            <a:ext cx="5889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/>
              <a:t>{A;B}</a:t>
            </a:r>
          </a:p>
          <a:p>
            <a:r>
              <a:rPr lang="it-IT" sz="1400"/>
              <a:t>2</a:t>
            </a:r>
          </a:p>
        </p:txBody>
      </p:sp>
      <p:sp>
        <p:nvSpPr>
          <p:cNvPr id="294000" name="Line 112"/>
          <p:cNvSpPr>
            <a:spLocks noChangeShapeType="1"/>
          </p:cNvSpPr>
          <p:nvPr/>
        </p:nvSpPr>
        <p:spPr bwMode="auto">
          <a:xfrm>
            <a:off x="5076825" y="36449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4002" name="Text Box 114"/>
          <p:cNvSpPr txBox="1">
            <a:spLocks noChangeArrowheads="1"/>
          </p:cNvSpPr>
          <p:nvPr/>
        </p:nvSpPr>
        <p:spPr bwMode="auto">
          <a:xfrm>
            <a:off x="4725988" y="2914650"/>
            <a:ext cx="65563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/>
              <a:t>C</a:t>
            </a:r>
          </a:p>
          <a:p>
            <a:r>
              <a:rPr lang="it-IT" sz="1400" b="1">
                <a:solidFill>
                  <a:srgbClr val="009900"/>
                </a:solidFill>
              </a:rPr>
              <a:t>holds</a:t>
            </a:r>
          </a:p>
          <a:p>
            <a:r>
              <a:rPr lang="it-IT" sz="1400"/>
              <a:t>2</a:t>
            </a:r>
          </a:p>
        </p:txBody>
      </p:sp>
      <p:sp>
        <p:nvSpPr>
          <p:cNvPr id="294003" name="Line 115"/>
          <p:cNvSpPr>
            <a:spLocks noChangeShapeType="1"/>
          </p:cNvSpPr>
          <p:nvPr/>
        </p:nvSpPr>
        <p:spPr bwMode="auto">
          <a:xfrm>
            <a:off x="5637213" y="36449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4004" name="Text Box 116"/>
          <p:cNvSpPr txBox="1">
            <a:spLocks noChangeArrowheads="1"/>
          </p:cNvSpPr>
          <p:nvPr/>
        </p:nvSpPr>
        <p:spPr bwMode="auto">
          <a:xfrm>
            <a:off x="5364163" y="2914650"/>
            <a:ext cx="52863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/>
              <a:t>A</a:t>
            </a:r>
          </a:p>
          <a:p>
            <a:r>
              <a:rPr lang="it-IT" sz="1400"/>
              <a:t>start</a:t>
            </a:r>
          </a:p>
          <a:p>
            <a:r>
              <a:rPr lang="it-IT" sz="1400"/>
              <a:t>3</a:t>
            </a:r>
          </a:p>
        </p:txBody>
      </p:sp>
      <p:sp>
        <p:nvSpPr>
          <p:cNvPr id="294006" name="Line 118"/>
          <p:cNvSpPr>
            <a:spLocks noChangeShapeType="1"/>
          </p:cNvSpPr>
          <p:nvPr/>
        </p:nvSpPr>
        <p:spPr bwMode="auto">
          <a:xfrm>
            <a:off x="6213475" y="36449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4007" name="Text Box 119"/>
          <p:cNvSpPr txBox="1">
            <a:spLocks noChangeArrowheads="1"/>
          </p:cNvSpPr>
          <p:nvPr/>
        </p:nvSpPr>
        <p:spPr bwMode="auto">
          <a:xfrm>
            <a:off x="5867400" y="2492375"/>
            <a:ext cx="649288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 dirty="0"/>
              <a:t>{A;B}</a:t>
            </a:r>
          </a:p>
          <a:p>
            <a:r>
              <a:rPr lang="it-IT" sz="1400" dirty="0"/>
              <a:t>3</a:t>
            </a:r>
          </a:p>
          <a:p>
            <a:r>
              <a:rPr lang="it-IT" sz="1400" dirty="0"/>
              <a:t>A</a:t>
            </a:r>
          </a:p>
          <a:p>
            <a:r>
              <a:rPr lang="it-IT" sz="1400" dirty="0"/>
              <a:t>start</a:t>
            </a:r>
          </a:p>
          <a:p>
            <a:r>
              <a:rPr lang="it-IT" sz="1400" dirty="0"/>
              <a:t>4</a:t>
            </a:r>
          </a:p>
        </p:txBody>
      </p:sp>
      <p:sp>
        <p:nvSpPr>
          <p:cNvPr id="294008" name="Text Box 120"/>
          <p:cNvSpPr txBox="1">
            <a:spLocks noChangeArrowheads="1"/>
          </p:cNvSpPr>
          <p:nvPr/>
        </p:nvSpPr>
        <p:spPr bwMode="auto">
          <a:xfrm>
            <a:off x="6515100" y="2276475"/>
            <a:ext cx="72072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/>
              <a:t>no C</a:t>
            </a:r>
          </a:p>
          <a:p>
            <a:r>
              <a:rPr lang="it-IT" sz="1400" b="1">
                <a:solidFill>
                  <a:srgbClr val="FF3300"/>
                </a:solidFill>
              </a:rPr>
              <a:t>fail</a:t>
            </a:r>
          </a:p>
          <a:p>
            <a:r>
              <a:rPr lang="it-IT" sz="1400"/>
              <a:t>3</a:t>
            </a:r>
          </a:p>
          <a:p>
            <a:r>
              <a:rPr lang="it-IT" sz="1400"/>
              <a:t>no B</a:t>
            </a:r>
          </a:p>
          <a:p>
            <a:r>
              <a:rPr lang="it-IT" sz="1400"/>
              <a:t>cancel</a:t>
            </a:r>
          </a:p>
          <a:p>
            <a:r>
              <a:rPr lang="it-IT" sz="1400"/>
              <a:t>4</a:t>
            </a:r>
          </a:p>
        </p:txBody>
      </p:sp>
      <p:sp>
        <p:nvSpPr>
          <p:cNvPr id="294009" name="Line 121"/>
          <p:cNvSpPr>
            <a:spLocks noChangeShapeType="1"/>
          </p:cNvSpPr>
          <p:nvPr/>
        </p:nvSpPr>
        <p:spPr bwMode="auto">
          <a:xfrm>
            <a:off x="6804025" y="36449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5B547-A6FE-4801-8743-FCE7E0E22C75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34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9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9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9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9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9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9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9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9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9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9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9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9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9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9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92" grpId="0" animBg="1"/>
      <p:bldP spid="293993" grpId="0"/>
      <p:bldP spid="293994" grpId="0" animBg="1"/>
      <p:bldP spid="293995" grpId="0"/>
      <p:bldP spid="293996" grpId="0" animBg="1"/>
      <p:bldP spid="293997" grpId="0"/>
      <p:bldP spid="293998" grpId="0" animBg="1"/>
      <p:bldP spid="293999" grpId="0"/>
      <p:bldP spid="294000" grpId="0" animBg="1"/>
      <p:bldP spid="294002" grpId="0"/>
      <p:bldP spid="294003" grpId="0" animBg="1"/>
      <p:bldP spid="294004" grpId="0"/>
      <p:bldP spid="294006" grpId="0" animBg="1"/>
      <p:bldP spid="294007" grpId="0"/>
      <p:bldP spid="294008" grpId="0"/>
      <p:bldP spid="29400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0131-4D24-4207-86C1-72671F5A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Consecutive repetition of SERE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3998-3531-4B9C-BEBB-913AF4830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5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 SERE consecutive repetition operator ([* ]) constructs repeated consecutive concatenation of a given SERE.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err="1"/>
              <a:t>repeated_SERE</a:t>
            </a:r>
            <a:r>
              <a:rPr lang="en-US" sz="2400" dirty="0"/>
              <a:t> = SERE [*[Count]]</a:t>
            </a:r>
          </a:p>
          <a:p>
            <a:pPr marL="0" indent="0">
              <a:buNone/>
            </a:pPr>
            <a:r>
              <a:rPr lang="en-US" sz="2400" dirty="0"/>
              <a:t>                                  | SERE [+]</a:t>
            </a:r>
            <a:br>
              <a:rPr lang="en-US" sz="2400" dirty="0"/>
            </a:br>
            <a:r>
              <a:rPr lang="en-US" sz="2400" dirty="0"/>
              <a:t>   </a:t>
            </a:r>
          </a:p>
          <a:p>
            <a:r>
              <a:rPr lang="en-US" sz="2400" dirty="0"/>
              <a:t>Count = number | </a:t>
            </a:r>
            <a:r>
              <a:rPr lang="en-US" sz="2400" dirty="0" err="1"/>
              <a:t>lowerBound</a:t>
            </a:r>
            <a:r>
              <a:rPr lang="en-US" sz="2400" dirty="0"/>
              <a:t> : </a:t>
            </a:r>
            <a:r>
              <a:rPr lang="en-US" sz="2400" dirty="0" err="1"/>
              <a:t>upperBound</a:t>
            </a:r>
            <a:r>
              <a:rPr lang="en-US" sz="2400" dirty="0"/>
              <a:t>     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>s[*</a:t>
            </a:r>
            <a:r>
              <a:rPr lang="en-US" sz="2400" dirty="0" err="1"/>
              <a:t>i</a:t>
            </a:r>
            <a:r>
              <a:rPr lang="en-US" sz="2400" dirty="0"/>
              <a:t>]      </a:t>
            </a:r>
            <a:r>
              <a:rPr lang="en-US" sz="2400" dirty="0" err="1"/>
              <a:t>i</a:t>
            </a:r>
            <a:r>
              <a:rPr lang="en-US" sz="2400" dirty="0"/>
              <a:t> consecutive repetitions of s  </a:t>
            </a:r>
          </a:p>
          <a:p>
            <a:pPr marL="0" indent="0">
              <a:buNone/>
            </a:pPr>
            <a:r>
              <a:rPr lang="en-US" sz="2400" dirty="0"/>
              <a:t>s[*</a:t>
            </a:r>
            <a:r>
              <a:rPr lang="en-US" sz="2400" dirty="0" err="1"/>
              <a:t>i:j</a:t>
            </a:r>
            <a:r>
              <a:rPr lang="en-US" sz="2400" dirty="0"/>
              <a:t>]    between </a:t>
            </a:r>
            <a:r>
              <a:rPr lang="en-US" sz="2400" dirty="0" err="1"/>
              <a:t>i</a:t>
            </a:r>
            <a:r>
              <a:rPr lang="en-US" sz="2400" dirty="0"/>
              <a:t> to j consecutive repetitions of s</a:t>
            </a:r>
          </a:p>
          <a:p>
            <a:pPr marL="0" indent="0">
              <a:buNone/>
            </a:pPr>
            <a:r>
              <a:rPr lang="en-US" sz="2400" dirty="0"/>
              <a:t>s[*]       0 or mere consecutive repetitions of s</a:t>
            </a:r>
          </a:p>
          <a:p>
            <a:pPr marL="0" indent="0">
              <a:buNone/>
            </a:pPr>
            <a:r>
              <a:rPr lang="en-US" sz="2400" dirty="0"/>
              <a:t>s[+]       1 or more consecutive repetitions of s</a:t>
            </a:r>
          </a:p>
        </p:txBody>
      </p:sp>
    </p:spTree>
    <p:extLst>
      <p:ext uri="{BB962C8B-B14F-4D97-AF65-F5344CB8AC3E}">
        <p14:creationId xmlns:p14="http://schemas.microsoft.com/office/powerpoint/2010/main" val="412730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8" name="Rectangle 4"/>
          <p:cNvSpPr>
            <a:spLocks noGrp="1" noChangeArrowheads="1"/>
          </p:cNvSpPr>
          <p:nvPr>
            <p:ph type="title"/>
          </p:nvPr>
        </p:nvSpPr>
        <p:spPr>
          <a:xfrm>
            <a:off x="555625" y="366733"/>
            <a:ext cx="8032750" cy="82501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798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677440"/>
          </a:xfrm>
        </p:spPr>
        <p:txBody>
          <a:bodyPr>
            <a:normAutofit/>
          </a:bodyPr>
          <a:lstStyle/>
          <a:p>
            <a:r>
              <a:rPr lang="en-US" sz="2400" dirty="0"/>
              <a:t>If A fell (1-&gt;0), then it remains low for 2 up to 4 clock cycles</a:t>
            </a:r>
          </a:p>
          <a:p>
            <a:pPr marL="0" indent="0" algn="ctr">
              <a:buNone/>
            </a:pPr>
            <a:br>
              <a:rPr lang="en-US" sz="2400" dirty="0"/>
            </a:br>
            <a:r>
              <a:rPr lang="en-US" sz="2400" dirty="0"/>
              <a:t>always ({ A ; !A } |=&gt; {!A[*1:3] ; A }) @ (</a:t>
            </a:r>
            <a:r>
              <a:rPr lang="en-US" sz="2400" dirty="0" err="1"/>
              <a:t>posedge</a:t>
            </a:r>
            <a:r>
              <a:rPr lang="en-US" sz="2400" dirty="0"/>
              <a:t> </a:t>
            </a:r>
            <a:r>
              <a:rPr lang="en-US" sz="2400" dirty="0" err="1"/>
              <a:t>clk</a:t>
            </a:r>
            <a:r>
              <a:rPr lang="en-US" sz="2400" dirty="0"/>
              <a:t>);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6FBCF9-D048-4FDD-AD76-FDEDE99B0D26}"/>
              </a:ext>
            </a:extLst>
          </p:cNvPr>
          <p:cNvGrpSpPr/>
          <p:nvPr/>
        </p:nvGrpSpPr>
        <p:grpSpPr>
          <a:xfrm>
            <a:off x="2071495" y="3580360"/>
            <a:ext cx="5001009" cy="2089047"/>
            <a:chOff x="900113" y="3780879"/>
            <a:chExt cx="4248150" cy="1512888"/>
          </a:xfrm>
        </p:grpSpPr>
        <p:sp>
          <p:nvSpPr>
            <p:cNvPr id="297991" name="Line 7"/>
            <p:cNvSpPr>
              <a:spLocks noChangeShapeType="1"/>
            </p:cNvSpPr>
            <p:nvPr/>
          </p:nvSpPr>
          <p:spPr bwMode="auto">
            <a:xfrm>
              <a:off x="1692275" y="3780879"/>
              <a:ext cx="0" cy="15128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7994" name="Line 10"/>
            <p:cNvSpPr>
              <a:spLocks noChangeShapeType="1"/>
            </p:cNvSpPr>
            <p:nvPr/>
          </p:nvSpPr>
          <p:spPr bwMode="auto">
            <a:xfrm>
              <a:off x="1690688" y="4709567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7995" name="Line 11"/>
            <p:cNvSpPr>
              <a:spLocks noChangeShapeType="1"/>
            </p:cNvSpPr>
            <p:nvPr/>
          </p:nvSpPr>
          <p:spPr bwMode="auto">
            <a:xfrm>
              <a:off x="1979613" y="4709567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7996" name="Line 12"/>
            <p:cNvSpPr>
              <a:spLocks noChangeShapeType="1"/>
            </p:cNvSpPr>
            <p:nvPr/>
          </p:nvSpPr>
          <p:spPr bwMode="auto">
            <a:xfrm>
              <a:off x="1476375" y="4925467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7997" name="Line 13"/>
            <p:cNvSpPr>
              <a:spLocks noChangeShapeType="1"/>
            </p:cNvSpPr>
            <p:nvPr/>
          </p:nvSpPr>
          <p:spPr bwMode="auto">
            <a:xfrm>
              <a:off x="1690688" y="4709567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7998" name="Line 14"/>
            <p:cNvSpPr>
              <a:spLocks noChangeShapeType="1"/>
            </p:cNvSpPr>
            <p:nvPr/>
          </p:nvSpPr>
          <p:spPr bwMode="auto">
            <a:xfrm>
              <a:off x="1979613" y="4925467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7999" name="Line 15"/>
            <p:cNvSpPr>
              <a:spLocks noChangeShapeType="1"/>
            </p:cNvSpPr>
            <p:nvPr/>
          </p:nvSpPr>
          <p:spPr bwMode="auto">
            <a:xfrm>
              <a:off x="2266950" y="4709567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00" name="Line 16"/>
            <p:cNvSpPr>
              <a:spLocks noChangeShapeType="1"/>
            </p:cNvSpPr>
            <p:nvPr/>
          </p:nvSpPr>
          <p:spPr bwMode="auto">
            <a:xfrm>
              <a:off x="2555875" y="4709567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01" name="Line 17"/>
            <p:cNvSpPr>
              <a:spLocks noChangeShapeType="1"/>
            </p:cNvSpPr>
            <p:nvPr/>
          </p:nvSpPr>
          <p:spPr bwMode="auto">
            <a:xfrm>
              <a:off x="2266950" y="4709567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02" name="Line 18"/>
            <p:cNvSpPr>
              <a:spLocks noChangeShapeType="1"/>
            </p:cNvSpPr>
            <p:nvPr/>
          </p:nvSpPr>
          <p:spPr bwMode="auto">
            <a:xfrm>
              <a:off x="2555875" y="4925467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03" name="Line 19"/>
            <p:cNvSpPr>
              <a:spLocks noChangeShapeType="1"/>
            </p:cNvSpPr>
            <p:nvPr/>
          </p:nvSpPr>
          <p:spPr bwMode="auto">
            <a:xfrm>
              <a:off x="2841625" y="4709567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04" name="Line 20"/>
            <p:cNvSpPr>
              <a:spLocks noChangeShapeType="1"/>
            </p:cNvSpPr>
            <p:nvPr/>
          </p:nvSpPr>
          <p:spPr bwMode="auto">
            <a:xfrm>
              <a:off x="3130550" y="4709567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05" name="Line 21"/>
            <p:cNvSpPr>
              <a:spLocks noChangeShapeType="1"/>
            </p:cNvSpPr>
            <p:nvPr/>
          </p:nvSpPr>
          <p:spPr bwMode="auto">
            <a:xfrm>
              <a:off x="2841625" y="4709567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06" name="Line 22"/>
            <p:cNvSpPr>
              <a:spLocks noChangeShapeType="1"/>
            </p:cNvSpPr>
            <p:nvPr/>
          </p:nvSpPr>
          <p:spPr bwMode="auto">
            <a:xfrm>
              <a:off x="3130550" y="4925467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07" name="Line 23"/>
            <p:cNvSpPr>
              <a:spLocks noChangeShapeType="1"/>
            </p:cNvSpPr>
            <p:nvPr/>
          </p:nvSpPr>
          <p:spPr bwMode="auto">
            <a:xfrm>
              <a:off x="3417888" y="4709567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08" name="Line 24"/>
            <p:cNvSpPr>
              <a:spLocks noChangeShapeType="1"/>
            </p:cNvSpPr>
            <p:nvPr/>
          </p:nvSpPr>
          <p:spPr bwMode="auto">
            <a:xfrm>
              <a:off x="3706813" y="4709567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09" name="Line 25"/>
            <p:cNvSpPr>
              <a:spLocks noChangeShapeType="1"/>
            </p:cNvSpPr>
            <p:nvPr/>
          </p:nvSpPr>
          <p:spPr bwMode="auto">
            <a:xfrm>
              <a:off x="3417888" y="4709567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10" name="Line 26"/>
            <p:cNvSpPr>
              <a:spLocks noChangeShapeType="1"/>
            </p:cNvSpPr>
            <p:nvPr/>
          </p:nvSpPr>
          <p:spPr bwMode="auto">
            <a:xfrm>
              <a:off x="3706813" y="4925467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11" name="Line 27"/>
            <p:cNvSpPr>
              <a:spLocks noChangeShapeType="1"/>
            </p:cNvSpPr>
            <p:nvPr/>
          </p:nvSpPr>
          <p:spPr bwMode="auto">
            <a:xfrm>
              <a:off x="3994150" y="4709567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12" name="Line 28"/>
            <p:cNvSpPr>
              <a:spLocks noChangeShapeType="1"/>
            </p:cNvSpPr>
            <p:nvPr/>
          </p:nvSpPr>
          <p:spPr bwMode="auto">
            <a:xfrm>
              <a:off x="4283075" y="4709567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13" name="Line 29"/>
            <p:cNvSpPr>
              <a:spLocks noChangeShapeType="1"/>
            </p:cNvSpPr>
            <p:nvPr/>
          </p:nvSpPr>
          <p:spPr bwMode="auto">
            <a:xfrm>
              <a:off x="3994150" y="4709567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14" name="Line 30"/>
            <p:cNvSpPr>
              <a:spLocks noChangeShapeType="1"/>
            </p:cNvSpPr>
            <p:nvPr/>
          </p:nvSpPr>
          <p:spPr bwMode="auto">
            <a:xfrm>
              <a:off x="4283075" y="4925467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15" name="Line 31"/>
            <p:cNvSpPr>
              <a:spLocks noChangeShapeType="1"/>
            </p:cNvSpPr>
            <p:nvPr/>
          </p:nvSpPr>
          <p:spPr bwMode="auto">
            <a:xfrm>
              <a:off x="4570413" y="4709567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16" name="Line 32"/>
            <p:cNvSpPr>
              <a:spLocks noChangeShapeType="1"/>
            </p:cNvSpPr>
            <p:nvPr/>
          </p:nvSpPr>
          <p:spPr bwMode="auto">
            <a:xfrm>
              <a:off x="4859338" y="4709567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17" name="Line 33"/>
            <p:cNvSpPr>
              <a:spLocks noChangeShapeType="1"/>
            </p:cNvSpPr>
            <p:nvPr/>
          </p:nvSpPr>
          <p:spPr bwMode="auto">
            <a:xfrm>
              <a:off x="4570413" y="4709567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18" name="Line 34"/>
            <p:cNvSpPr>
              <a:spLocks noChangeShapeType="1"/>
            </p:cNvSpPr>
            <p:nvPr/>
          </p:nvSpPr>
          <p:spPr bwMode="auto">
            <a:xfrm>
              <a:off x="4859338" y="4925467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27" name="Line 43"/>
            <p:cNvSpPr>
              <a:spLocks noChangeShapeType="1"/>
            </p:cNvSpPr>
            <p:nvPr/>
          </p:nvSpPr>
          <p:spPr bwMode="auto">
            <a:xfrm>
              <a:off x="2268538" y="3780879"/>
              <a:ext cx="0" cy="15128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28" name="Line 44"/>
            <p:cNvSpPr>
              <a:spLocks noChangeShapeType="1"/>
            </p:cNvSpPr>
            <p:nvPr/>
          </p:nvSpPr>
          <p:spPr bwMode="auto">
            <a:xfrm>
              <a:off x="3421063" y="3780879"/>
              <a:ext cx="0" cy="15128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29" name="Line 45"/>
            <p:cNvSpPr>
              <a:spLocks noChangeShapeType="1"/>
            </p:cNvSpPr>
            <p:nvPr/>
          </p:nvSpPr>
          <p:spPr bwMode="auto">
            <a:xfrm>
              <a:off x="3995738" y="3780879"/>
              <a:ext cx="0" cy="15128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30" name="Line 46"/>
            <p:cNvSpPr>
              <a:spLocks noChangeShapeType="1"/>
            </p:cNvSpPr>
            <p:nvPr/>
          </p:nvSpPr>
          <p:spPr bwMode="auto">
            <a:xfrm>
              <a:off x="4572000" y="3780879"/>
              <a:ext cx="0" cy="15128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33" name="Text Box 49"/>
            <p:cNvSpPr txBox="1">
              <a:spLocks noChangeArrowheads="1"/>
            </p:cNvSpPr>
            <p:nvPr/>
          </p:nvSpPr>
          <p:spPr bwMode="auto">
            <a:xfrm>
              <a:off x="900113" y="4638129"/>
              <a:ext cx="463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clk</a:t>
              </a:r>
            </a:p>
          </p:txBody>
        </p:sp>
        <p:sp>
          <p:nvSpPr>
            <p:cNvPr id="298034" name="Text Box 50"/>
            <p:cNvSpPr txBox="1">
              <a:spLocks noChangeArrowheads="1"/>
            </p:cNvSpPr>
            <p:nvPr/>
          </p:nvSpPr>
          <p:spPr bwMode="auto">
            <a:xfrm>
              <a:off x="971550" y="3917404"/>
              <a:ext cx="336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A</a:t>
              </a:r>
            </a:p>
          </p:txBody>
        </p:sp>
        <p:sp>
          <p:nvSpPr>
            <p:cNvPr id="298040" name="Line 56"/>
            <p:cNvSpPr>
              <a:spLocks noChangeShapeType="1"/>
            </p:cNvSpPr>
            <p:nvPr/>
          </p:nvSpPr>
          <p:spPr bwMode="auto">
            <a:xfrm>
              <a:off x="1476375" y="4069804"/>
              <a:ext cx="504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41" name="Line 57"/>
            <p:cNvSpPr>
              <a:spLocks noChangeShapeType="1"/>
            </p:cNvSpPr>
            <p:nvPr/>
          </p:nvSpPr>
          <p:spPr bwMode="auto">
            <a:xfrm flipV="1">
              <a:off x="1981200" y="4285704"/>
              <a:ext cx="2303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42" name="Line 58"/>
            <p:cNvSpPr>
              <a:spLocks noChangeShapeType="1"/>
            </p:cNvSpPr>
            <p:nvPr/>
          </p:nvSpPr>
          <p:spPr bwMode="auto">
            <a:xfrm>
              <a:off x="1981200" y="4069804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46" name="Line 62"/>
            <p:cNvSpPr>
              <a:spLocks noChangeShapeType="1"/>
            </p:cNvSpPr>
            <p:nvPr/>
          </p:nvSpPr>
          <p:spPr bwMode="auto">
            <a:xfrm>
              <a:off x="3132138" y="4069804"/>
              <a:ext cx="19446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52" name="Line 68"/>
            <p:cNvSpPr>
              <a:spLocks noChangeShapeType="1"/>
            </p:cNvSpPr>
            <p:nvPr/>
          </p:nvSpPr>
          <p:spPr bwMode="auto">
            <a:xfrm>
              <a:off x="2844800" y="3780879"/>
              <a:ext cx="0" cy="15128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53" name="Line 69"/>
            <p:cNvSpPr>
              <a:spLocks noChangeShapeType="1"/>
            </p:cNvSpPr>
            <p:nvPr/>
          </p:nvSpPr>
          <p:spPr bwMode="auto">
            <a:xfrm>
              <a:off x="3132138" y="4069804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54" name="Line 70"/>
            <p:cNvSpPr>
              <a:spLocks noChangeShapeType="1"/>
            </p:cNvSpPr>
            <p:nvPr/>
          </p:nvSpPr>
          <p:spPr bwMode="auto">
            <a:xfrm>
              <a:off x="3708400" y="4069804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055" name="Line 71"/>
            <p:cNvSpPr>
              <a:spLocks noChangeShapeType="1"/>
            </p:cNvSpPr>
            <p:nvPr/>
          </p:nvSpPr>
          <p:spPr bwMode="auto">
            <a:xfrm>
              <a:off x="4284663" y="4069804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5B547-A6FE-4801-8743-FCE7E0E22C75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00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layer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5B547-A6FE-4801-8743-FCE7E0E22C75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162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2BFE-62D4-43FD-855A-3AE2F466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7D004-863E-45DF-89C0-CC16A07A5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verification layer provides </a:t>
            </a:r>
            <a:r>
              <a:rPr lang="en-US" sz="2400" i="1" dirty="0"/>
              <a:t>directives </a:t>
            </a:r>
            <a:r>
              <a:rPr lang="en-US" sz="2400" dirty="0"/>
              <a:t>that tell a verification tool what to do with the specified sequences and properties.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PSL_directive</a:t>
            </a:r>
            <a:r>
              <a:rPr lang="en-US" sz="2400" dirty="0"/>
              <a:t> = [Str. identifier: ] </a:t>
            </a:r>
            <a:r>
              <a:rPr lang="en-US" sz="2400" dirty="0" err="1"/>
              <a:t>Verification_directive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Verification_directive</a:t>
            </a:r>
            <a:r>
              <a:rPr lang="en-US" sz="2400" dirty="0"/>
              <a:t> = </a:t>
            </a:r>
            <a:r>
              <a:rPr lang="en-US" sz="2400" b="1" dirty="0"/>
              <a:t>assert</a:t>
            </a:r>
            <a:r>
              <a:rPr lang="en-US" sz="2400" dirty="0"/>
              <a:t> Property [report </a:t>
            </a:r>
            <a:r>
              <a:rPr lang="en-US" sz="2400" dirty="0" err="1"/>
              <a:t>Str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                                        | </a:t>
            </a:r>
            <a:r>
              <a:rPr lang="en-US" sz="2400" b="1" dirty="0"/>
              <a:t>assume</a:t>
            </a:r>
            <a:r>
              <a:rPr lang="en-US" sz="2400" dirty="0"/>
              <a:t> Property</a:t>
            </a:r>
          </a:p>
          <a:p>
            <a:pPr marL="0" indent="0">
              <a:buNone/>
            </a:pPr>
            <a:r>
              <a:rPr lang="en-US" sz="2400" dirty="0"/>
              <a:t>                                        | </a:t>
            </a:r>
            <a:r>
              <a:rPr lang="en-US" sz="2400" b="1" dirty="0"/>
              <a:t>cover</a:t>
            </a:r>
            <a:r>
              <a:rPr lang="en-US" sz="2400" dirty="0"/>
              <a:t> Sequence [report </a:t>
            </a:r>
            <a:r>
              <a:rPr lang="en-US" sz="2400" dirty="0" err="1"/>
              <a:t>Str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…</a:t>
            </a:r>
          </a:p>
        </p:txBody>
      </p:sp>
    </p:spTree>
    <p:extLst>
      <p:ext uri="{BB962C8B-B14F-4D97-AF65-F5344CB8AC3E}">
        <p14:creationId xmlns:p14="http://schemas.microsoft.com/office/powerpoint/2010/main" val="2037006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DBC2-2189-43AB-BE43-C867129B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572D-AD53-4010-8EE7-5DBB91A08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assert:</a:t>
            </a:r>
            <a:r>
              <a:rPr lang="en-US" sz="2400" dirty="0"/>
              <a:t> the assert directive instructs the verification tool to verify that a property holds. It may optionally include a character string containing a message to report when the property fails to hold.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>	assert always (ack -&gt; next (!ack until </a:t>
            </a:r>
            <a:r>
              <a:rPr lang="en-US" sz="2400" dirty="0" err="1"/>
              <a:t>req</a:t>
            </a:r>
            <a:r>
              <a:rPr lang="en-US" sz="2400" dirty="0"/>
              <a:t>))</a:t>
            </a:r>
            <a:br>
              <a:rPr lang="en-US" sz="2400" dirty="0"/>
            </a:br>
            <a:r>
              <a:rPr lang="en-US" sz="2400" dirty="0"/>
              <a:t>            report </a:t>
            </a:r>
            <a:r>
              <a:rPr lang="en-US" sz="2400" b="1" i="1" dirty="0"/>
              <a:t>“</a:t>
            </a:r>
            <a:r>
              <a:rPr lang="en-US" sz="2400" dirty="0"/>
              <a:t>A second ack occurred before the next </a:t>
            </a:r>
            <a:r>
              <a:rPr lang="en-US" sz="2400" dirty="0" err="1"/>
              <a:t>req</a:t>
            </a:r>
            <a:r>
              <a:rPr lang="en-US" sz="2400" b="1" i="1" dirty="0"/>
              <a:t>”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If always (ack -&gt; next (!ack until </a:t>
            </a:r>
            <a:r>
              <a:rPr lang="en-US" sz="2400" dirty="0" err="1"/>
              <a:t>req</a:t>
            </a:r>
            <a:r>
              <a:rPr lang="en-US" sz="2400" dirty="0"/>
              <a:t>)) does not hold, then the message </a:t>
            </a:r>
            <a:r>
              <a:rPr lang="en-US" sz="2400" b="1" i="1" dirty="0"/>
              <a:t>“</a:t>
            </a:r>
            <a:r>
              <a:rPr lang="en-US" sz="2400" dirty="0"/>
              <a:t>A second ack occurred before the next </a:t>
            </a:r>
            <a:r>
              <a:rPr lang="en-US" sz="2400" dirty="0" err="1"/>
              <a:t>req</a:t>
            </a:r>
            <a:r>
              <a:rPr lang="en-US" sz="2400" b="1" i="1" dirty="0"/>
              <a:t>” </a:t>
            </a:r>
            <a:r>
              <a:rPr lang="en-US" sz="2400" dirty="0"/>
              <a:t>should be displayed. </a:t>
            </a:r>
          </a:p>
        </p:txBody>
      </p:sp>
    </p:spTree>
    <p:extLst>
      <p:ext uri="{BB962C8B-B14F-4D97-AF65-F5344CB8AC3E}">
        <p14:creationId xmlns:p14="http://schemas.microsoft.com/office/powerpoint/2010/main" val="1745479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DBC2-2189-43AB-BE43-C867129B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572D-AD53-4010-8EE7-5DBB91A08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assume:</a:t>
            </a:r>
            <a:r>
              <a:rPr lang="en-US" sz="2400" dirty="0"/>
              <a:t> the assume directive instructs the verification tool to constrain the verification (e.g., the behavior of the input signals) so that the given property holds.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>	assume always (ack -&gt; next (ack));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Instructs the verification tool to constrain the verification (e.g., the behavior of the input signals) so that the property</a:t>
            </a:r>
            <a:br>
              <a:rPr lang="en-US" sz="2400" dirty="0"/>
            </a:br>
            <a:r>
              <a:rPr lang="en-US" sz="2400" dirty="0"/>
              <a:t> always (ack -&gt; next !ack) holds in the design.</a:t>
            </a:r>
          </a:p>
        </p:txBody>
      </p:sp>
    </p:spTree>
    <p:extLst>
      <p:ext uri="{BB962C8B-B14F-4D97-AF65-F5344CB8AC3E}">
        <p14:creationId xmlns:p14="http://schemas.microsoft.com/office/powerpoint/2010/main" val="857937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DBC2-2189-43AB-BE43-C867129B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572D-AD53-4010-8EE7-5DBB91A08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cover:</a:t>
            </a:r>
            <a:r>
              <a:rPr lang="en-US" sz="2400" dirty="0"/>
              <a:t> the cover directive directs the verification tool to check if a certain path was covered by the verification space based on a simulation test suite or a set of given constraints. It may optionally include a character string containing a message to report when the specified sequence occurs.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>	cover {a; b; c}</a:t>
            </a:r>
          </a:p>
          <a:p>
            <a:pPr marL="0" indent="0">
              <a:buNone/>
            </a:pPr>
            <a:r>
              <a:rPr lang="en-US" sz="2400" dirty="0"/>
              <a:t>             report “The sequence a, b and c was covered”;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{</a:t>
            </a:r>
            <a:r>
              <a:rPr lang="en-US" sz="2400" dirty="0" err="1"/>
              <a:t>a;b;c</a:t>
            </a:r>
            <a:r>
              <a:rPr lang="en-US" sz="2400" dirty="0"/>
              <a:t>} is covered at least one time, then the message </a:t>
            </a:r>
            <a:r>
              <a:rPr lang="en-US" sz="2400" b="1" i="1" dirty="0"/>
              <a:t>“</a:t>
            </a:r>
            <a:r>
              <a:rPr lang="en-US" sz="2400" dirty="0"/>
              <a:t>The sequence a, b and c was covered</a:t>
            </a:r>
            <a:r>
              <a:rPr lang="en-US" sz="2400" b="1" i="1" dirty="0"/>
              <a:t>” </a:t>
            </a:r>
            <a:r>
              <a:rPr lang="en-US" sz="2400" dirty="0"/>
              <a:t>should be displayed. </a:t>
            </a:r>
          </a:p>
        </p:txBody>
      </p:sp>
    </p:spTree>
    <p:extLst>
      <p:ext uri="{BB962C8B-B14F-4D97-AF65-F5344CB8AC3E}">
        <p14:creationId xmlns:p14="http://schemas.microsoft.com/office/powerpoint/2010/main" val="3584906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and/or B sends ‘</a:t>
            </a:r>
            <a:r>
              <a:rPr lang="en-US" dirty="0" err="1"/>
              <a:t>Req</a:t>
            </a:r>
            <a:r>
              <a:rPr lang="en-US" dirty="0"/>
              <a:t>’ to the Arbiter.</a:t>
            </a:r>
          </a:p>
          <a:p>
            <a:r>
              <a:rPr lang="en-US" dirty="0"/>
              <a:t>Arbiter does round-robin scheduling between A,B.</a:t>
            </a:r>
          </a:p>
          <a:p>
            <a:r>
              <a:rPr lang="en-US" dirty="0"/>
              <a:t>Arbiter sends ‘</a:t>
            </a:r>
            <a:r>
              <a:rPr lang="en-US" dirty="0" err="1"/>
              <a:t>Gnt</a:t>
            </a:r>
            <a:r>
              <a:rPr lang="en-US" dirty="0"/>
              <a:t>’ back to A or B, making it Master.</a:t>
            </a:r>
          </a:p>
          <a:p>
            <a:r>
              <a:rPr lang="en-US" dirty="0"/>
              <a:t>Arbiter sets “Busy” while A or B is Master.</a:t>
            </a:r>
          </a:p>
          <a:p>
            <a:r>
              <a:rPr lang="en-US" dirty="0"/>
              <a:t>Master sets ‘</a:t>
            </a:r>
            <a:r>
              <a:rPr lang="en-US" dirty="0" err="1"/>
              <a:t>DRdy</a:t>
            </a:r>
            <a:r>
              <a:rPr lang="en-US" dirty="0"/>
              <a:t>’ when Data is on the bus.</a:t>
            </a:r>
          </a:p>
          <a:p>
            <a:r>
              <a:rPr lang="en-US" dirty="0"/>
              <a:t>Master sets ‘Done’ in the last cycle of a grant.</a:t>
            </a:r>
          </a:p>
          <a:p>
            <a:r>
              <a:rPr lang="en-US" dirty="0"/>
              <a:t>‘Reset’ resets the Arbiter.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1339200"/>
            <a:ext cx="4041648" cy="10816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500" dirty="0"/>
              <a:t>Two blocks A, B exchange data via a common bus.</a:t>
            </a:r>
          </a:p>
        </p:txBody>
      </p:sp>
      <p:sp>
        <p:nvSpPr>
          <p:cNvPr id="276517" name="Rectangle 37"/>
          <p:cNvSpPr>
            <a:spLocks noChangeArrowheads="1"/>
          </p:cNvSpPr>
          <p:nvPr/>
        </p:nvSpPr>
        <p:spPr bwMode="auto">
          <a:xfrm>
            <a:off x="323850" y="2493963"/>
            <a:ext cx="4248150" cy="36718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611188" y="3068638"/>
            <a:ext cx="36734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Arbiter</a:t>
            </a:r>
          </a:p>
        </p:txBody>
      </p:sp>
      <p:sp>
        <p:nvSpPr>
          <p:cNvPr id="276486" name="Rectangle 6"/>
          <p:cNvSpPr>
            <a:spLocks noChangeArrowheads="1"/>
          </p:cNvSpPr>
          <p:nvPr/>
        </p:nvSpPr>
        <p:spPr bwMode="auto">
          <a:xfrm>
            <a:off x="611188" y="4725988"/>
            <a:ext cx="1223962" cy="1223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Block A</a:t>
            </a: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3060700" y="4725988"/>
            <a:ext cx="1223963" cy="1223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Block B</a:t>
            </a:r>
          </a:p>
        </p:txBody>
      </p:sp>
      <p:sp>
        <p:nvSpPr>
          <p:cNvPr id="276488" name="Line 8"/>
          <p:cNvSpPr>
            <a:spLocks noChangeShapeType="1"/>
          </p:cNvSpPr>
          <p:nvPr/>
        </p:nvSpPr>
        <p:spPr bwMode="auto">
          <a:xfrm>
            <a:off x="1835150" y="4941888"/>
            <a:ext cx="1225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6489" name="Line 9"/>
          <p:cNvSpPr>
            <a:spLocks noChangeShapeType="1"/>
          </p:cNvSpPr>
          <p:nvPr/>
        </p:nvSpPr>
        <p:spPr bwMode="auto">
          <a:xfrm>
            <a:off x="1835150" y="5229225"/>
            <a:ext cx="1225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6490" name="Line 10"/>
          <p:cNvSpPr>
            <a:spLocks noChangeShapeType="1"/>
          </p:cNvSpPr>
          <p:nvPr/>
        </p:nvSpPr>
        <p:spPr bwMode="auto">
          <a:xfrm>
            <a:off x="2771775" y="5518150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6491" name="Line 11"/>
          <p:cNvSpPr>
            <a:spLocks noChangeShapeType="1"/>
          </p:cNvSpPr>
          <p:nvPr/>
        </p:nvSpPr>
        <p:spPr bwMode="auto">
          <a:xfrm>
            <a:off x="1835150" y="5805488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6492" name="Text Box 12"/>
          <p:cNvSpPr txBox="1">
            <a:spLocks noChangeArrowheads="1"/>
          </p:cNvSpPr>
          <p:nvPr/>
        </p:nvSpPr>
        <p:spPr bwMode="auto">
          <a:xfrm>
            <a:off x="2159000" y="5589588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/>
              <a:t>Data</a:t>
            </a:r>
          </a:p>
        </p:txBody>
      </p:sp>
      <p:sp>
        <p:nvSpPr>
          <p:cNvPr id="276493" name="Line 13"/>
          <p:cNvSpPr>
            <a:spLocks noChangeShapeType="1"/>
          </p:cNvSpPr>
          <p:nvPr/>
        </p:nvSpPr>
        <p:spPr bwMode="auto">
          <a:xfrm>
            <a:off x="2771775" y="5805488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6494" name="Text Box 14"/>
          <p:cNvSpPr txBox="1">
            <a:spLocks noChangeArrowheads="1"/>
          </p:cNvSpPr>
          <p:nvPr/>
        </p:nvSpPr>
        <p:spPr bwMode="auto">
          <a:xfrm>
            <a:off x="2124075" y="5302250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/>
              <a:t>DRdy</a:t>
            </a:r>
          </a:p>
        </p:txBody>
      </p:sp>
      <p:sp>
        <p:nvSpPr>
          <p:cNvPr id="276495" name="Line 15"/>
          <p:cNvSpPr>
            <a:spLocks noChangeShapeType="1"/>
          </p:cNvSpPr>
          <p:nvPr/>
        </p:nvSpPr>
        <p:spPr bwMode="auto">
          <a:xfrm>
            <a:off x="1835150" y="5518150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6496" name="Text Box 16"/>
          <p:cNvSpPr txBox="1">
            <a:spLocks noChangeArrowheads="1"/>
          </p:cNvSpPr>
          <p:nvPr/>
        </p:nvSpPr>
        <p:spPr bwMode="auto">
          <a:xfrm>
            <a:off x="468313" y="3933825"/>
            <a:ext cx="7191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/>
              <a:t>ReqA</a:t>
            </a:r>
          </a:p>
        </p:txBody>
      </p:sp>
      <p:sp>
        <p:nvSpPr>
          <p:cNvPr id="276497" name="Text Box 17"/>
          <p:cNvSpPr txBox="1">
            <a:spLocks noChangeArrowheads="1"/>
          </p:cNvSpPr>
          <p:nvPr/>
        </p:nvSpPr>
        <p:spPr bwMode="auto">
          <a:xfrm>
            <a:off x="1260475" y="3933825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/>
              <a:t>GntA</a:t>
            </a:r>
          </a:p>
        </p:txBody>
      </p:sp>
      <p:sp>
        <p:nvSpPr>
          <p:cNvPr id="276500" name="Line 20"/>
          <p:cNvSpPr>
            <a:spLocks noChangeShapeType="1"/>
          </p:cNvSpPr>
          <p:nvPr/>
        </p:nvSpPr>
        <p:spPr bwMode="auto">
          <a:xfrm rot="-5400000">
            <a:off x="575469" y="3753644"/>
            <a:ext cx="503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6501" name="Line 21"/>
          <p:cNvSpPr>
            <a:spLocks noChangeShapeType="1"/>
          </p:cNvSpPr>
          <p:nvPr/>
        </p:nvSpPr>
        <p:spPr bwMode="auto">
          <a:xfrm rot="-5400000">
            <a:off x="611188" y="451008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6502" name="Line 22"/>
          <p:cNvSpPr>
            <a:spLocks noChangeShapeType="1"/>
          </p:cNvSpPr>
          <p:nvPr/>
        </p:nvSpPr>
        <p:spPr bwMode="auto">
          <a:xfrm rot="-5400000">
            <a:off x="1296194" y="3753644"/>
            <a:ext cx="503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6503" name="Line 23"/>
          <p:cNvSpPr>
            <a:spLocks noChangeShapeType="1"/>
          </p:cNvSpPr>
          <p:nvPr/>
        </p:nvSpPr>
        <p:spPr bwMode="auto">
          <a:xfrm rot="-5400000">
            <a:off x="1331913" y="451008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6504" name="Text Box 24"/>
          <p:cNvSpPr txBox="1">
            <a:spLocks noChangeArrowheads="1"/>
          </p:cNvSpPr>
          <p:nvPr/>
        </p:nvSpPr>
        <p:spPr bwMode="auto">
          <a:xfrm>
            <a:off x="2843213" y="3933825"/>
            <a:ext cx="7191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/>
              <a:t>ReqB</a:t>
            </a:r>
          </a:p>
        </p:txBody>
      </p:sp>
      <p:sp>
        <p:nvSpPr>
          <p:cNvPr id="276505" name="Text Box 25"/>
          <p:cNvSpPr txBox="1">
            <a:spLocks noChangeArrowheads="1"/>
          </p:cNvSpPr>
          <p:nvPr/>
        </p:nvSpPr>
        <p:spPr bwMode="auto">
          <a:xfrm>
            <a:off x="3635375" y="3933825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/>
              <a:t>GntB</a:t>
            </a:r>
          </a:p>
        </p:txBody>
      </p:sp>
      <p:sp>
        <p:nvSpPr>
          <p:cNvPr id="276506" name="Line 26"/>
          <p:cNvSpPr>
            <a:spLocks noChangeShapeType="1"/>
          </p:cNvSpPr>
          <p:nvPr/>
        </p:nvSpPr>
        <p:spPr bwMode="auto">
          <a:xfrm rot="-5400000">
            <a:off x="2950369" y="3753644"/>
            <a:ext cx="503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6507" name="Line 27"/>
          <p:cNvSpPr>
            <a:spLocks noChangeShapeType="1"/>
          </p:cNvSpPr>
          <p:nvPr/>
        </p:nvSpPr>
        <p:spPr bwMode="auto">
          <a:xfrm rot="-5400000">
            <a:off x="2987675" y="451008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6508" name="Line 28"/>
          <p:cNvSpPr>
            <a:spLocks noChangeShapeType="1"/>
          </p:cNvSpPr>
          <p:nvPr/>
        </p:nvSpPr>
        <p:spPr bwMode="auto">
          <a:xfrm rot="-5400000">
            <a:off x="3671094" y="3753644"/>
            <a:ext cx="503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6509" name="Line 29"/>
          <p:cNvSpPr>
            <a:spLocks noChangeShapeType="1"/>
          </p:cNvSpPr>
          <p:nvPr/>
        </p:nvSpPr>
        <p:spPr bwMode="auto">
          <a:xfrm rot="-5400000">
            <a:off x="3706813" y="451008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6510" name="Text Box 30"/>
          <p:cNvSpPr txBox="1">
            <a:spLocks noChangeArrowheads="1"/>
          </p:cNvSpPr>
          <p:nvPr/>
        </p:nvSpPr>
        <p:spPr bwMode="auto">
          <a:xfrm>
            <a:off x="1835150" y="3717925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/>
              <a:t>Busy</a:t>
            </a:r>
          </a:p>
        </p:txBody>
      </p:sp>
      <p:sp>
        <p:nvSpPr>
          <p:cNvPr id="276511" name="Text Box 31"/>
          <p:cNvSpPr txBox="1">
            <a:spLocks noChangeArrowheads="1"/>
          </p:cNvSpPr>
          <p:nvPr/>
        </p:nvSpPr>
        <p:spPr bwMode="auto">
          <a:xfrm>
            <a:off x="2268538" y="4149725"/>
            <a:ext cx="7191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/>
              <a:t>Done</a:t>
            </a:r>
          </a:p>
        </p:txBody>
      </p:sp>
      <p:sp>
        <p:nvSpPr>
          <p:cNvPr id="276512" name="Line 32"/>
          <p:cNvSpPr>
            <a:spLocks noChangeShapeType="1"/>
          </p:cNvSpPr>
          <p:nvPr/>
        </p:nvSpPr>
        <p:spPr bwMode="auto">
          <a:xfrm rot="-5400000">
            <a:off x="2016125" y="3609975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6513" name="Line 33"/>
          <p:cNvSpPr>
            <a:spLocks noChangeShapeType="1"/>
          </p:cNvSpPr>
          <p:nvPr/>
        </p:nvSpPr>
        <p:spPr bwMode="auto">
          <a:xfrm>
            <a:off x="2124075" y="4076700"/>
            <a:ext cx="0" cy="865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6515" name="Line 35"/>
          <p:cNvSpPr>
            <a:spLocks noChangeShapeType="1"/>
          </p:cNvSpPr>
          <p:nvPr/>
        </p:nvSpPr>
        <p:spPr bwMode="auto">
          <a:xfrm rot="-5400000">
            <a:off x="2303463" y="3825875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6516" name="Line 36"/>
          <p:cNvSpPr>
            <a:spLocks noChangeShapeType="1"/>
          </p:cNvSpPr>
          <p:nvPr/>
        </p:nvSpPr>
        <p:spPr bwMode="auto">
          <a:xfrm>
            <a:off x="2627313" y="4510088"/>
            <a:ext cx="0" cy="719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6518" name="Line 38"/>
          <p:cNvSpPr>
            <a:spLocks noChangeShapeType="1"/>
          </p:cNvSpPr>
          <p:nvPr/>
        </p:nvSpPr>
        <p:spPr bwMode="auto">
          <a:xfrm rot="-5400000">
            <a:off x="1223963" y="2960688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6519" name="Line 39"/>
          <p:cNvSpPr>
            <a:spLocks noChangeShapeType="1"/>
          </p:cNvSpPr>
          <p:nvPr/>
        </p:nvSpPr>
        <p:spPr bwMode="auto">
          <a:xfrm>
            <a:off x="1116013" y="2852738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6520" name="Text Box 40"/>
          <p:cNvSpPr txBox="1">
            <a:spLocks noChangeArrowheads="1"/>
          </p:cNvSpPr>
          <p:nvPr/>
        </p:nvSpPr>
        <p:spPr bwMode="auto">
          <a:xfrm>
            <a:off x="395288" y="2636838"/>
            <a:ext cx="7191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/>
              <a:t>Reset</a:t>
            </a:r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spAutoFit/>
          </a:bodyPr>
          <a:lstStyle/>
          <a:p>
            <a:r>
              <a:rPr lang="it-IT" sz="4400" dirty="0"/>
              <a:t>A </a:t>
            </a:r>
            <a:r>
              <a:rPr lang="it-IT" sz="4400" dirty="0" err="1"/>
              <a:t>simple</a:t>
            </a:r>
            <a:r>
              <a:rPr lang="it-IT" sz="4400" dirty="0"/>
              <a:t> </a:t>
            </a:r>
            <a:r>
              <a:rPr lang="it-IT" sz="4400" dirty="0" err="1"/>
              <a:t>example</a:t>
            </a:r>
            <a:endParaRPr lang="it-IT" sz="4400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4294967295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B5B547-A6FE-4801-8743-FCE7E0E22C75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28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25" y="366733"/>
            <a:ext cx="8032750" cy="825012"/>
          </a:xfrm>
        </p:spPr>
        <p:txBody>
          <a:bodyPr/>
          <a:lstStyle/>
          <a:p>
            <a:r>
              <a:rPr lang="en-US" dirty="0"/>
              <a:t>PSL is a layered 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2187" y="1313096"/>
            <a:ext cx="6780277" cy="5339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Boolean layer</a:t>
            </a:r>
          </a:p>
          <a:p>
            <a:pPr lvl="1"/>
            <a:r>
              <a:rPr lang="en-US" dirty="0"/>
              <a:t>Boolean expressions involving HDL, logic operators and PSL functions. It is evaluated immediately, at an instant in time. </a:t>
            </a:r>
            <a:br>
              <a:rPr lang="en-US" dirty="0"/>
            </a:br>
            <a:r>
              <a:rPr lang="en-US" dirty="0"/>
              <a:t>a) </a:t>
            </a:r>
            <a:r>
              <a:rPr lang="en-US" dirty="0">
                <a:solidFill>
                  <a:schemeClr val="accent1"/>
                </a:solidFill>
              </a:rPr>
              <a:t>(ack) (namely, ack == 1)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b)</a:t>
            </a:r>
            <a:r>
              <a:rPr lang="en-US" dirty="0">
                <a:solidFill>
                  <a:schemeClr val="accent1"/>
                </a:solidFill>
              </a:rPr>
              <a:t> (out ==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(in, 1))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Temporal layer</a:t>
            </a:r>
          </a:p>
          <a:p>
            <a:pPr lvl="1"/>
            <a:r>
              <a:rPr lang="en-US" dirty="0"/>
              <a:t>Sequential expressions and </a:t>
            </a:r>
            <a:br>
              <a:rPr lang="en-US" dirty="0"/>
            </a:br>
            <a:r>
              <a:rPr lang="en-US" dirty="0"/>
              <a:t>properties, both of which descrive</a:t>
            </a:r>
            <a:br>
              <a:rPr lang="en-US" dirty="0"/>
            </a:br>
            <a:r>
              <a:rPr lang="en-US" dirty="0"/>
              <a:t>behavior of the design over time</a:t>
            </a:r>
            <a:br>
              <a:rPr lang="en-US" dirty="0"/>
            </a:br>
            <a:r>
              <a:rPr lang="en-US" dirty="0"/>
              <a:t>through temporal operators.</a:t>
            </a:r>
            <a:br>
              <a:rPr lang="en-US" dirty="0"/>
            </a:br>
            <a:r>
              <a:rPr lang="en-US" dirty="0"/>
              <a:t>a) </a:t>
            </a:r>
            <a:r>
              <a:rPr lang="en-US" dirty="0">
                <a:solidFill>
                  <a:srgbClr val="00B050"/>
                </a:solidFill>
              </a:rPr>
              <a:t>{</a:t>
            </a:r>
            <a:r>
              <a:rPr lang="en-US" dirty="0">
                <a:solidFill>
                  <a:schemeClr val="accent1"/>
                </a:solidFill>
              </a:rPr>
              <a:t>s1</a:t>
            </a:r>
            <a:r>
              <a:rPr lang="en-US" dirty="0">
                <a:solidFill>
                  <a:srgbClr val="00B050"/>
                </a:solidFill>
              </a:rPr>
              <a:t>;</a:t>
            </a:r>
            <a:r>
              <a:rPr lang="en-US" dirty="0">
                <a:solidFill>
                  <a:schemeClr val="accent1"/>
                </a:solidFill>
              </a:rPr>
              <a:t>s2</a:t>
            </a:r>
            <a:r>
              <a:rPr lang="en-US" dirty="0">
                <a:solidFill>
                  <a:srgbClr val="00B050"/>
                </a:solidFill>
              </a:rPr>
              <a:t>;</a:t>
            </a:r>
            <a:r>
              <a:rPr lang="en-US" dirty="0">
                <a:solidFill>
                  <a:schemeClr val="accent1"/>
                </a:solidFill>
              </a:rPr>
              <a:t>s3</a:t>
            </a:r>
            <a:r>
              <a:rPr lang="en-US" dirty="0">
                <a:solidFill>
                  <a:srgbClr val="00B050"/>
                </a:solidFill>
              </a:rPr>
              <a:t>}</a:t>
            </a:r>
            <a:br>
              <a:rPr lang="en-US" dirty="0"/>
            </a:br>
            <a:r>
              <a:rPr lang="en-US" dirty="0"/>
              <a:t>b) </a:t>
            </a:r>
            <a:r>
              <a:rPr lang="en-US" dirty="0">
                <a:solidFill>
                  <a:srgbClr val="00B050"/>
                </a:solidFill>
              </a:rPr>
              <a:t>always</a:t>
            </a:r>
            <a:r>
              <a:rPr lang="en-US" dirty="0"/>
              <a:t> (</a:t>
            </a:r>
            <a:r>
              <a:rPr lang="en-US" dirty="0" err="1">
                <a:solidFill>
                  <a:schemeClr val="accent1"/>
                </a:solidFill>
              </a:rPr>
              <a:t>req</a:t>
            </a:r>
            <a:r>
              <a:rPr lang="en-US" dirty="0">
                <a:solidFill>
                  <a:schemeClr val="accent1"/>
                </a:solidFill>
              </a:rPr>
              <a:t> -&gt; </a:t>
            </a:r>
            <a:r>
              <a:rPr lang="en-US" dirty="0">
                <a:solidFill>
                  <a:srgbClr val="00B050"/>
                </a:solidFill>
              </a:rPr>
              <a:t>next[1]</a:t>
            </a:r>
            <a:r>
              <a:rPr lang="en-US" dirty="0">
                <a:solidFill>
                  <a:schemeClr val="accent1"/>
                </a:solidFill>
              </a:rPr>
              <a:t>(!ack)</a:t>
            </a:r>
            <a:r>
              <a:rPr lang="en-US" dirty="0"/>
              <a:t>)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514220" y="2423160"/>
            <a:ext cx="3533768" cy="3907833"/>
            <a:chOff x="707" y="703"/>
            <a:chExt cx="4536" cy="3753"/>
          </a:xfrm>
        </p:grpSpPr>
        <p:sp>
          <p:nvSpPr>
            <p:cNvPr id="7" name="Freeform 5"/>
            <p:cNvSpPr>
              <a:spLocks noChangeArrowheads="1"/>
            </p:cNvSpPr>
            <p:nvPr/>
          </p:nvSpPr>
          <p:spPr bwMode="auto">
            <a:xfrm>
              <a:off x="1343" y="3512"/>
              <a:ext cx="3900" cy="944"/>
            </a:xfrm>
            <a:custGeom>
              <a:avLst/>
              <a:gdLst>
                <a:gd name="T0" fmla="*/ 3736 w 3900"/>
                <a:gd name="T1" fmla="*/ 944 h 944"/>
                <a:gd name="T2" fmla="*/ 3900 w 3900"/>
                <a:gd name="T3" fmla="*/ 787 h 944"/>
                <a:gd name="T4" fmla="*/ 3421 w 3900"/>
                <a:gd name="T5" fmla="*/ 0 h 944"/>
                <a:gd name="T6" fmla="*/ 0 w 3900"/>
                <a:gd name="T7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00" h="944">
                  <a:moveTo>
                    <a:pt x="3736" y="944"/>
                  </a:moveTo>
                  <a:lnTo>
                    <a:pt x="3900" y="787"/>
                  </a:lnTo>
                  <a:lnTo>
                    <a:pt x="34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8C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 6"/>
            <p:cNvSpPr>
              <a:spLocks noChangeArrowheads="1"/>
            </p:cNvSpPr>
            <p:nvPr/>
          </p:nvSpPr>
          <p:spPr bwMode="auto">
            <a:xfrm>
              <a:off x="1176" y="3512"/>
              <a:ext cx="3588" cy="334"/>
            </a:xfrm>
            <a:custGeom>
              <a:avLst/>
              <a:gdLst>
                <a:gd name="T0" fmla="*/ 0 w 3588"/>
                <a:gd name="T1" fmla="*/ 158 h 334"/>
                <a:gd name="T2" fmla="*/ 3246 w 3588"/>
                <a:gd name="T3" fmla="*/ 334 h 334"/>
                <a:gd name="T4" fmla="*/ 3588 w 3588"/>
                <a:gd name="T5" fmla="*/ 0 h 334"/>
                <a:gd name="T6" fmla="*/ 167 w 3588"/>
                <a:gd name="T7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8" h="334">
                  <a:moveTo>
                    <a:pt x="0" y="158"/>
                  </a:moveTo>
                  <a:lnTo>
                    <a:pt x="3246" y="334"/>
                  </a:lnTo>
                  <a:lnTo>
                    <a:pt x="3588" y="0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249A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 7"/>
            <p:cNvSpPr>
              <a:spLocks noChangeArrowheads="1"/>
            </p:cNvSpPr>
            <p:nvPr/>
          </p:nvSpPr>
          <p:spPr bwMode="auto">
            <a:xfrm>
              <a:off x="707" y="3662"/>
              <a:ext cx="4382" cy="789"/>
            </a:xfrm>
            <a:custGeom>
              <a:avLst/>
              <a:gdLst>
                <a:gd name="T0" fmla="*/ 0 w 4382"/>
                <a:gd name="T1" fmla="*/ 789 h 789"/>
                <a:gd name="T2" fmla="*/ 4382 w 4382"/>
                <a:gd name="T3" fmla="*/ 789 h 789"/>
                <a:gd name="T4" fmla="*/ 3901 w 4382"/>
                <a:gd name="T5" fmla="*/ 0 h 789"/>
                <a:gd name="T6" fmla="*/ 481 w 4382"/>
                <a:gd name="T7" fmla="*/ 0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82" h="789">
                  <a:moveTo>
                    <a:pt x="0" y="789"/>
                  </a:moveTo>
                  <a:lnTo>
                    <a:pt x="4382" y="789"/>
                  </a:lnTo>
                  <a:lnTo>
                    <a:pt x="3901" y="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4040D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FFFF"/>
                  </a:solidFill>
                  <a:latin typeface="Abadi MT Condensed Extra Bold"/>
                  <a:cs typeface="Abadi MT Condensed Extra Bold"/>
                </a:rPr>
                <a:t>Boolean</a:t>
              </a:r>
            </a:p>
          </p:txBody>
        </p:sp>
        <p:sp>
          <p:nvSpPr>
            <p:cNvPr id="10" name="Freeform 8"/>
            <p:cNvSpPr>
              <a:spLocks noChangeArrowheads="1"/>
            </p:cNvSpPr>
            <p:nvPr/>
          </p:nvSpPr>
          <p:spPr bwMode="auto">
            <a:xfrm>
              <a:off x="1851" y="2650"/>
              <a:ext cx="2852" cy="933"/>
            </a:xfrm>
            <a:custGeom>
              <a:avLst/>
              <a:gdLst>
                <a:gd name="T0" fmla="*/ 2703 w 2852"/>
                <a:gd name="T1" fmla="*/ 933 h 933"/>
                <a:gd name="T2" fmla="*/ 2852 w 2852"/>
                <a:gd name="T3" fmla="*/ 774 h 933"/>
                <a:gd name="T4" fmla="*/ 2375 w 2852"/>
                <a:gd name="T5" fmla="*/ 0 h 933"/>
                <a:gd name="T6" fmla="*/ 0 w 2852"/>
                <a:gd name="T7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933">
                  <a:moveTo>
                    <a:pt x="2703" y="933"/>
                  </a:moveTo>
                  <a:lnTo>
                    <a:pt x="2852" y="774"/>
                  </a:lnTo>
                  <a:lnTo>
                    <a:pt x="23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 9"/>
            <p:cNvSpPr>
              <a:spLocks noChangeArrowheads="1"/>
            </p:cNvSpPr>
            <p:nvPr/>
          </p:nvSpPr>
          <p:spPr bwMode="auto">
            <a:xfrm>
              <a:off x="1693" y="2650"/>
              <a:ext cx="2533" cy="569"/>
            </a:xfrm>
            <a:custGeom>
              <a:avLst/>
              <a:gdLst>
                <a:gd name="T0" fmla="*/ 0 w 2533"/>
                <a:gd name="T1" fmla="*/ 156 h 569"/>
                <a:gd name="T2" fmla="*/ 1993 w 2533"/>
                <a:gd name="T3" fmla="*/ 569 h 569"/>
                <a:gd name="T4" fmla="*/ 2533 w 2533"/>
                <a:gd name="T5" fmla="*/ 0 h 569"/>
                <a:gd name="T6" fmla="*/ 158 w 2533"/>
                <a:gd name="T7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33" h="569">
                  <a:moveTo>
                    <a:pt x="0" y="156"/>
                  </a:moveTo>
                  <a:lnTo>
                    <a:pt x="1993" y="569"/>
                  </a:lnTo>
                  <a:lnTo>
                    <a:pt x="2533" y="0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CE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 10"/>
            <p:cNvSpPr>
              <a:spLocks noChangeArrowheads="1"/>
            </p:cNvSpPr>
            <p:nvPr/>
          </p:nvSpPr>
          <p:spPr bwMode="auto">
            <a:xfrm>
              <a:off x="1233" y="2802"/>
              <a:ext cx="3316" cy="774"/>
            </a:xfrm>
            <a:custGeom>
              <a:avLst/>
              <a:gdLst>
                <a:gd name="T0" fmla="*/ 0 w 3316"/>
                <a:gd name="T1" fmla="*/ 774 h 774"/>
                <a:gd name="T2" fmla="*/ 3316 w 3316"/>
                <a:gd name="T3" fmla="*/ 774 h 774"/>
                <a:gd name="T4" fmla="*/ 2841 w 3316"/>
                <a:gd name="T5" fmla="*/ 0 h 774"/>
                <a:gd name="T6" fmla="*/ 462 w 3316"/>
                <a:gd name="T7" fmla="*/ 0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16" h="774">
                  <a:moveTo>
                    <a:pt x="0" y="774"/>
                  </a:moveTo>
                  <a:lnTo>
                    <a:pt x="3316" y="774"/>
                  </a:lnTo>
                  <a:lnTo>
                    <a:pt x="2841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0098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FFFF"/>
                  </a:solidFill>
                  <a:latin typeface="Abadi MT Condensed Extra Bold"/>
                  <a:cs typeface="Abadi MT Condensed Extra Bold"/>
                </a:rPr>
                <a:t>Temporal</a:t>
              </a:r>
            </a:p>
          </p:txBody>
        </p:sp>
        <p:sp>
          <p:nvSpPr>
            <p:cNvPr id="13" name="Freeform 11"/>
            <p:cNvSpPr>
              <a:spLocks noChangeArrowheads="1"/>
            </p:cNvSpPr>
            <p:nvPr/>
          </p:nvSpPr>
          <p:spPr bwMode="auto">
            <a:xfrm>
              <a:off x="2385" y="1795"/>
              <a:ext cx="1784" cy="916"/>
            </a:xfrm>
            <a:custGeom>
              <a:avLst/>
              <a:gdLst>
                <a:gd name="T0" fmla="*/ 1620 w 1784"/>
                <a:gd name="T1" fmla="*/ 916 h 916"/>
                <a:gd name="T2" fmla="*/ 1784 w 1784"/>
                <a:gd name="T3" fmla="*/ 761 h 916"/>
                <a:gd name="T4" fmla="*/ 1330 w 1784"/>
                <a:gd name="T5" fmla="*/ 0 h 916"/>
                <a:gd name="T6" fmla="*/ 0 w 1784"/>
                <a:gd name="T7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4" h="916">
                  <a:moveTo>
                    <a:pt x="1620" y="916"/>
                  </a:moveTo>
                  <a:lnTo>
                    <a:pt x="1784" y="761"/>
                  </a:lnTo>
                  <a:lnTo>
                    <a:pt x="1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F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 12"/>
            <p:cNvSpPr>
              <a:spLocks noChangeArrowheads="1"/>
            </p:cNvSpPr>
            <p:nvPr/>
          </p:nvSpPr>
          <p:spPr bwMode="auto">
            <a:xfrm>
              <a:off x="2230" y="1795"/>
              <a:ext cx="1485" cy="344"/>
            </a:xfrm>
            <a:custGeom>
              <a:avLst/>
              <a:gdLst>
                <a:gd name="T0" fmla="*/ 0 w 1485"/>
                <a:gd name="T1" fmla="*/ 153 h 344"/>
                <a:gd name="T2" fmla="*/ 1150 w 1485"/>
                <a:gd name="T3" fmla="*/ 344 h 344"/>
                <a:gd name="T4" fmla="*/ 1485 w 1485"/>
                <a:gd name="T5" fmla="*/ 0 h 344"/>
                <a:gd name="T6" fmla="*/ 155 w 1485"/>
                <a:gd name="T7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5" h="344">
                  <a:moveTo>
                    <a:pt x="0" y="153"/>
                  </a:moveTo>
                  <a:lnTo>
                    <a:pt x="1150" y="344"/>
                  </a:lnTo>
                  <a:lnTo>
                    <a:pt x="1485" y="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FAD2C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1766" y="1948"/>
              <a:ext cx="2248" cy="763"/>
            </a:xfrm>
            <a:custGeom>
              <a:avLst/>
              <a:gdLst>
                <a:gd name="T0" fmla="*/ 0 w 2248"/>
                <a:gd name="T1" fmla="*/ 763 h 763"/>
                <a:gd name="T2" fmla="*/ 2248 w 2248"/>
                <a:gd name="T3" fmla="*/ 763 h 763"/>
                <a:gd name="T4" fmla="*/ 1794 w 2248"/>
                <a:gd name="T5" fmla="*/ 0 h 763"/>
                <a:gd name="T6" fmla="*/ 464 w 2248"/>
                <a:gd name="T7" fmla="*/ 0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8" h="763">
                  <a:moveTo>
                    <a:pt x="0" y="763"/>
                  </a:moveTo>
                  <a:lnTo>
                    <a:pt x="2248" y="763"/>
                  </a:lnTo>
                  <a:lnTo>
                    <a:pt x="1794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FB9214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FFFF"/>
                  </a:solidFill>
                  <a:latin typeface="Abadi MT Condensed Extra Bold"/>
                  <a:cs typeface="Abadi MT Condensed Extra Bold"/>
                </a:rPr>
                <a:t>Verification</a:t>
              </a: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2904" y="703"/>
              <a:ext cx="751" cy="1135"/>
            </a:xfrm>
            <a:custGeom>
              <a:avLst/>
              <a:gdLst>
                <a:gd name="T0" fmla="*/ 0 w 751"/>
                <a:gd name="T1" fmla="*/ 152 h 1135"/>
                <a:gd name="T2" fmla="*/ 589 w 751"/>
                <a:gd name="T3" fmla="*/ 1135 h 1135"/>
                <a:gd name="T4" fmla="*/ 751 w 751"/>
                <a:gd name="T5" fmla="*/ 992 h 1135"/>
                <a:gd name="T6" fmla="*/ 146 w 751"/>
                <a:gd name="T7" fmla="*/ 0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1" h="1135">
                  <a:moveTo>
                    <a:pt x="0" y="152"/>
                  </a:moveTo>
                  <a:lnTo>
                    <a:pt x="589" y="1135"/>
                  </a:lnTo>
                  <a:lnTo>
                    <a:pt x="751" y="99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960018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2294" y="853"/>
              <a:ext cx="1208" cy="996"/>
            </a:xfrm>
            <a:custGeom>
              <a:avLst/>
              <a:gdLst>
                <a:gd name="T0" fmla="*/ 0 w 1208"/>
                <a:gd name="T1" fmla="*/ 996 h 996"/>
                <a:gd name="T2" fmla="*/ 1208 w 1208"/>
                <a:gd name="T3" fmla="*/ 996 h 996"/>
                <a:gd name="T4" fmla="*/ 601 w 1208"/>
                <a:gd name="T5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8" h="996">
                  <a:moveTo>
                    <a:pt x="0" y="996"/>
                  </a:moveTo>
                  <a:lnTo>
                    <a:pt x="1208" y="996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FF00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Abadi MT Condensed Extra Bold"/>
                  <a:cs typeface="Abadi MT Condensed Extra Bold"/>
                </a:rPr>
                <a:t>Modeling</a:t>
              </a:r>
            </a:p>
          </p:txBody>
        </p:sp>
      </p:grp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5B547-A6FE-4801-8743-FCE7E0E22C75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68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323850" y="1844675"/>
            <a:ext cx="8569325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8534" name="Rectangle 6"/>
          <p:cNvSpPr>
            <a:spLocks noChangeArrowheads="1"/>
          </p:cNvSpPr>
          <p:nvPr/>
        </p:nvSpPr>
        <p:spPr bwMode="auto">
          <a:xfrm>
            <a:off x="323850" y="2347913"/>
            <a:ext cx="8569325" cy="5032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323850" y="2852738"/>
            <a:ext cx="8569325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8536" name="Rectangle 8"/>
          <p:cNvSpPr>
            <a:spLocks noChangeArrowheads="1"/>
          </p:cNvSpPr>
          <p:nvPr/>
        </p:nvSpPr>
        <p:spPr bwMode="auto">
          <a:xfrm>
            <a:off x="323850" y="3355975"/>
            <a:ext cx="8569325" cy="503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8537" name="Rectangle 9"/>
          <p:cNvSpPr>
            <a:spLocks noChangeArrowheads="1"/>
          </p:cNvSpPr>
          <p:nvPr/>
        </p:nvSpPr>
        <p:spPr bwMode="auto">
          <a:xfrm>
            <a:off x="323850" y="3859213"/>
            <a:ext cx="8569325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8538" name="Rectangle 10"/>
          <p:cNvSpPr>
            <a:spLocks noChangeArrowheads="1"/>
          </p:cNvSpPr>
          <p:nvPr/>
        </p:nvSpPr>
        <p:spPr bwMode="auto">
          <a:xfrm>
            <a:off x="323850" y="4364038"/>
            <a:ext cx="8569325" cy="5032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8539" name="Rectangle 11"/>
          <p:cNvSpPr>
            <a:spLocks noChangeArrowheads="1"/>
          </p:cNvSpPr>
          <p:nvPr/>
        </p:nvSpPr>
        <p:spPr bwMode="auto">
          <a:xfrm>
            <a:off x="323850" y="4867275"/>
            <a:ext cx="8569325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8540" name="Rectangle 12"/>
          <p:cNvSpPr>
            <a:spLocks noChangeArrowheads="1"/>
          </p:cNvSpPr>
          <p:nvPr/>
        </p:nvSpPr>
        <p:spPr bwMode="auto">
          <a:xfrm>
            <a:off x="323850" y="5372100"/>
            <a:ext cx="8569325" cy="503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75726"/>
            <a:ext cx="8229600" cy="825012"/>
          </a:xfrm>
        </p:spPr>
        <p:txBody>
          <a:bodyPr/>
          <a:lstStyle/>
          <a:p>
            <a:r>
              <a:rPr lang="en-US" dirty="0"/>
              <a:t>Simple example bus protocol</a:t>
            </a: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323850" y="1916113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clk</a:t>
            </a:r>
          </a:p>
        </p:txBody>
      </p:sp>
      <p:grpSp>
        <p:nvGrpSpPr>
          <p:cNvPr id="278678" name="Group 150"/>
          <p:cNvGrpSpPr>
            <a:grpSpLocks/>
          </p:cNvGrpSpPr>
          <p:nvPr/>
        </p:nvGrpSpPr>
        <p:grpSpPr bwMode="auto">
          <a:xfrm>
            <a:off x="1189038" y="1987550"/>
            <a:ext cx="4751387" cy="215900"/>
            <a:chOff x="749" y="1252"/>
            <a:chExt cx="2993" cy="136"/>
          </a:xfrm>
        </p:grpSpPr>
        <p:sp>
          <p:nvSpPr>
            <p:cNvPr id="278541" name="Line 13"/>
            <p:cNvSpPr>
              <a:spLocks noChangeShapeType="1"/>
            </p:cNvSpPr>
            <p:nvPr/>
          </p:nvSpPr>
          <p:spPr bwMode="auto">
            <a:xfrm>
              <a:off x="884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542" name="Line 14"/>
            <p:cNvSpPr>
              <a:spLocks noChangeShapeType="1"/>
            </p:cNvSpPr>
            <p:nvPr/>
          </p:nvSpPr>
          <p:spPr bwMode="auto">
            <a:xfrm>
              <a:off x="1066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543" name="Line 15"/>
            <p:cNvSpPr>
              <a:spLocks noChangeShapeType="1"/>
            </p:cNvSpPr>
            <p:nvPr/>
          </p:nvSpPr>
          <p:spPr bwMode="auto">
            <a:xfrm>
              <a:off x="749" y="1388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544" name="Line 16"/>
            <p:cNvSpPr>
              <a:spLocks noChangeShapeType="1"/>
            </p:cNvSpPr>
            <p:nvPr/>
          </p:nvSpPr>
          <p:spPr bwMode="auto">
            <a:xfrm>
              <a:off x="884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575" name="Line 47"/>
            <p:cNvSpPr>
              <a:spLocks noChangeShapeType="1"/>
            </p:cNvSpPr>
            <p:nvPr/>
          </p:nvSpPr>
          <p:spPr bwMode="auto">
            <a:xfrm>
              <a:off x="1066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576" name="Line 48"/>
            <p:cNvSpPr>
              <a:spLocks noChangeShapeType="1"/>
            </p:cNvSpPr>
            <p:nvPr/>
          </p:nvSpPr>
          <p:spPr bwMode="auto">
            <a:xfrm>
              <a:off x="1247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577" name="Line 49"/>
            <p:cNvSpPr>
              <a:spLocks noChangeShapeType="1"/>
            </p:cNvSpPr>
            <p:nvPr/>
          </p:nvSpPr>
          <p:spPr bwMode="auto">
            <a:xfrm>
              <a:off x="1429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578" name="Line 50"/>
            <p:cNvSpPr>
              <a:spLocks noChangeShapeType="1"/>
            </p:cNvSpPr>
            <p:nvPr/>
          </p:nvSpPr>
          <p:spPr bwMode="auto">
            <a:xfrm>
              <a:off x="1247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579" name="Line 51"/>
            <p:cNvSpPr>
              <a:spLocks noChangeShapeType="1"/>
            </p:cNvSpPr>
            <p:nvPr/>
          </p:nvSpPr>
          <p:spPr bwMode="auto">
            <a:xfrm>
              <a:off x="1429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580" name="Line 52"/>
            <p:cNvSpPr>
              <a:spLocks noChangeShapeType="1"/>
            </p:cNvSpPr>
            <p:nvPr/>
          </p:nvSpPr>
          <p:spPr bwMode="auto">
            <a:xfrm>
              <a:off x="1609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581" name="Line 53"/>
            <p:cNvSpPr>
              <a:spLocks noChangeShapeType="1"/>
            </p:cNvSpPr>
            <p:nvPr/>
          </p:nvSpPr>
          <p:spPr bwMode="auto">
            <a:xfrm>
              <a:off x="1791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582" name="Line 54"/>
            <p:cNvSpPr>
              <a:spLocks noChangeShapeType="1"/>
            </p:cNvSpPr>
            <p:nvPr/>
          </p:nvSpPr>
          <p:spPr bwMode="auto">
            <a:xfrm>
              <a:off x="1609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583" name="Line 55"/>
            <p:cNvSpPr>
              <a:spLocks noChangeShapeType="1"/>
            </p:cNvSpPr>
            <p:nvPr/>
          </p:nvSpPr>
          <p:spPr bwMode="auto">
            <a:xfrm>
              <a:off x="1791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584" name="Line 56"/>
            <p:cNvSpPr>
              <a:spLocks noChangeShapeType="1"/>
            </p:cNvSpPr>
            <p:nvPr/>
          </p:nvSpPr>
          <p:spPr bwMode="auto">
            <a:xfrm>
              <a:off x="1972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585" name="Line 57"/>
            <p:cNvSpPr>
              <a:spLocks noChangeShapeType="1"/>
            </p:cNvSpPr>
            <p:nvPr/>
          </p:nvSpPr>
          <p:spPr bwMode="auto">
            <a:xfrm>
              <a:off x="2154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586" name="Line 58"/>
            <p:cNvSpPr>
              <a:spLocks noChangeShapeType="1"/>
            </p:cNvSpPr>
            <p:nvPr/>
          </p:nvSpPr>
          <p:spPr bwMode="auto">
            <a:xfrm>
              <a:off x="1972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587" name="Line 59"/>
            <p:cNvSpPr>
              <a:spLocks noChangeShapeType="1"/>
            </p:cNvSpPr>
            <p:nvPr/>
          </p:nvSpPr>
          <p:spPr bwMode="auto">
            <a:xfrm>
              <a:off x="2154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588" name="Line 60"/>
            <p:cNvSpPr>
              <a:spLocks noChangeShapeType="1"/>
            </p:cNvSpPr>
            <p:nvPr/>
          </p:nvSpPr>
          <p:spPr bwMode="auto">
            <a:xfrm>
              <a:off x="2335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589" name="Line 61"/>
            <p:cNvSpPr>
              <a:spLocks noChangeShapeType="1"/>
            </p:cNvSpPr>
            <p:nvPr/>
          </p:nvSpPr>
          <p:spPr bwMode="auto">
            <a:xfrm>
              <a:off x="2517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590" name="Line 62"/>
            <p:cNvSpPr>
              <a:spLocks noChangeShapeType="1"/>
            </p:cNvSpPr>
            <p:nvPr/>
          </p:nvSpPr>
          <p:spPr bwMode="auto">
            <a:xfrm>
              <a:off x="2335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591" name="Line 63"/>
            <p:cNvSpPr>
              <a:spLocks noChangeShapeType="1"/>
            </p:cNvSpPr>
            <p:nvPr/>
          </p:nvSpPr>
          <p:spPr bwMode="auto">
            <a:xfrm>
              <a:off x="2517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592" name="Line 64"/>
            <p:cNvSpPr>
              <a:spLocks noChangeShapeType="1"/>
            </p:cNvSpPr>
            <p:nvPr/>
          </p:nvSpPr>
          <p:spPr bwMode="auto">
            <a:xfrm>
              <a:off x="2698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593" name="Line 65"/>
            <p:cNvSpPr>
              <a:spLocks noChangeShapeType="1"/>
            </p:cNvSpPr>
            <p:nvPr/>
          </p:nvSpPr>
          <p:spPr bwMode="auto">
            <a:xfrm>
              <a:off x="2880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594" name="Line 66"/>
            <p:cNvSpPr>
              <a:spLocks noChangeShapeType="1"/>
            </p:cNvSpPr>
            <p:nvPr/>
          </p:nvSpPr>
          <p:spPr bwMode="auto">
            <a:xfrm>
              <a:off x="2698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595" name="Line 67"/>
            <p:cNvSpPr>
              <a:spLocks noChangeShapeType="1"/>
            </p:cNvSpPr>
            <p:nvPr/>
          </p:nvSpPr>
          <p:spPr bwMode="auto">
            <a:xfrm>
              <a:off x="2880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596" name="Line 68"/>
            <p:cNvSpPr>
              <a:spLocks noChangeShapeType="1"/>
            </p:cNvSpPr>
            <p:nvPr/>
          </p:nvSpPr>
          <p:spPr bwMode="auto">
            <a:xfrm>
              <a:off x="3061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597" name="Line 69"/>
            <p:cNvSpPr>
              <a:spLocks noChangeShapeType="1"/>
            </p:cNvSpPr>
            <p:nvPr/>
          </p:nvSpPr>
          <p:spPr bwMode="auto">
            <a:xfrm>
              <a:off x="3243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598" name="Line 70"/>
            <p:cNvSpPr>
              <a:spLocks noChangeShapeType="1"/>
            </p:cNvSpPr>
            <p:nvPr/>
          </p:nvSpPr>
          <p:spPr bwMode="auto">
            <a:xfrm>
              <a:off x="3061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599" name="Line 71"/>
            <p:cNvSpPr>
              <a:spLocks noChangeShapeType="1"/>
            </p:cNvSpPr>
            <p:nvPr/>
          </p:nvSpPr>
          <p:spPr bwMode="auto">
            <a:xfrm>
              <a:off x="3243" y="1388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600" name="Line 72"/>
            <p:cNvSpPr>
              <a:spLocks noChangeShapeType="1"/>
            </p:cNvSpPr>
            <p:nvPr/>
          </p:nvSpPr>
          <p:spPr bwMode="auto">
            <a:xfrm>
              <a:off x="3424" y="125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601" name="Line 73"/>
            <p:cNvSpPr>
              <a:spLocks noChangeShapeType="1"/>
            </p:cNvSpPr>
            <p:nvPr/>
          </p:nvSpPr>
          <p:spPr bwMode="auto">
            <a:xfrm>
              <a:off x="3606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602" name="Line 74"/>
            <p:cNvSpPr>
              <a:spLocks noChangeShapeType="1"/>
            </p:cNvSpPr>
            <p:nvPr/>
          </p:nvSpPr>
          <p:spPr bwMode="auto">
            <a:xfrm>
              <a:off x="3424" y="125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603" name="Line 75"/>
            <p:cNvSpPr>
              <a:spLocks noChangeShapeType="1"/>
            </p:cNvSpPr>
            <p:nvPr/>
          </p:nvSpPr>
          <p:spPr bwMode="auto">
            <a:xfrm>
              <a:off x="3606" y="1388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78606" name="Text Box 78"/>
          <p:cNvSpPr txBox="1">
            <a:spLocks noChangeArrowheads="1"/>
          </p:cNvSpPr>
          <p:nvPr/>
        </p:nvSpPr>
        <p:spPr bwMode="auto">
          <a:xfrm>
            <a:off x="323850" y="2420938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ReqA</a:t>
            </a:r>
          </a:p>
        </p:txBody>
      </p:sp>
      <p:sp>
        <p:nvSpPr>
          <p:cNvPr id="278607" name="Line 79"/>
          <p:cNvSpPr>
            <a:spLocks noChangeShapeType="1"/>
          </p:cNvSpPr>
          <p:nvPr/>
        </p:nvSpPr>
        <p:spPr bwMode="auto">
          <a:xfrm>
            <a:off x="1403350" y="1844675"/>
            <a:ext cx="0" cy="403225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08" name="Line 80"/>
          <p:cNvSpPr>
            <a:spLocks noChangeShapeType="1"/>
          </p:cNvSpPr>
          <p:nvPr/>
        </p:nvSpPr>
        <p:spPr bwMode="auto">
          <a:xfrm>
            <a:off x="1187450" y="2492375"/>
            <a:ext cx="10810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09" name="Line 81"/>
          <p:cNvSpPr>
            <a:spLocks noChangeShapeType="1"/>
          </p:cNvSpPr>
          <p:nvPr/>
        </p:nvSpPr>
        <p:spPr bwMode="auto">
          <a:xfrm>
            <a:off x="1979613" y="1844675"/>
            <a:ext cx="0" cy="403225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10" name="Line 82"/>
          <p:cNvSpPr>
            <a:spLocks noChangeShapeType="1"/>
          </p:cNvSpPr>
          <p:nvPr/>
        </p:nvSpPr>
        <p:spPr bwMode="auto">
          <a:xfrm>
            <a:off x="2555875" y="1844675"/>
            <a:ext cx="0" cy="403225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11" name="Line 83"/>
          <p:cNvSpPr>
            <a:spLocks noChangeShapeType="1"/>
          </p:cNvSpPr>
          <p:nvPr/>
        </p:nvSpPr>
        <p:spPr bwMode="auto">
          <a:xfrm>
            <a:off x="3132138" y="1844675"/>
            <a:ext cx="0" cy="403225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12" name="Line 84"/>
          <p:cNvSpPr>
            <a:spLocks noChangeShapeType="1"/>
          </p:cNvSpPr>
          <p:nvPr/>
        </p:nvSpPr>
        <p:spPr bwMode="auto">
          <a:xfrm>
            <a:off x="3708400" y="1844675"/>
            <a:ext cx="0" cy="403225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13" name="Line 85"/>
          <p:cNvSpPr>
            <a:spLocks noChangeShapeType="1"/>
          </p:cNvSpPr>
          <p:nvPr/>
        </p:nvSpPr>
        <p:spPr bwMode="auto">
          <a:xfrm>
            <a:off x="4284663" y="1844675"/>
            <a:ext cx="0" cy="403225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14" name="Line 86"/>
          <p:cNvSpPr>
            <a:spLocks noChangeShapeType="1"/>
          </p:cNvSpPr>
          <p:nvPr/>
        </p:nvSpPr>
        <p:spPr bwMode="auto">
          <a:xfrm>
            <a:off x="4859338" y="1844675"/>
            <a:ext cx="0" cy="403225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15" name="Line 87"/>
          <p:cNvSpPr>
            <a:spLocks noChangeShapeType="1"/>
          </p:cNvSpPr>
          <p:nvPr/>
        </p:nvSpPr>
        <p:spPr bwMode="auto">
          <a:xfrm>
            <a:off x="5435600" y="1844675"/>
            <a:ext cx="0" cy="403225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16" name="Line 88"/>
          <p:cNvSpPr>
            <a:spLocks noChangeShapeType="1"/>
          </p:cNvSpPr>
          <p:nvPr/>
        </p:nvSpPr>
        <p:spPr bwMode="auto">
          <a:xfrm>
            <a:off x="2268538" y="2492375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17" name="Line 89"/>
          <p:cNvSpPr>
            <a:spLocks noChangeShapeType="1"/>
          </p:cNvSpPr>
          <p:nvPr/>
        </p:nvSpPr>
        <p:spPr bwMode="auto">
          <a:xfrm>
            <a:off x="2268538" y="2708275"/>
            <a:ext cx="574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18" name="Line 90"/>
          <p:cNvSpPr>
            <a:spLocks noChangeShapeType="1"/>
          </p:cNvSpPr>
          <p:nvPr/>
        </p:nvSpPr>
        <p:spPr bwMode="auto">
          <a:xfrm>
            <a:off x="2843213" y="2492375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19" name="Line 91"/>
          <p:cNvSpPr>
            <a:spLocks noChangeShapeType="1"/>
          </p:cNvSpPr>
          <p:nvPr/>
        </p:nvSpPr>
        <p:spPr bwMode="auto">
          <a:xfrm>
            <a:off x="2843213" y="2492375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20" name="Line 92"/>
          <p:cNvSpPr>
            <a:spLocks noChangeShapeType="1"/>
          </p:cNvSpPr>
          <p:nvPr/>
        </p:nvSpPr>
        <p:spPr bwMode="auto">
          <a:xfrm>
            <a:off x="5148263" y="2492375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21" name="Line 93"/>
          <p:cNvSpPr>
            <a:spLocks noChangeShapeType="1"/>
          </p:cNvSpPr>
          <p:nvPr/>
        </p:nvSpPr>
        <p:spPr bwMode="auto">
          <a:xfrm>
            <a:off x="5148263" y="2708275"/>
            <a:ext cx="7191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22" name="Text Box 94"/>
          <p:cNvSpPr txBox="1">
            <a:spLocks noChangeArrowheads="1"/>
          </p:cNvSpPr>
          <p:nvPr/>
        </p:nvSpPr>
        <p:spPr bwMode="auto">
          <a:xfrm>
            <a:off x="323850" y="2924175"/>
            <a:ext cx="70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GntA</a:t>
            </a:r>
          </a:p>
        </p:txBody>
      </p:sp>
      <p:sp>
        <p:nvSpPr>
          <p:cNvPr id="278623" name="Line 95"/>
          <p:cNvSpPr>
            <a:spLocks noChangeShapeType="1"/>
          </p:cNvSpPr>
          <p:nvPr/>
        </p:nvSpPr>
        <p:spPr bwMode="auto">
          <a:xfrm>
            <a:off x="1189038" y="3211513"/>
            <a:ext cx="503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24" name="Line 96"/>
          <p:cNvSpPr>
            <a:spLocks noChangeShapeType="1"/>
          </p:cNvSpPr>
          <p:nvPr/>
        </p:nvSpPr>
        <p:spPr bwMode="auto">
          <a:xfrm>
            <a:off x="1692275" y="299561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25" name="Line 97"/>
          <p:cNvSpPr>
            <a:spLocks noChangeShapeType="1"/>
          </p:cNvSpPr>
          <p:nvPr/>
        </p:nvSpPr>
        <p:spPr bwMode="auto">
          <a:xfrm>
            <a:off x="1692275" y="2995613"/>
            <a:ext cx="574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26" name="Line 98"/>
          <p:cNvSpPr>
            <a:spLocks noChangeShapeType="1"/>
          </p:cNvSpPr>
          <p:nvPr/>
        </p:nvSpPr>
        <p:spPr bwMode="auto">
          <a:xfrm>
            <a:off x="2268538" y="299561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27" name="Line 99"/>
          <p:cNvSpPr>
            <a:spLocks noChangeShapeType="1"/>
          </p:cNvSpPr>
          <p:nvPr/>
        </p:nvSpPr>
        <p:spPr bwMode="auto">
          <a:xfrm>
            <a:off x="2268538" y="3211513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28" name="Line 100"/>
          <p:cNvSpPr>
            <a:spLocks noChangeShapeType="1"/>
          </p:cNvSpPr>
          <p:nvPr/>
        </p:nvSpPr>
        <p:spPr bwMode="auto">
          <a:xfrm>
            <a:off x="4572000" y="299561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29" name="Line 101"/>
          <p:cNvSpPr>
            <a:spLocks noChangeShapeType="1"/>
          </p:cNvSpPr>
          <p:nvPr/>
        </p:nvSpPr>
        <p:spPr bwMode="auto">
          <a:xfrm>
            <a:off x="4572000" y="2995613"/>
            <a:ext cx="574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30" name="Line 102"/>
          <p:cNvSpPr>
            <a:spLocks noChangeShapeType="1"/>
          </p:cNvSpPr>
          <p:nvPr/>
        </p:nvSpPr>
        <p:spPr bwMode="auto">
          <a:xfrm>
            <a:off x="5148263" y="299561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31" name="Line 103"/>
          <p:cNvSpPr>
            <a:spLocks noChangeShapeType="1"/>
          </p:cNvSpPr>
          <p:nvPr/>
        </p:nvSpPr>
        <p:spPr bwMode="auto">
          <a:xfrm>
            <a:off x="5148263" y="3211513"/>
            <a:ext cx="7191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32" name="Text Box 104"/>
          <p:cNvSpPr txBox="1">
            <a:spLocks noChangeArrowheads="1"/>
          </p:cNvSpPr>
          <p:nvPr/>
        </p:nvSpPr>
        <p:spPr bwMode="auto">
          <a:xfrm>
            <a:off x="323850" y="3429000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ReqB</a:t>
            </a:r>
          </a:p>
        </p:txBody>
      </p:sp>
      <p:sp>
        <p:nvSpPr>
          <p:cNvPr id="278633" name="Text Box 105"/>
          <p:cNvSpPr txBox="1">
            <a:spLocks noChangeArrowheads="1"/>
          </p:cNvSpPr>
          <p:nvPr/>
        </p:nvSpPr>
        <p:spPr bwMode="auto">
          <a:xfrm>
            <a:off x="323850" y="3932238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GntB</a:t>
            </a:r>
          </a:p>
        </p:txBody>
      </p:sp>
      <p:sp>
        <p:nvSpPr>
          <p:cNvPr id="278634" name="Line 106"/>
          <p:cNvSpPr>
            <a:spLocks noChangeShapeType="1"/>
          </p:cNvSpPr>
          <p:nvPr/>
        </p:nvSpPr>
        <p:spPr bwMode="auto">
          <a:xfrm>
            <a:off x="1187450" y="3716338"/>
            <a:ext cx="10810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35" name="Line 107"/>
          <p:cNvSpPr>
            <a:spLocks noChangeShapeType="1"/>
          </p:cNvSpPr>
          <p:nvPr/>
        </p:nvSpPr>
        <p:spPr bwMode="auto">
          <a:xfrm>
            <a:off x="2268538" y="350043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36" name="Line 108"/>
          <p:cNvSpPr>
            <a:spLocks noChangeShapeType="1"/>
          </p:cNvSpPr>
          <p:nvPr/>
        </p:nvSpPr>
        <p:spPr bwMode="auto">
          <a:xfrm>
            <a:off x="2268538" y="3500438"/>
            <a:ext cx="11509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37" name="Line 109"/>
          <p:cNvSpPr>
            <a:spLocks noChangeShapeType="1"/>
          </p:cNvSpPr>
          <p:nvPr/>
        </p:nvSpPr>
        <p:spPr bwMode="auto">
          <a:xfrm>
            <a:off x="3419475" y="350043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38" name="Line 110"/>
          <p:cNvSpPr>
            <a:spLocks noChangeShapeType="1"/>
          </p:cNvSpPr>
          <p:nvPr/>
        </p:nvSpPr>
        <p:spPr bwMode="auto">
          <a:xfrm>
            <a:off x="3419475" y="3716338"/>
            <a:ext cx="2376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39" name="Line 111"/>
          <p:cNvSpPr>
            <a:spLocks noChangeShapeType="1"/>
          </p:cNvSpPr>
          <p:nvPr/>
        </p:nvSpPr>
        <p:spPr bwMode="auto">
          <a:xfrm>
            <a:off x="1189038" y="4221163"/>
            <a:ext cx="1654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40" name="Line 112"/>
          <p:cNvSpPr>
            <a:spLocks noChangeShapeType="1"/>
          </p:cNvSpPr>
          <p:nvPr/>
        </p:nvSpPr>
        <p:spPr bwMode="auto">
          <a:xfrm>
            <a:off x="2843213" y="40052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41" name="Line 113"/>
          <p:cNvSpPr>
            <a:spLocks noChangeShapeType="1"/>
          </p:cNvSpPr>
          <p:nvPr/>
        </p:nvSpPr>
        <p:spPr bwMode="auto">
          <a:xfrm>
            <a:off x="2843213" y="4005263"/>
            <a:ext cx="574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42" name="Line 114"/>
          <p:cNvSpPr>
            <a:spLocks noChangeShapeType="1"/>
          </p:cNvSpPr>
          <p:nvPr/>
        </p:nvSpPr>
        <p:spPr bwMode="auto">
          <a:xfrm>
            <a:off x="3419475" y="40052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43" name="Line 115"/>
          <p:cNvSpPr>
            <a:spLocks noChangeShapeType="1"/>
          </p:cNvSpPr>
          <p:nvPr/>
        </p:nvSpPr>
        <p:spPr bwMode="auto">
          <a:xfrm>
            <a:off x="3419475" y="4221163"/>
            <a:ext cx="2376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46" name="Text Box 118"/>
          <p:cNvSpPr txBox="1">
            <a:spLocks noChangeArrowheads="1"/>
          </p:cNvSpPr>
          <p:nvPr/>
        </p:nvSpPr>
        <p:spPr bwMode="auto">
          <a:xfrm>
            <a:off x="323850" y="4437063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Busy</a:t>
            </a:r>
          </a:p>
        </p:txBody>
      </p:sp>
      <p:sp>
        <p:nvSpPr>
          <p:cNvPr id="278647" name="Line 119"/>
          <p:cNvSpPr>
            <a:spLocks noChangeShapeType="1"/>
          </p:cNvSpPr>
          <p:nvPr/>
        </p:nvSpPr>
        <p:spPr bwMode="auto">
          <a:xfrm>
            <a:off x="1187450" y="4724400"/>
            <a:ext cx="10810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48" name="Line 120"/>
          <p:cNvSpPr>
            <a:spLocks noChangeShapeType="1"/>
          </p:cNvSpPr>
          <p:nvPr/>
        </p:nvSpPr>
        <p:spPr bwMode="auto">
          <a:xfrm>
            <a:off x="2268538" y="450850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49" name="Line 121"/>
          <p:cNvSpPr>
            <a:spLocks noChangeShapeType="1"/>
          </p:cNvSpPr>
          <p:nvPr/>
        </p:nvSpPr>
        <p:spPr bwMode="auto">
          <a:xfrm>
            <a:off x="2268538" y="4508500"/>
            <a:ext cx="35274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50" name="Text Box 122"/>
          <p:cNvSpPr txBox="1">
            <a:spLocks noChangeArrowheads="1"/>
          </p:cNvSpPr>
          <p:nvPr/>
        </p:nvSpPr>
        <p:spPr bwMode="auto">
          <a:xfrm>
            <a:off x="323850" y="4940300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DRdy</a:t>
            </a:r>
          </a:p>
        </p:txBody>
      </p:sp>
      <p:sp>
        <p:nvSpPr>
          <p:cNvPr id="278651" name="Line 123"/>
          <p:cNvSpPr>
            <a:spLocks noChangeShapeType="1"/>
          </p:cNvSpPr>
          <p:nvPr/>
        </p:nvSpPr>
        <p:spPr bwMode="auto">
          <a:xfrm>
            <a:off x="1187450" y="5227638"/>
            <a:ext cx="10810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52" name="Line 124"/>
          <p:cNvSpPr>
            <a:spLocks noChangeShapeType="1"/>
          </p:cNvSpPr>
          <p:nvPr/>
        </p:nvSpPr>
        <p:spPr bwMode="auto">
          <a:xfrm>
            <a:off x="2268538" y="501173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53" name="Line 125"/>
          <p:cNvSpPr>
            <a:spLocks noChangeShapeType="1"/>
          </p:cNvSpPr>
          <p:nvPr/>
        </p:nvSpPr>
        <p:spPr bwMode="auto">
          <a:xfrm>
            <a:off x="2268538" y="5011738"/>
            <a:ext cx="11509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54" name="Line 126"/>
          <p:cNvSpPr>
            <a:spLocks noChangeShapeType="1"/>
          </p:cNvSpPr>
          <p:nvPr/>
        </p:nvSpPr>
        <p:spPr bwMode="auto">
          <a:xfrm>
            <a:off x="3419475" y="5013325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55" name="Line 127"/>
          <p:cNvSpPr>
            <a:spLocks noChangeShapeType="1"/>
          </p:cNvSpPr>
          <p:nvPr/>
        </p:nvSpPr>
        <p:spPr bwMode="auto">
          <a:xfrm>
            <a:off x="3419475" y="5229225"/>
            <a:ext cx="574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56" name="Line 128"/>
          <p:cNvSpPr>
            <a:spLocks noChangeShapeType="1"/>
          </p:cNvSpPr>
          <p:nvPr/>
        </p:nvSpPr>
        <p:spPr bwMode="auto">
          <a:xfrm>
            <a:off x="3994150" y="5013325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57" name="Line 129"/>
          <p:cNvSpPr>
            <a:spLocks noChangeShapeType="1"/>
          </p:cNvSpPr>
          <p:nvPr/>
        </p:nvSpPr>
        <p:spPr bwMode="auto">
          <a:xfrm>
            <a:off x="3995738" y="5011738"/>
            <a:ext cx="1079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58" name="Line 130"/>
          <p:cNvSpPr>
            <a:spLocks noChangeShapeType="1"/>
          </p:cNvSpPr>
          <p:nvPr/>
        </p:nvSpPr>
        <p:spPr bwMode="auto">
          <a:xfrm>
            <a:off x="5076825" y="501173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59" name="Line 131"/>
          <p:cNvSpPr>
            <a:spLocks noChangeShapeType="1"/>
          </p:cNvSpPr>
          <p:nvPr/>
        </p:nvSpPr>
        <p:spPr bwMode="auto">
          <a:xfrm>
            <a:off x="5076825" y="5227638"/>
            <a:ext cx="7191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60" name="Text Box 132"/>
          <p:cNvSpPr txBox="1">
            <a:spLocks noChangeArrowheads="1"/>
          </p:cNvSpPr>
          <p:nvPr/>
        </p:nvSpPr>
        <p:spPr bwMode="auto">
          <a:xfrm>
            <a:off x="323850" y="5445125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Done</a:t>
            </a:r>
          </a:p>
        </p:txBody>
      </p:sp>
      <p:sp>
        <p:nvSpPr>
          <p:cNvPr id="278661" name="Line 133"/>
          <p:cNvSpPr>
            <a:spLocks noChangeShapeType="1"/>
          </p:cNvSpPr>
          <p:nvPr/>
        </p:nvSpPr>
        <p:spPr bwMode="auto">
          <a:xfrm>
            <a:off x="1189038" y="5732463"/>
            <a:ext cx="1654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62" name="Line 134"/>
          <p:cNvSpPr>
            <a:spLocks noChangeShapeType="1"/>
          </p:cNvSpPr>
          <p:nvPr/>
        </p:nvSpPr>
        <p:spPr bwMode="auto">
          <a:xfrm>
            <a:off x="2843213" y="55165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63" name="Line 135"/>
          <p:cNvSpPr>
            <a:spLocks noChangeShapeType="1"/>
          </p:cNvSpPr>
          <p:nvPr/>
        </p:nvSpPr>
        <p:spPr bwMode="auto">
          <a:xfrm>
            <a:off x="2843213" y="5516563"/>
            <a:ext cx="574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64" name="Line 136"/>
          <p:cNvSpPr>
            <a:spLocks noChangeShapeType="1"/>
          </p:cNvSpPr>
          <p:nvPr/>
        </p:nvSpPr>
        <p:spPr bwMode="auto">
          <a:xfrm>
            <a:off x="3419475" y="55165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65" name="Line 137"/>
          <p:cNvSpPr>
            <a:spLocks noChangeShapeType="1"/>
          </p:cNvSpPr>
          <p:nvPr/>
        </p:nvSpPr>
        <p:spPr bwMode="auto">
          <a:xfrm>
            <a:off x="3419475" y="5732463"/>
            <a:ext cx="1152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66" name="Line 138"/>
          <p:cNvSpPr>
            <a:spLocks noChangeShapeType="1"/>
          </p:cNvSpPr>
          <p:nvPr/>
        </p:nvSpPr>
        <p:spPr bwMode="auto">
          <a:xfrm>
            <a:off x="4572000" y="5516563"/>
            <a:ext cx="574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67" name="Line 139"/>
          <p:cNvSpPr>
            <a:spLocks noChangeShapeType="1"/>
          </p:cNvSpPr>
          <p:nvPr/>
        </p:nvSpPr>
        <p:spPr bwMode="auto">
          <a:xfrm>
            <a:off x="5148263" y="55165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68" name="Line 140"/>
          <p:cNvSpPr>
            <a:spLocks noChangeShapeType="1"/>
          </p:cNvSpPr>
          <p:nvPr/>
        </p:nvSpPr>
        <p:spPr bwMode="auto">
          <a:xfrm>
            <a:off x="5148263" y="5732463"/>
            <a:ext cx="7191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69" name="Line 141"/>
          <p:cNvSpPr>
            <a:spLocks noChangeShapeType="1"/>
          </p:cNvSpPr>
          <p:nvPr/>
        </p:nvSpPr>
        <p:spPr bwMode="auto">
          <a:xfrm>
            <a:off x="4572000" y="55165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78670" name="Rectangle 142"/>
          <p:cNvSpPr>
            <a:spLocks noChangeArrowheads="1"/>
          </p:cNvSpPr>
          <p:nvPr/>
        </p:nvSpPr>
        <p:spPr bwMode="auto">
          <a:xfrm>
            <a:off x="6156325" y="1844675"/>
            <a:ext cx="273685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600"/>
              <a:t>‘clk’ controls sampling;</a:t>
            </a:r>
          </a:p>
        </p:txBody>
      </p:sp>
      <p:sp>
        <p:nvSpPr>
          <p:cNvPr id="278671" name="Rectangle 143"/>
          <p:cNvSpPr>
            <a:spLocks noChangeArrowheads="1"/>
          </p:cNvSpPr>
          <p:nvPr/>
        </p:nvSpPr>
        <p:spPr bwMode="auto">
          <a:xfrm>
            <a:off x="6156325" y="2347913"/>
            <a:ext cx="273685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/>
              <a:t>Block A makes two requests to Arbiter;</a:t>
            </a:r>
          </a:p>
        </p:txBody>
      </p:sp>
      <p:sp>
        <p:nvSpPr>
          <p:cNvPr id="278672" name="Rectangle 144"/>
          <p:cNvSpPr>
            <a:spLocks noChangeArrowheads="1"/>
          </p:cNvSpPr>
          <p:nvPr/>
        </p:nvSpPr>
        <p:spPr bwMode="auto">
          <a:xfrm>
            <a:off x="6156325" y="2852738"/>
            <a:ext cx="273685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/>
              <a:t>Arbiter sends ‘GntA’ twice, making A Master;</a:t>
            </a:r>
          </a:p>
        </p:txBody>
      </p:sp>
      <p:sp>
        <p:nvSpPr>
          <p:cNvPr id="278673" name="Rectangle 145"/>
          <p:cNvSpPr>
            <a:spLocks noChangeArrowheads="1"/>
          </p:cNvSpPr>
          <p:nvPr/>
        </p:nvSpPr>
        <p:spPr bwMode="auto">
          <a:xfrm>
            <a:off x="6156325" y="3355975"/>
            <a:ext cx="273685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/>
              <a:t>Block B makes one request to Arbiter;</a:t>
            </a:r>
          </a:p>
        </p:txBody>
      </p:sp>
      <p:sp>
        <p:nvSpPr>
          <p:cNvPr id="278674" name="Rectangle 146"/>
          <p:cNvSpPr>
            <a:spLocks noChangeArrowheads="1"/>
          </p:cNvSpPr>
          <p:nvPr/>
        </p:nvSpPr>
        <p:spPr bwMode="auto">
          <a:xfrm>
            <a:off x="6156325" y="3860800"/>
            <a:ext cx="273685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 dirty="0"/>
              <a:t>Arbiter sends ‘</a:t>
            </a:r>
            <a:r>
              <a:rPr lang="en-US" sz="1600" dirty="0" err="1"/>
              <a:t>GntB</a:t>
            </a:r>
            <a:r>
              <a:rPr lang="en-US" sz="1600" dirty="0"/>
              <a:t>’ once, making B Master;</a:t>
            </a:r>
          </a:p>
        </p:txBody>
      </p:sp>
      <p:sp>
        <p:nvSpPr>
          <p:cNvPr id="278675" name="Rectangle 147"/>
          <p:cNvSpPr>
            <a:spLocks noChangeArrowheads="1"/>
          </p:cNvSpPr>
          <p:nvPr/>
        </p:nvSpPr>
        <p:spPr bwMode="auto">
          <a:xfrm>
            <a:off x="6156325" y="4364038"/>
            <a:ext cx="273685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/>
              <a:t>Arbiter sets ‘Busy’ until after Master sets ‘Done’;</a:t>
            </a:r>
          </a:p>
        </p:txBody>
      </p:sp>
      <p:sp>
        <p:nvSpPr>
          <p:cNvPr id="278676" name="Rectangle 148"/>
          <p:cNvSpPr>
            <a:spLocks noChangeArrowheads="1"/>
          </p:cNvSpPr>
          <p:nvPr/>
        </p:nvSpPr>
        <p:spPr bwMode="auto">
          <a:xfrm>
            <a:off x="6156325" y="4868863"/>
            <a:ext cx="273685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/>
              <a:t>Master sets ‘DRdy’ when data is on the bus;</a:t>
            </a:r>
          </a:p>
        </p:txBody>
      </p:sp>
      <p:sp>
        <p:nvSpPr>
          <p:cNvPr id="278677" name="Rectangle 149"/>
          <p:cNvSpPr>
            <a:spLocks noChangeArrowheads="1"/>
          </p:cNvSpPr>
          <p:nvPr/>
        </p:nvSpPr>
        <p:spPr bwMode="auto">
          <a:xfrm>
            <a:off x="6156325" y="5372100"/>
            <a:ext cx="273685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/>
              <a:t>Master sets ‘Done’ after each transfer;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5B547-A6FE-4801-8743-FCE7E0E22C75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770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assertions to check…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default clock = </a:t>
            </a:r>
            <a:r>
              <a:rPr lang="en-US" sz="2000" dirty="0" err="1"/>
              <a:t>posedge</a:t>
            </a:r>
            <a:r>
              <a:rPr lang="en-US" sz="2000" dirty="0"/>
              <a:t> </a:t>
            </a:r>
            <a:r>
              <a:rPr lang="en-US" sz="2000" dirty="0" err="1"/>
              <a:t>clk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 err="1"/>
              <a:t>GntA</a:t>
            </a:r>
            <a:r>
              <a:rPr lang="en-US" sz="2000" dirty="0"/>
              <a:t> never occurs without </a:t>
            </a:r>
            <a:r>
              <a:rPr lang="en-US" sz="2000" dirty="0" err="1"/>
              <a:t>ReqA</a:t>
            </a:r>
            <a:endParaRPr lang="en-US" sz="2000" dirty="0"/>
          </a:p>
          <a:p>
            <a:pPr lvl="1"/>
            <a:r>
              <a:rPr lang="en-US" sz="2000" dirty="0"/>
              <a:t>assert never (</a:t>
            </a:r>
            <a:r>
              <a:rPr lang="en-US" sz="2000" dirty="0" err="1"/>
              <a:t>GntA</a:t>
            </a:r>
            <a:r>
              <a:rPr lang="en-US" sz="2000" dirty="0"/>
              <a:t> and !</a:t>
            </a:r>
            <a:r>
              <a:rPr lang="en-US" sz="2000" dirty="0" err="1"/>
              <a:t>Req</a:t>
            </a:r>
            <a:r>
              <a:rPr lang="en-US" sz="2000" dirty="0"/>
              <a:t> A);</a:t>
            </a:r>
          </a:p>
          <a:p>
            <a:r>
              <a:rPr lang="en-US" sz="2000" dirty="0"/>
              <a:t>If A receives a Grant, then B does not.</a:t>
            </a:r>
          </a:p>
          <a:p>
            <a:pPr lvl="1"/>
            <a:r>
              <a:rPr lang="en-US" sz="2000" dirty="0"/>
              <a:t>assert always (</a:t>
            </a:r>
            <a:r>
              <a:rPr lang="en-US" sz="2000" dirty="0" err="1"/>
              <a:t>GntA</a:t>
            </a:r>
            <a:r>
              <a:rPr lang="en-US" sz="2000" dirty="0"/>
              <a:t> -&gt; !</a:t>
            </a:r>
            <a:r>
              <a:rPr lang="en-US" sz="2000" dirty="0" err="1"/>
              <a:t>GntB</a:t>
            </a:r>
            <a:r>
              <a:rPr lang="en-US" sz="2000" dirty="0"/>
              <a:t>);</a:t>
            </a:r>
          </a:p>
          <a:p>
            <a:r>
              <a:rPr lang="en-US" sz="2000" dirty="0"/>
              <a:t>A never receives a Grant in two successive cycles.</a:t>
            </a:r>
          </a:p>
          <a:p>
            <a:pPr lvl="1"/>
            <a:r>
              <a:rPr lang="en-US" sz="2000" dirty="0"/>
              <a:t>assert always (</a:t>
            </a:r>
            <a:r>
              <a:rPr lang="en-US" sz="2000" dirty="0" err="1"/>
              <a:t>GntA</a:t>
            </a:r>
            <a:r>
              <a:rPr lang="en-US" sz="2000" dirty="0"/>
              <a:t> -&gt; next (!</a:t>
            </a:r>
            <a:r>
              <a:rPr lang="en-US" sz="2000" dirty="0" err="1"/>
              <a:t>GntA</a:t>
            </a:r>
            <a:r>
              <a:rPr lang="en-US" sz="2000" dirty="0"/>
              <a:t>));</a:t>
            </a:r>
          </a:p>
          <a:p>
            <a:r>
              <a:rPr lang="en-US" sz="2000" dirty="0"/>
              <a:t>A Grant is always followed by Busy at the next clock cycle.</a:t>
            </a:r>
          </a:p>
          <a:p>
            <a:pPr lvl="1"/>
            <a:r>
              <a:rPr lang="en-US" sz="2000" dirty="0"/>
              <a:t>assert always ((</a:t>
            </a:r>
            <a:r>
              <a:rPr lang="en-US" sz="2000" dirty="0" err="1"/>
              <a:t>GntA</a:t>
            </a:r>
            <a:r>
              <a:rPr lang="en-US" sz="2000" dirty="0"/>
              <a:t> or  </a:t>
            </a:r>
            <a:r>
              <a:rPr lang="en-US" sz="2000" dirty="0" err="1"/>
              <a:t>GntB</a:t>
            </a:r>
            <a:r>
              <a:rPr lang="en-US" sz="2000" dirty="0"/>
              <a:t>) -&gt; next (Busy));</a:t>
            </a:r>
          </a:p>
          <a:p>
            <a:r>
              <a:rPr lang="en-US" sz="2000" dirty="0" err="1"/>
              <a:t>ReqA</a:t>
            </a:r>
            <a:r>
              <a:rPr lang="en-US" sz="2000" dirty="0"/>
              <a:t> is eventually followed by </a:t>
            </a:r>
            <a:r>
              <a:rPr lang="en-US" sz="2000" dirty="0" err="1"/>
              <a:t>GntA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assert always (</a:t>
            </a:r>
            <a:r>
              <a:rPr lang="en-US" sz="2000" dirty="0" err="1"/>
              <a:t>ReqA</a:t>
            </a:r>
            <a:r>
              <a:rPr lang="en-US" sz="2000" dirty="0"/>
              <a:t> -&gt; eventually! </a:t>
            </a:r>
            <a:r>
              <a:rPr lang="en-US" sz="2000" dirty="0" err="1"/>
              <a:t>GntA</a:t>
            </a:r>
            <a:r>
              <a:rPr lang="en-US" sz="2000" dirty="0"/>
              <a:t>);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5B547-A6FE-4801-8743-FCE7E0E22C75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44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assertions to check…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70374" cy="4983162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If </a:t>
            </a:r>
            <a:r>
              <a:rPr lang="en-US" sz="2200" dirty="0" err="1">
                <a:solidFill>
                  <a:srgbClr val="C00000"/>
                </a:solidFill>
              </a:rPr>
              <a:t>ReqB</a:t>
            </a:r>
            <a:r>
              <a:rPr lang="en-US" sz="2200" dirty="0">
                <a:solidFill>
                  <a:srgbClr val="C00000"/>
                </a:solidFill>
              </a:rPr>
              <a:t> is followed by </a:t>
            </a:r>
            <a:r>
              <a:rPr lang="en-US" sz="2200" dirty="0" err="1">
                <a:solidFill>
                  <a:srgbClr val="C00000"/>
                </a:solidFill>
              </a:rPr>
              <a:t>GntB</a:t>
            </a:r>
            <a:r>
              <a:rPr lang="en-US" sz="2200" dirty="0">
                <a:solidFill>
                  <a:srgbClr val="C00000"/>
                </a:solidFill>
              </a:rPr>
              <a:t>, then next is Busy, and next is Done.</a:t>
            </a:r>
          </a:p>
          <a:p>
            <a:pPr lvl="1"/>
            <a:r>
              <a:rPr lang="en-US" sz="2200" dirty="0"/>
              <a:t>assert always (</a:t>
            </a:r>
            <a:r>
              <a:rPr lang="en-US" sz="2200" dirty="0" err="1"/>
              <a:t>ReqB</a:t>
            </a:r>
            <a:r>
              <a:rPr lang="en-US" sz="2200" dirty="0"/>
              <a:t> -&gt; next (</a:t>
            </a:r>
            <a:r>
              <a:rPr lang="en-US" sz="2200" dirty="0" err="1"/>
              <a:t>GntB</a:t>
            </a:r>
            <a:r>
              <a:rPr lang="en-US" sz="2200" dirty="0"/>
              <a:t> -&gt; next (Busy -&gt; next (Done)))); </a:t>
            </a:r>
          </a:p>
          <a:p>
            <a:pPr lvl="1"/>
            <a:r>
              <a:rPr lang="en-US" sz="2200" dirty="0"/>
              <a:t>assert always ({</a:t>
            </a:r>
            <a:r>
              <a:rPr lang="en-US" sz="2200" dirty="0" err="1"/>
              <a:t>ReqB</a:t>
            </a:r>
            <a:r>
              <a:rPr lang="en-US" sz="2200" dirty="0"/>
              <a:t> ; </a:t>
            </a:r>
            <a:r>
              <a:rPr lang="en-US" sz="2200" dirty="0" err="1"/>
              <a:t>GntB</a:t>
            </a:r>
            <a:r>
              <a:rPr lang="en-US" sz="2200" dirty="0"/>
              <a:t> } |=&gt; (Busy ; Done));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If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</a:rPr>
              <a:t>ReqB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 is followed by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</a:rPr>
              <a:t>GntB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, then next is Busy until Done.</a:t>
            </a:r>
          </a:p>
          <a:p>
            <a:pPr lvl="1"/>
            <a:r>
              <a:rPr lang="en-US" sz="2200" dirty="0"/>
              <a:t>assert always (</a:t>
            </a:r>
            <a:r>
              <a:rPr lang="en-US" sz="2200" dirty="0" err="1"/>
              <a:t>ReqB</a:t>
            </a:r>
            <a:r>
              <a:rPr lang="en-US" sz="2200" dirty="0"/>
              <a:t> -&gt; next (</a:t>
            </a:r>
            <a:r>
              <a:rPr lang="en-US" sz="2200" dirty="0" err="1"/>
              <a:t>GntB</a:t>
            </a:r>
            <a:r>
              <a:rPr lang="en-US" sz="2200" dirty="0"/>
              <a:t> -&gt; next (Busy until Done)));</a:t>
            </a:r>
          </a:p>
          <a:p>
            <a:pPr lvl="1"/>
            <a:r>
              <a:rPr lang="en-US" sz="2200" dirty="0"/>
              <a:t>assert always {</a:t>
            </a:r>
            <a:r>
              <a:rPr lang="en-US" sz="2200" dirty="0" err="1"/>
              <a:t>ReqB</a:t>
            </a:r>
            <a:r>
              <a:rPr lang="en-US" sz="2200" dirty="0"/>
              <a:t> ; </a:t>
            </a:r>
            <a:r>
              <a:rPr lang="en-US" sz="2200" dirty="0" err="1"/>
              <a:t>GntB</a:t>
            </a:r>
            <a:r>
              <a:rPr lang="en-US" sz="2200" dirty="0"/>
              <a:t> } |=&gt; (Busy[*] ; Done);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A Grant is always followed by Busy until, and overlapping with, Done</a:t>
            </a:r>
          </a:p>
          <a:p>
            <a:pPr lvl="1"/>
            <a:r>
              <a:rPr lang="en-US" sz="2200" dirty="0"/>
              <a:t>assert always ((</a:t>
            </a:r>
            <a:r>
              <a:rPr lang="en-US" sz="2200" dirty="0" err="1"/>
              <a:t>GntA</a:t>
            </a:r>
            <a:r>
              <a:rPr lang="en-US" sz="2200" dirty="0"/>
              <a:t> || </a:t>
            </a:r>
            <a:r>
              <a:rPr lang="en-US" sz="2200" dirty="0" err="1"/>
              <a:t>GntB</a:t>
            </a:r>
            <a:r>
              <a:rPr lang="en-US" sz="2200" dirty="0"/>
              <a:t>) -&gt; next (Busy until_ Done));</a:t>
            </a:r>
          </a:p>
          <a:p>
            <a:pPr lvl="1"/>
            <a:r>
              <a:rPr lang="en-US" sz="2200" dirty="0"/>
              <a:t>assert always ({</a:t>
            </a:r>
            <a:r>
              <a:rPr lang="en-US" sz="2200" dirty="0" err="1"/>
              <a:t>GntA</a:t>
            </a:r>
            <a:r>
              <a:rPr lang="en-US" sz="2200" dirty="0"/>
              <a:t> || </a:t>
            </a:r>
            <a:r>
              <a:rPr lang="en-US" sz="2200" dirty="0" err="1"/>
              <a:t>GntB</a:t>
            </a:r>
            <a:r>
              <a:rPr lang="en-US" sz="2200" dirty="0"/>
              <a:t>} |=&gt; {Busy[*]:(Busy &amp;&amp; Done)});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5B547-A6FE-4801-8743-FCE7E0E22C75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9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PSL Simple subset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5B547-A6FE-4801-8743-FCE7E0E22C75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230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PSL simple subset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PSL can express properties that involve jumping back and forth the future</a:t>
            </a:r>
          </a:p>
          <a:p>
            <a:pPr lvl="1"/>
            <a:r>
              <a:rPr lang="en-US" dirty="0"/>
              <a:t>In static verification jumps are always possible</a:t>
            </a:r>
          </a:p>
          <a:p>
            <a:pPr lvl="1"/>
            <a:r>
              <a:rPr lang="en-US" dirty="0"/>
              <a:t>In dynamic verification time advances monotonically</a:t>
            </a:r>
          </a:p>
          <a:p>
            <a:r>
              <a:rPr lang="en-US" dirty="0"/>
              <a:t>The </a:t>
            </a:r>
            <a:r>
              <a:rPr lang="en-US" i="1" dirty="0"/>
              <a:t>Simple Subset</a:t>
            </a:r>
            <a:r>
              <a:rPr lang="en-US" dirty="0"/>
              <a:t> of PSL conforms to the notion of monotonic advancement of time</a:t>
            </a:r>
          </a:p>
          <a:p>
            <a:pPr lvl="1"/>
            <a:r>
              <a:rPr lang="en-US" dirty="0"/>
              <a:t>Left to right through the property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5B547-A6FE-4801-8743-FCE7E0E22C75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587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illustrative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l-GR" dirty="0"/>
              <a:t>α</a:t>
            </a:r>
            <a:r>
              <a:rPr lang="en-US" dirty="0"/>
              <a:t> &amp;&amp; eventually! (</a:t>
            </a:r>
            <a:r>
              <a:rPr lang="el-GR" dirty="0"/>
              <a:t>β</a:t>
            </a:r>
            <a:r>
              <a:rPr lang="en-US" dirty="0"/>
              <a:t>)) -&gt; (</a:t>
            </a:r>
            <a:r>
              <a:rPr lang="el-GR" dirty="0"/>
              <a:t>δ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is NOT part of the Simple Subset</a:t>
            </a:r>
          </a:p>
        </p:txBody>
      </p:sp>
      <p:grpSp>
        <p:nvGrpSpPr>
          <p:cNvPr id="61" name="Gruppo 60"/>
          <p:cNvGrpSpPr/>
          <p:nvPr/>
        </p:nvGrpSpPr>
        <p:grpSpPr>
          <a:xfrm>
            <a:off x="2672301" y="2996952"/>
            <a:ext cx="3799398" cy="1400271"/>
            <a:chOff x="2627784" y="2996952"/>
            <a:chExt cx="3799398" cy="1400271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3339379" y="3025623"/>
              <a:ext cx="0" cy="1371600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713484" y="3025623"/>
              <a:ext cx="0" cy="1371600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078857" y="3025623"/>
              <a:ext cx="0" cy="1371600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47281" y="3025623"/>
              <a:ext cx="0" cy="1371600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812654" y="3025623"/>
              <a:ext cx="0" cy="1371600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187552" y="3025623"/>
              <a:ext cx="0" cy="1371600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66642" y="3025623"/>
              <a:ext cx="0" cy="1371600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926682" y="3025623"/>
              <a:ext cx="0" cy="1371600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3079182" y="3258550"/>
              <a:ext cx="33480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634998" y="2996952"/>
              <a:ext cx="3593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400" dirty="0">
                  <a:solidFill>
                    <a:srgbClr val="33CC33"/>
                  </a:solidFill>
                </a:rPr>
                <a:t>α</a:t>
              </a:r>
              <a:endParaRPr lang="en-US" sz="2400" dirty="0">
                <a:solidFill>
                  <a:srgbClr val="33CC33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078286" y="3698002"/>
              <a:ext cx="33480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627784" y="3436404"/>
              <a:ext cx="3465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400" dirty="0">
                  <a:solidFill>
                    <a:srgbClr val="FF0000"/>
                  </a:solidFill>
                </a:rPr>
                <a:t>β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079182" y="4137454"/>
              <a:ext cx="33480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43814" y="3875856"/>
              <a:ext cx="3465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400" dirty="0">
                  <a:solidFill>
                    <a:schemeClr val="accent2">
                      <a:lumMod val="50000"/>
                    </a:schemeClr>
                  </a:solidFill>
                </a:rPr>
                <a:t>δ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21854" y="3590002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222750" y="4029454"/>
              <a:ext cx="216000" cy="216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63532" y="3150550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Oval 21"/>
            <p:cNvSpPr/>
            <p:nvPr/>
          </p:nvSpPr>
          <p:spPr>
            <a:xfrm>
              <a:off x="3962636" y="3590002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963532" y="4029454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333923" y="3150550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Oval 27"/>
            <p:cNvSpPr/>
            <p:nvPr/>
          </p:nvSpPr>
          <p:spPr>
            <a:xfrm>
              <a:off x="4333027" y="3590002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333923" y="4029454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704314" y="3150550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Oval 33"/>
            <p:cNvSpPr/>
            <p:nvPr/>
          </p:nvSpPr>
          <p:spPr>
            <a:xfrm>
              <a:off x="4703418" y="3590002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704314" y="4029454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074705" y="3150550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0" name="Oval 39"/>
            <p:cNvSpPr/>
            <p:nvPr/>
          </p:nvSpPr>
          <p:spPr>
            <a:xfrm>
              <a:off x="5073809" y="3590002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4705" y="4029454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445096" y="3150550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6" name="Oval 45"/>
            <p:cNvSpPr/>
            <p:nvPr/>
          </p:nvSpPr>
          <p:spPr>
            <a:xfrm>
              <a:off x="5444200" y="3590002"/>
              <a:ext cx="216000" cy="216000"/>
            </a:xfrm>
            <a:prstGeom prst="ellipse">
              <a:avLst/>
            </a:prstGeom>
            <a:solidFill>
              <a:srgbClr val="FF7C8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445096" y="4029454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815486" y="3150550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2" name="Oval 51"/>
            <p:cNvSpPr/>
            <p:nvPr/>
          </p:nvSpPr>
          <p:spPr>
            <a:xfrm>
              <a:off x="5814590" y="3590002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815486" y="4029454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593141" y="3150550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8" name="Oval 57"/>
            <p:cNvSpPr/>
            <p:nvPr/>
          </p:nvSpPr>
          <p:spPr>
            <a:xfrm>
              <a:off x="3592245" y="3590002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593141" y="4029454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>
              <a:stCxn id="15" idx="6"/>
              <a:endCxn id="46" idx="2"/>
            </p:cNvCxnSpPr>
            <p:nvPr/>
          </p:nvCxnSpPr>
          <p:spPr>
            <a:xfrm>
              <a:off x="3438750" y="3258550"/>
              <a:ext cx="2005450" cy="43945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15" idx="6"/>
              <a:endCxn id="46" idx="2"/>
            </p:cNvCxnSpPr>
            <p:nvPr/>
          </p:nvCxnSpPr>
          <p:spPr>
            <a:xfrm>
              <a:off x="3438750" y="3258550"/>
              <a:ext cx="2005450" cy="439452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222750" y="3150550"/>
              <a:ext cx="216000" cy="216000"/>
            </a:xfrm>
            <a:prstGeom prst="ellipse">
              <a:avLst/>
            </a:prstGeom>
            <a:solidFill>
              <a:srgbClr val="33CC33"/>
            </a:solidFill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78" name="Straight Arrow Connector 77"/>
            <p:cNvCxnSpPr>
              <a:stCxn id="46" idx="2"/>
              <a:endCxn id="17" idx="6"/>
            </p:cNvCxnSpPr>
            <p:nvPr/>
          </p:nvCxnSpPr>
          <p:spPr>
            <a:xfrm flipH="1">
              <a:off x="3438750" y="3698002"/>
              <a:ext cx="2005450" cy="439452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5B547-A6FE-4801-8743-FCE7E0E22C75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9672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25" y="379674"/>
            <a:ext cx="8032750" cy="799130"/>
          </a:xfrm>
        </p:spPr>
        <p:txBody>
          <a:bodyPr/>
          <a:lstStyle/>
          <a:p>
            <a:r>
              <a:rPr lang="en-US" dirty="0"/>
              <a:t>Simple Subset Restrictions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50755"/>
              </p:ext>
            </p:extLst>
          </p:nvPr>
        </p:nvGraphicFramePr>
        <p:xfrm>
          <a:off x="457200" y="1341438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PSL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Restrictions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Operand must be 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Operand must be Boolean</a:t>
                      </a:r>
                      <a:r>
                        <a:rPr lang="en-US" baseline="0" dirty="0"/>
                        <a:t> or sequence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eventually!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Operand must be Boolean</a:t>
                      </a:r>
                      <a:r>
                        <a:rPr lang="en-US" baseline="0" dirty="0"/>
                        <a:t> or sequence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</a:t>
                      </a:r>
                      <a:r>
                        <a:rPr lang="en-US" baseline="0" dirty="0"/>
                        <a:t> most one operand may be non-Boolean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LHS</a:t>
                      </a:r>
                      <a:r>
                        <a:rPr lang="en-US" baseline="0" dirty="0"/>
                        <a:t> must be Boolean or sequence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Both operands</a:t>
                      </a:r>
                      <a:r>
                        <a:rPr lang="en-US" baseline="0" dirty="0"/>
                        <a:t> must be 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until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 until!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RHS must be 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until_  until!_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operands</a:t>
                      </a:r>
                      <a:r>
                        <a:rPr lang="en-US" baseline="0" dirty="0"/>
                        <a:t> must be 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5B547-A6FE-4801-8743-FCE7E0E22C75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56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25" y="366733"/>
            <a:ext cx="8032750" cy="825012"/>
          </a:xfrm>
        </p:spPr>
        <p:txBody>
          <a:bodyPr/>
          <a:lstStyle/>
          <a:p>
            <a:r>
              <a:rPr lang="en-US" dirty="0"/>
              <a:t>PSL is a layered 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2187" y="1313096"/>
            <a:ext cx="6780277" cy="5339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Verification layer</a:t>
            </a:r>
          </a:p>
          <a:p>
            <a:pPr lvl="1"/>
            <a:r>
              <a:rPr lang="en-US" dirty="0"/>
              <a:t>Directives for the verification tool that specify what to do with the defined sequences and properties</a:t>
            </a:r>
            <a:br>
              <a:rPr lang="en-US" dirty="0"/>
            </a:br>
            <a:r>
              <a:rPr lang="en-US" dirty="0"/>
              <a:t>a) </a:t>
            </a:r>
            <a:r>
              <a:rPr lang="en-US" dirty="0">
                <a:solidFill>
                  <a:srgbClr val="FFC000"/>
                </a:solidFill>
              </a:rPr>
              <a:t>assert (</a:t>
            </a:r>
            <a:r>
              <a:rPr lang="en-US" dirty="0">
                <a:solidFill>
                  <a:srgbClr val="00B050"/>
                </a:solidFill>
              </a:rPr>
              <a:t>p</a:t>
            </a:r>
            <a:r>
              <a:rPr lang="en-US" dirty="0">
                <a:solidFill>
                  <a:srgbClr val="FFC000"/>
                </a:solidFill>
              </a:rPr>
              <a:t>)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/>
              <a:t>b)</a:t>
            </a:r>
            <a:r>
              <a:rPr lang="en-US" dirty="0">
                <a:solidFill>
                  <a:srgbClr val="FFC000"/>
                </a:solidFill>
              </a:rPr>
              <a:t> cover (</a:t>
            </a:r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US" dirty="0">
                <a:solidFill>
                  <a:srgbClr val="FFC000"/>
                </a:solidFill>
              </a:rPr>
              <a:t>)</a:t>
            </a:r>
            <a:br>
              <a:rPr lang="en-US" dirty="0">
                <a:solidFill>
                  <a:srgbClr val="FFC000"/>
                </a:solidFill>
              </a:rPr>
            </a:br>
            <a:endParaRPr lang="en-US" dirty="0"/>
          </a:p>
          <a:p>
            <a:r>
              <a:rPr lang="en-US" dirty="0"/>
              <a:t>Modelling layer</a:t>
            </a:r>
          </a:p>
          <a:p>
            <a:pPr lvl="1"/>
            <a:r>
              <a:rPr lang="en-US" dirty="0"/>
              <a:t>Directives to declare and give a </a:t>
            </a:r>
            <a:br>
              <a:rPr lang="en-US" dirty="0"/>
            </a:br>
            <a:r>
              <a:rPr lang="en-US" dirty="0"/>
              <a:t>behavior to design’s inputs, </a:t>
            </a:r>
            <a:br>
              <a:rPr lang="en-US" dirty="0"/>
            </a:br>
            <a:r>
              <a:rPr lang="en-US" dirty="0" err="1"/>
              <a:t>auxiliar</a:t>
            </a:r>
            <a:r>
              <a:rPr lang="en-US" dirty="0"/>
              <a:t> symbols/variables</a:t>
            </a:r>
            <a:br>
              <a:rPr lang="en-US" dirty="0"/>
            </a:br>
            <a:br>
              <a:rPr lang="en-US" dirty="0"/>
            </a:br>
            <a:r>
              <a:rPr lang="en-US" sz="2600" dirty="0"/>
              <a:t>(useful to formal verification tools</a:t>
            </a:r>
            <a:br>
              <a:rPr lang="en-US" sz="2600" dirty="0"/>
            </a:br>
            <a:r>
              <a:rPr lang="en-US" sz="2600" dirty="0"/>
              <a:t>in which the behavior of such </a:t>
            </a:r>
            <a:br>
              <a:rPr lang="en-US" sz="2600" dirty="0"/>
            </a:br>
            <a:r>
              <a:rPr lang="en-US" sz="2600" dirty="0"/>
              <a:t>elements isn’t otherwise specified)</a:t>
            </a:r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514220" y="2423160"/>
            <a:ext cx="3533768" cy="3907833"/>
            <a:chOff x="707" y="703"/>
            <a:chExt cx="4536" cy="3753"/>
          </a:xfrm>
        </p:grpSpPr>
        <p:sp>
          <p:nvSpPr>
            <p:cNvPr id="7" name="Freeform 5"/>
            <p:cNvSpPr>
              <a:spLocks noChangeArrowheads="1"/>
            </p:cNvSpPr>
            <p:nvPr/>
          </p:nvSpPr>
          <p:spPr bwMode="auto">
            <a:xfrm>
              <a:off x="1343" y="3512"/>
              <a:ext cx="3900" cy="944"/>
            </a:xfrm>
            <a:custGeom>
              <a:avLst/>
              <a:gdLst>
                <a:gd name="T0" fmla="*/ 3736 w 3900"/>
                <a:gd name="T1" fmla="*/ 944 h 944"/>
                <a:gd name="T2" fmla="*/ 3900 w 3900"/>
                <a:gd name="T3" fmla="*/ 787 h 944"/>
                <a:gd name="T4" fmla="*/ 3421 w 3900"/>
                <a:gd name="T5" fmla="*/ 0 h 944"/>
                <a:gd name="T6" fmla="*/ 0 w 3900"/>
                <a:gd name="T7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00" h="944">
                  <a:moveTo>
                    <a:pt x="3736" y="944"/>
                  </a:moveTo>
                  <a:lnTo>
                    <a:pt x="3900" y="787"/>
                  </a:lnTo>
                  <a:lnTo>
                    <a:pt x="34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8C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 6"/>
            <p:cNvSpPr>
              <a:spLocks noChangeArrowheads="1"/>
            </p:cNvSpPr>
            <p:nvPr/>
          </p:nvSpPr>
          <p:spPr bwMode="auto">
            <a:xfrm>
              <a:off x="1176" y="3512"/>
              <a:ext cx="3588" cy="334"/>
            </a:xfrm>
            <a:custGeom>
              <a:avLst/>
              <a:gdLst>
                <a:gd name="T0" fmla="*/ 0 w 3588"/>
                <a:gd name="T1" fmla="*/ 158 h 334"/>
                <a:gd name="T2" fmla="*/ 3246 w 3588"/>
                <a:gd name="T3" fmla="*/ 334 h 334"/>
                <a:gd name="T4" fmla="*/ 3588 w 3588"/>
                <a:gd name="T5" fmla="*/ 0 h 334"/>
                <a:gd name="T6" fmla="*/ 167 w 3588"/>
                <a:gd name="T7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8" h="334">
                  <a:moveTo>
                    <a:pt x="0" y="158"/>
                  </a:moveTo>
                  <a:lnTo>
                    <a:pt x="3246" y="334"/>
                  </a:lnTo>
                  <a:lnTo>
                    <a:pt x="3588" y="0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249A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 7"/>
            <p:cNvSpPr>
              <a:spLocks noChangeArrowheads="1"/>
            </p:cNvSpPr>
            <p:nvPr/>
          </p:nvSpPr>
          <p:spPr bwMode="auto">
            <a:xfrm>
              <a:off x="707" y="3662"/>
              <a:ext cx="4382" cy="789"/>
            </a:xfrm>
            <a:custGeom>
              <a:avLst/>
              <a:gdLst>
                <a:gd name="T0" fmla="*/ 0 w 4382"/>
                <a:gd name="T1" fmla="*/ 789 h 789"/>
                <a:gd name="T2" fmla="*/ 4382 w 4382"/>
                <a:gd name="T3" fmla="*/ 789 h 789"/>
                <a:gd name="T4" fmla="*/ 3901 w 4382"/>
                <a:gd name="T5" fmla="*/ 0 h 789"/>
                <a:gd name="T6" fmla="*/ 481 w 4382"/>
                <a:gd name="T7" fmla="*/ 0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82" h="789">
                  <a:moveTo>
                    <a:pt x="0" y="789"/>
                  </a:moveTo>
                  <a:lnTo>
                    <a:pt x="4382" y="789"/>
                  </a:lnTo>
                  <a:lnTo>
                    <a:pt x="3901" y="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4040D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FFFF"/>
                  </a:solidFill>
                  <a:latin typeface="Abadi MT Condensed Extra Bold"/>
                  <a:cs typeface="Abadi MT Condensed Extra Bold"/>
                </a:rPr>
                <a:t>Boolean</a:t>
              </a:r>
            </a:p>
          </p:txBody>
        </p:sp>
        <p:sp>
          <p:nvSpPr>
            <p:cNvPr id="10" name="Freeform 8"/>
            <p:cNvSpPr>
              <a:spLocks noChangeArrowheads="1"/>
            </p:cNvSpPr>
            <p:nvPr/>
          </p:nvSpPr>
          <p:spPr bwMode="auto">
            <a:xfrm>
              <a:off x="1851" y="2650"/>
              <a:ext cx="2852" cy="933"/>
            </a:xfrm>
            <a:custGeom>
              <a:avLst/>
              <a:gdLst>
                <a:gd name="T0" fmla="*/ 2703 w 2852"/>
                <a:gd name="T1" fmla="*/ 933 h 933"/>
                <a:gd name="T2" fmla="*/ 2852 w 2852"/>
                <a:gd name="T3" fmla="*/ 774 h 933"/>
                <a:gd name="T4" fmla="*/ 2375 w 2852"/>
                <a:gd name="T5" fmla="*/ 0 h 933"/>
                <a:gd name="T6" fmla="*/ 0 w 2852"/>
                <a:gd name="T7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933">
                  <a:moveTo>
                    <a:pt x="2703" y="933"/>
                  </a:moveTo>
                  <a:lnTo>
                    <a:pt x="2852" y="774"/>
                  </a:lnTo>
                  <a:lnTo>
                    <a:pt x="23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 9"/>
            <p:cNvSpPr>
              <a:spLocks noChangeArrowheads="1"/>
            </p:cNvSpPr>
            <p:nvPr/>
          </p:nvSpPr>
          <p:spPr bwMode="auto">
            <a:xfrm>
              <a:off x="1693" y="2650"/>
              <a:ext cx="2533" cy="569"/>
            </a:xfrm>
            <a:custGeom>
              <a:avLst/>
              <a:gdLst>
                <a:gd name="T0" fmla="*/ 0 w 2533"/>
                <a:gd name="T1" fmla="*/ 156 h 569"/>
                <a:gd name="T2" fmla="*/ 1993 w 2533"/>
                <a:gd name="T3" fmla="*/ 569 h 569"/>
                <a:gd name="T4" fmla="*/ 2533 w 2533"/>
                <a:gd name="T5" fmla="*/ 0 h 569"/>
                <a:gd name="T6" fmla="*/ 158 w 2533"/>
                <a:gd name="T7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33" h="569">
                  <a:moveTo>
                    <a:pt x="0" y="156"/>
                  </a:moveTo>
                  <a:lnTo>
                    <a:pt x="1993" y="569"/>
                  </a:lnTo>
                  <a:lnTo>
                    <a:pt x="2533" y="0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CE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 10"/>
            <p:cNvSpPr>
              <a:spLocks noChangeArrowheads="1"/>
            </p:cNvSpPr>
            <p:nvPr/>
          </p:nvSpPr>
          <p:spPr bwMode="auto">
            <a:xfrm>
              <a:off x="1233" y="2802"/>
              <a:ext cx="3316" cy="774"/>
            </a:xfrm>
            <a:custGeom>
              <a:avLst/>
              <a:gdLst>
                <a:gd name="T0" fmla="*/ 0 w 3316"/>
                <a:gd name="T1" fmla="*/ 774 h 774"/>
                <a:gd name="T2" fmla="*/ 3316 w 3316"/>
                <a:gd name="T3" fmla="*/ 774 h 774"/>
                <a:gd name="T4" fmla="*/ 2841 w 3316"/>
                <a:gd name="T5" fmla="*/ 0 h 774"/>
                <a:gd name="T6" fmla="*/ 462 w 3316"/>
                <a:gd name="T7" fmla="*/ 0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16" h="774">
                  <a:moveTo>
                    <a:pt x="0" y="774"/>
                  </a:moveTo>
                  <a:lnTo>
                    <a:pt x="3316" y="774"/>
                  </a:lnTo>
                  <a:lnTo>
                    <a:pt x="2841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0098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FFFF"/>
                  </a:solidFill>
                  <a:latin typeface="Abadi MT Condensed Extra Bold"/>
                  <a:cs typeface="Abadi MT Condensed Extra Bold"/>
                </a:rPr>
                <a:t>Temporal</a:t>
              </a:r>
            </a:p>
          </p:txBody>
        </p:sp>
        <p:sp>
          <p:nvSpPr>
            <p:cNvPr id="13" name="Freeform 11"/>
            <p:cNvSpPr>
              <a:spLocks noChangeArrowheads="1"/>
            </p:cNvSpPr>
            <p:nvPr/>
          </p:nvSpPr>
          <p:spPr bwMode="auto">
            <a:xfrm>
              <a:off x="2385" y="1795"/>
              <a:ext cx="1784" cy="916"/>
            </a:xfrm>
            <a:custGeom>
              <a:avLst/>
              <a:gdLst>
                <a:gd name="T0" fmla="*/ 1620 w 1784"/>
                <a:gd name="T1" fmla="*/ 916 h 916"/>
                <a:gd name="T2" fmla="*/ 1784 w 1784"/>
                <a:gd name="T3" fmla="*/ 761 h 916"/>
                <a:gd name="T4" fmla="*/ 1330 w 1784"/>
                <a:gd name="T5" fmla="*/ 0 h 916"/>
                <a:gd name="T6" fmla="*/ 0 w 1784"/>
                <a:gd name="T7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4" h="916">
                  <a:moveTo>
                    <a:pt x="1620" y="916"/>
                  </a:moveTo>
                  <a:lnTo>
                    <a:pt x="1784" y="761"/>
                  </a:lnTo>
                  <a:lnTo>
                    <a:pt x="1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F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 12"/>
            <p:cNvSpPr>
              <a:spLocks noChangeArrowheads="1"/>
            </p:cNvSpPr>
            <p:nvPr/>
          </p:nvSpPr>
          <p:spPr bwMode="auto">
            <a:xfrm>
              <a:off x="2230" y="1795"/>
              <a:ext cx="1485" cy="344"/>
            </a:xfrm>
            <a:custGeom>
              <a:avLst/>
              <a:gdLst>
                <a:gd name="T0" fmla="*/ 0 w 1485"/>
                <a:gd name="T1" fmla="*/ 153 h 344"/>
                <a:gd name="T2" fmla="*/ 1150 w 1485"/>
                <a:gd name="T3" fmla="*/ 344 h 344"/>
                <a:gd name="T4" fmla="*/ 1485 w 1485"/>
                <a:gd name="T5" fmla="*/ 0 h 344"/>
                <a:gd name="T6" fmla="*/ 155 w 1485"/>
                <a:gd name="T7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5" h="344">
                  <a:moveTo>
                    <a:pt x="0" y="153"/>
                  </a:moveTo>
                  <a:lnTo>
                    <a:pt x="1150" y="344"/>
                  </a:lnTo>
                  <a:lnTo>
                    <a:pt x="1485" y="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FAD2C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1766" y="1948"/>
              <a:ext cx="2248" cy="763"/>
            </a:xfrm>
            <a:custGeom>
              <a:avLst/>
              <a:gdLst>
                <a:gd name="T0" fmla="*/ 0 w 2248"/>
                <a:gd name="T1" fmla="*/ 763 h 763"/>
                <a:gd name="T2" fmla="*/ 2248 w 2248"/>
                <a:gd name="T3" fmla="*/ 763 h 763"/>
                <a:gd name="T4" fmla="*/ 1794 w 2248"/>
                <a:gd name="T5" fmla="*/ 0 h 763"/>
                <a:gd name="T6" fmla="*/ 464 w 2248"/>
                <a:gd name="T7" fmla="*/ 0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8" h="763">
                  <a:moveTo>
                    <a:pt x="0" y="763"/>
                  </a:moveTo>
                  <a:lnTo>
                    <a:pt x="2248" y="763"/>
                  </a:lnTo>
                  <a:lnTo>
                    <a:pt x="1794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FB9214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FFFF"/>
                  </a:solidFill>
                  <a:latin typeface="Abadi MT Condensed Extra Bold"/>
                  <a:cs typeface="Abadi MT Condensed Extra Bold"/>
                </a:rPr>
                <a:t>Verification</a:t>
              </a: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2904" y="703"/>
              <a:ext cx="751" cy="1135"/>
            </a:xfrm>
            <a:custGeom>
              <a:avLst/>
              <a:gdLst>
                <a:gd name="T0" fmla="*/ 0 w 751"/>
                <a:gd name="T1" fmla="*/ 152 h 1135"/>
                <a:gd name="T2" fmla="*/ 589 w 751"/>
                <a:gd name="T3" fmla="*/ 1135 h 1135"/>
                <a:gd name="T4" fmla="*/ 751 w 751"/>
                <a:gd name="T5" fmla="*/ 992 h 1135"/>
                <a:gd name="T6" fmla="*/ 146 w 751"/>
                <a:gd name="T7" fmla="*/ 0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1" h="1135">
                  <a:moveTo>
                    <a:pt x="0" y="152"/>
                  </a:moveTo>
                  <a:lnTo>
                    <a:pt x="589" y="1135"/>
                  </a:lnTo>
                  <a:lnTo>
                    <a:pt x="751" y="99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960018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2294" y="853"/>
              <a:ext cx="1208" cy="996"/>
            </a:xfrm>
            <a:custGeom>
              <a:avLst/>
              <a:gdLst>
                <a:gd name="T0" fmla="*/ 0 w 1208"/>
                <a:gd name="T1" fmla="*/ 996 h 996"/>
                <a:gd name="T2" fmla="*/ 1208 w 1208"/>
                <a:gd name="T3" fmla="*/ 996 h 996"/>
                <a:gd name="T4" fmla="*/ 601 w 1208"/>
                <a:gd name="T5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8" h="996">
                  <a:moveTo>
                    <a:pt x="0" y="996"/>
                  </a:moveTo>
                  <a:lnTo>
                    <a:pt x="1208" y="996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FF00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FFFFFF"/>
                  </a:solidFill>
                  <a:latin typeface="Abadi MT Condensed Extra Bold"/>
                  <a:cs typeface="Abadi MT Condensed Extra Bold"/>
                </a:rPr>
                <a:t>Modeling</a:t>
              </a:r>
            </a:p>
          </p:txBody>
        </p:sp>
      </p:grp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5B547-A6FE-4801-8743-FCE7E0E22C75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3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776" y="2163389"/>
            <a:ext cx="83118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rgbClr val="FF0000"/>
                </a:solidFill>
              </a:rPr>
              <a:t>logic (1:5) a; </a:t>
            </a:r>
          </a:p>
          <a:p>
            <a:pPr lvl="1"/>
            <a:r>
              <a:rPr lang="en-US" sz="2400" dirty="0"/>
              <a:t>P1: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assert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always</a:t>
            </a:r>
            <a:r>
              <a:rPr lang="en-US" sz="2400" dirty="0"/>
              <a:t> (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req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-&gt;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next[2]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out &lt; a</a:t>
            </a:r>
            <a:r>
              <a:rPr lang="en-US" sz="2400" dirty="0"/>
              <a:t>) ) </a:t>
            </a:r>
            <a:r>
              <a:rPr lang="en-US" sz="2400" dirty="0">
                <a:solidFill>
                  <a:srgbClr val="00B050"/>
                </a:solidFill>
              </a:rPr>
              <a:t>@ (</a:t>
            </a:r>
            <a:r>
              <a:rPr lang="en-US" sz="2400" dirty="0" err="1">
                <a:solidFill>
                  <a:srgbClr val="00B050"/>
                </a:solidFill>
              </a:rPr>
              <a:t>posedge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clk</a:t>
            </a:r>
            <a:r>
              <a:rPr lang="en-US" sz="2400" dirty="0">
                <a:solidFill>
                  <a:srgbClr val="00B050"/>
                </a:solidFill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Example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21625" y="3490332"/>
            <a:ext cx="26325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Boolean layer</a:t>
            </a:r>
          </a:p>
          <a:p>
            <a:r>
              <a:rPr lang="en-US" sz="2800" dirty="0">
                <a:solidFill>
                  <a:srgbClr val="00B050"/>
                </a:solidFill>
              </a:rPr>
              <a:t>Temporal layer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Verification layer</a:t>
            </a:r>
          </a:p>
          <a:p>
            <a:r>
              <a:rPr lang="en-US" sz="2800" dirty="0">
                <a:solidFill>
                  <a:srgbClr val="FF0000"/>
                </a:solidFill>
              </a:rPr>
              <a:t>Modeling layer</a:t>
            </a:r>
          </a:p>
        </p:txBody>
      </p:sp>
      <p:cxnSp>
        <p:nvCxnSpPr>
          <p:cNvPr id="26" name="Elbow Connector 25"/>
          <p:cNvCxnSpPr>
            <a:cxnSpLocks/>
          </p:cNvCxnSpPr>
          <p:nvPr/>
        </p:nvCxnSpPr>
        <p:spPr>
          <a:xfrm rot="16200000" flipH="1">
            <a:off x="1124031" y="3188994"/>
            <a:ext cx="1732638" cy="1204769"/>
          </a:xfrm>
          <a:prstGeom prst="bentConnector3">
            <a:avLst>
              <a:gd name="adj1" fmla="val 1004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cxnSpLocks/>
          </p:cNvCxnSpPr>
          <p:nvPr/>
        </p:nvCxnSpPr>
        <p:spPr>
          <a:xfrm rot="16200000" flipH="1">
            <a:off x="1817666" y="3433725"/>
            <a:ext cx="1165710" cy="384426"/>
          </a:xfrm>
          <a:prstGeom prst="bentConnector3">
            <a:avLst>
              <a:gd name="adj1" fmla="val 10137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cxnSpLocks/>
          </p:cNvCxnSpPr>
          <p:nvPr/>
        </p:nvCxnSpPr>
        <p:spPr>
          <a:xfrm rot="16200000" flipH="1">
            <a:off x="260321" y="2706887"/>
            <a:ext cx="2751146" cy="1942571"/>
          </a:xfrm>
          <a:prstGeom prst="bentConnector3">
            <a:avLst>
              <a:gd name="adj1" fmla="val 100188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 flipV="1">
            <a:off x="5611354" y="3473867"/>
            <a:ext cx="2376264" cy="2016224"/>
            <a:chOff x="1187624" y="3594092"/>
            <a:chExt cx="1360748" cy="1053574"/>
          </a:xfrm>
        </p:grpSpPr>
        <p:sp>
          <p:nvSpPr>
            <p:cNvPr id="27" name="Isosceles Triangle 26"/>
            <p:cNvSpPr/>
            <p:nvPr/>
          </p:nvSpPr>
          <p:spPr>
            <a:xfrm>
              <a:off x="1673598" y="3594092"/>
              <a:ext cx="388800" cy="288032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apezoid 27"/>
            <p:cNvSpPr/>
            <p:nvPr/>
          </p:nvSpPr>
          <p:spPr>
            <a:xfrm>
              <a:off x="1513398" y="3922116"/>
              <a:ext cx="709200" cy="216024"/>
            </a:xfrm>
            <a:prstGeom prst="trapezoid">
              <a:avLst>
                <a:gd name="adj" fmla="val 70072"/>
              </a:avLst>
            </a:prstGeom>
            <a:solidFill>
              <a:srgbClr val="FB921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/>
            <p:cNvSpPr/>
            <p:nvPr/>
          </p:nvSpPr>
          <p:spPr>
            <a:xfrm>
              <a:off x="1345998" y="4178132"/>
              <a:ext cx="1044000" cy="216024"/>
            </a:xfrm>
            <a:prstGeom prst="trapezoid">
              <a:avLst>
                <a:gd name="adj" fmla="val 72033"/>
              </a:avLst>
            </a:prstGeom>
            <a:solidFill>
              <a:srgbClr val="0098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/>
            <p:cNvSpPr/>
            <p:nvPr/>
          </p:nvSpPr>
          <p:spPr>
            <a:xfrm>
              <a:off x="1187624" y="4434147"/>
              <a:ext cx="1360748" cy="213519"/>
            </a:xfrm>
            <a:prstGeom prst="trapezoid">
              <a:avLst>
                <a:gd name="adj" fmla="val 71097"/>
              </a:avLst>
            </a:prstGeom>
            <a:solidFill>
              <a:srgbClr val="4040D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Connettore 2 35"/>
          <p:cNvCxnSpPr>
            <a:cxnSpLocks/>
          </p:cNvCxnSpPr>
          <p:nvPr/>
        </p:nvCxnSpPr>
        <p:spPr>
          <a:xfrm>
            <a:off x="3307852" y="2994386"/>
            <a:ext cx="0" cy="5406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5B547-A6FE-4801-8743-FCE7E0E22C75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7F7CCA0-E52D-41C6-AB73-DEC81601A1BE}"/>
              </a:ext>
            </a:extLst>
          </p:cNvPr>
          <p:cNvSpPr/>
          <p:nvPr/>
        </p:nvSpPr>
        <p:spPr>
          <a:xfrm rot="16200000">
            <a:off x="7157641" y="1438368"/>
            <a:ext cx="175880" cy="2031570"/>
          </a:xfrm>
          <a:prstGeom prst="righ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D6972-B0E7-430E-B177-86C7F01EF023}"/>
              </a:ext>
            </a:extLst>
          </p:cNvPr>
          <p:cNvSpPr/>
          <p:nvPr/>
        </p:nvSpPr>
        <p:spPr>
          <a:xfrm>
            <a:off x="5332393" y="1570141"/>
            <a:ext cx="37430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 clock expression determining </a:t>
            </a:r>
            <a:br>
              <a:rPr lang="en-US" sz="2000" dirty="0"/>
            </a:br>
            <a:r>
              <a:rPr lang="en-US" sz="2000" dirty="0"/>
              <a:t>when the expression is evaluated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CA61F-E90B-456E-9059-9CD0D4F577EE}"/>
              </a:ext>
            </a:extLst>
          </p:cNvPr>
          <p:cNvSpPr txBox="1"/>
          <p:nvPr/>
        </p:nvSpPr>
        <p:spPr>
          <a:xfrm>
            <a:off x="942071" y="1367909"/>
            <a:ext cx="2143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Identifier. If present, </a:t>
            </a:r>
          </a:p>
          <a:p>
            <a:r>
              <a:rPr lang="en-US" dirty="0">
                <a:solidFill>
                  <a:schemeClr val="bg1"/>
                </a:solidFill>
              </a:rPr>
              <a:t>it has to be unique</a:t>
            </a:r>
          </a:p>
        </p:txBody>
      </p:sp>
    </p:spTree>
    <p:extLst>
      <p:ext uri="{BB962C8B-B14F-4D97-AF65-F5344CB8AC3E}">
        <p14:creationId xmlns:p14="http://schemas.microsoft.com/office/powerpoint/2010/main" val="17273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layer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5B547-A6FE-4801-8743-FCE7E0E22C75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38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EFDF-F423-4571-A882-DD3FFAA2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(Boolean_)Expression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4B0D-BE9D-4E0C-851C-AA1C51D84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5568"/>
            <a:ext cx="8723376" cy="5426964"/>
          </a:xfrm>
        </p:spPr>
        <p:txBody>
          <a:bodyPr>
            <a:noAutofit/>
          </a:bodyPr>
          <a:lstStyle/>
          <a:p>
            <a:r>
              <a:rPr lang="en-US" sz="2200" dirty="0"/>
              <a:t>Expression:</a:t>
            </a:r>
          </a:p>
          <a:p>
            <a:pPr lvl="1"/>
            <a:r>
              <a:rPr lang="en-US" sz="2200" dirty="0" err="1"/>
              <a:t>var_name</a:t>
            </a:r>
            <a:r>
              <a:rPr lang="en-US" sz="2200" dirty="0"/>
              <a:t>          (the </a:t>
            </a:r>
            <a:r>
              <a:rPr lang="en-US" sz="2200" u="sng" dirty="0"/>
              <a:t>sampled value</a:t>
            </a:r>
            <a:r>
              <a:rPr lang="en-US" sz="2200" dirty="0"/>
              <a:t> of the variable named </a:t>
            </a:r>
            <a:r>
              <a:rPr lang="en-US" sz="2200" dirty="0" err="1"/>
              <a:t>var_name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HDL expression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 err="1"/>
              <a:t>Boolean_Expression</a:t>
            </a:r>
            <a:endParaRPr lang="en-US" sz="2200" dirty="0"/>
          </a:p>
          <a:p>
            <a:pPr lvl="1"/>
            <a:r>
              <a:rPr lang="en-US" sz="2200" dirty="0"/>
              <a:t>1       is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True</a:t>
            </a:r>
          </a:p>
          <a:p>
            <a:pPr lvl="1"/>
            <a:r>
              <a:rPr lang="en-US" sz="2200" dirty="0"/>
              <a:t>0,x,z is </a:t>
            </a:r>
            <a:r>
              <a:rPr lang="en-US" sz="2200" dirty="0">
                <a:solidFill>
                  <a:srgbClr val="C00000"/>
                </a:solidFill>
              </a:rPr>
              <a:t>False</a:t>
            </a:r>
            <a:endParaRPr lang="en-US" sz="2200" dirty="0"/>
          </a:p>
          <a:p>
            <a:pPr lvl="1"/>
            <a:r>
              <a:rPr lang="en-US" sz="2200" dirty="0"/>
              <a:t>e (!e)                                     (e is an Expression having value 1, 0, x, z)</a:t>
            </a:r>
          </a:p>
          <a:p>
            <a:pPr lvl="1"/>
            <a:r>
              <a:rPr lang="en-US" sz="2200" dirty="0"/>
              <a:t>conjunction: e1 &amp;&amp; e2 	(e1 and e2 </a:t>
            </a:r>
            <a:r>
              <a:rPr lang="en-US" sz="2200" dirty="0" err="1"/>
              <a:t>Boolean_Expression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disjunction:  e1  || e2        (e1 and e2 </a:t>
            </a:r>
            <a:r>
              <a:rPr lang="en-US" sz="2200" dirty="0" err="1"/>
              <a:t>Boolean_Expression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implication:  e1 -&gt; e2         ( maps to (!e1  || e2) )</a:t>
            </a:r>
          </a:p>
          <a:p>
            <a:pPr lvl="1"/>
            <a:r>
              <a:rPr lang="en-US" sz="2200" dirty="0"/>
              <a:t>equality:       e1 == e2         ( maps to (e1  &amp;&amp; e2) || (!e1  &amp;&amp; !e2) )</a:t>
            </a:r>
          </a:p>
          <a:p>
            <a:pPr lvl="1"/>
            <a:r>
              <a:rPr lang="en-US" sz="2200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09562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FCC5-8A01-49C7-A7CC-70E0B376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3EA9C-C1A7-42F9-A549-1928F42B0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prev</a:t>
            </a:r>
            <a:r>
              <a:rPr lang="en-US" sz="2400" dirty="0"/>
              <a:t>(expr, [</a:t>
            </a:r>
            <a:r>
              <a:rPr lang="en-US" sz="2400" dirty="0" err="1"/>
              <a:t>i</a:t>
            </a:r>
            <a:r>
              <a:rPr lang="en-US" sz="2400" dirty="0"/>
              <a:t>]): gives the value of expr in the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baseline="30000" dirty="0"/>
              <a:t> </a:t>
            </a:r>
            <a:r>
              <a:rPr lang="en-US" sz="2400" dirty="0"/>
              <a:t>previous cycle with respect to the clock of its context. The value of </a:t>
            </a:r>
            <a:r>
              <a:rPr lang="en-US" sz="2400" dirty="0" err="1"/>
              <a:t>i</a:t>
            </a:r>
            <a:r>
              <a:rPr lang="en-US" sz="2400" dirty="0"/>
              <a:t> is 1 when not specified.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Examples:</a:t>
            </a:r>
          </a:p>
          <a:p>
            <a:pPr lvl="1"/>
            <a:r>
              <a:rPr lang="en-US" sz="2400" dirty="0" err="1"/>
              <a:t>prev</a:t>
            </a:r>
            <a:r>
              <a:rPr lang="en-US" sz="2400" dirty="0"/>
              <a:t>(a) gives 1 at times 5 and 7    (</a:t>
            </a:r>
            <a:r>
              <a:rPr lang="en-US" sz="2400" dirty="0" err="1"/>
              <a:t>clk</a:t>
            </a:r>
            <a:r>
              <a:rPr lang="en-US" sz="2400" dirty="0"/>
              <a:t> context)</a:t>
            </a:r>
          </a:p>
          <a:p>
            <a:pPr lvl="1"/>
            <a:r>
              <a:rPr lang="en-US" sz="2400" dirty="0" err="1"/>
              <a:t>prev</a:t>
            </a:r>
            <a:r>
              <a:rPr lang="en-US" sz="2400" dirty="0"/>
              <a:t>(a,2) gives 1 at time 7             (</a:t>
            </a:r>
            <a:r>
              <a:rPr lang="en-US" sz="2400" dirty="0" err="1"/>
              <a:t>clk</a:t>
            </a:r>
            <a:r>
              <a:rPr lang="en-US" sz="2400" dirty="0"/>
              <a:t> context)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E668E9-8CA7-4160-A960-37E378FFE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9447"/>
              </p:ext>
            </p:extLst>
          </p:nvPr>
        </p:nvGraphicFramePr>
        <p:xfrm>
          <a:off x="1524001" y="4865973"/>
          <a:ext cx="609599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2280963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953471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159479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403554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171642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6234609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794837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12999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57014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time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80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clk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67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7000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351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1979</Words>
  <Application>Microsoft Office PowerPoint</Application>
  <PresentationFormat>On-screen Show (4:3)</PresentationFormat>
  <Paragraphs>523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Abadi MT Condensed Extra Bold</vt:lpstr>
      <vt:lpstr>Arial</vt:lpstr>
      <vt:lpstr>Calibri</vt:lpstr>
      <vt:lpstr>Times New Roman</vt:lpstr>
      <vt:lpstr>Wingdings</vt:lpstr>
      <vt:lpstr>Tema di Office</vt:lpstr>
      <vt:lpstr>PSL overview</vt:lpstr>
      <vt:lpstr>Formal Specifications</vt:lpstr>
      <vt:lpstr>PSL – The language for Assertions</vt:lpstr>
      <vt:lpstr>PSL is a layered language</vt:lpstr>
      <vt:lpstr>PSL is a layered language</vt:lpstr>
      <vt:lpstr>Example</vt:lpstr>
      <vt:lpstr>Boolean layer</vt:lpstr>
      <vt:lpstr>(Boolean_)Expression</vt:lpstr>
      <vt:lpstr>Built-in functions</vt:lpstr>
      <vt:lpstr>Built-in functions</vt:lpstr>
      <vt:lpstr>Built-in functions</vt:lpstr>
      <vt:lpstr>Built-in functions</vt:lpstr>
      <vt:lpstr>Temporal layer</vt:lpstr>
      <vt:lpstr>Property and Sequence (part 1)</vt:lpstr>
      <vt:lpstr>clock_expression</vt:lpstr>
      <vt:lpstr>Temporal operator</vt:lpstr>
      <vt:lpstr>Example</vt:lpstr>
      <vt:lpstr>Example</vt:lpstr>
      <vt:lpstr>Temporal operator</vt:lpstr>
      <vt:lpstr>Example</vt:lpstr>
      <vt:lpstr>Example</vt:lpstr>
      <vt:lpstr>Temporal operator</vt:lpstr>
      <vt:lpstr>Example</vt:lpstr>
      <vt:lpstr>Property and Sequence (part 2)</vt:lpstr>
      <vt:lpstr>Sequential Extended Regular Expression (SERE)</vt:lpstr>
      <vt:lpstr>Sequential Extended Regular Expression (SERE)</vt:lpstr>
      <vt:lpstr>Clocked SERE</vt:lpstr>
      <vt:lpstr>Sequence is a Property</vt:lpstr>
      <vt:lpstr>Sequence is a Property</vt:lpstr>
      <vt:lpstr>Example</vt:lpstr>
      <vt:lpstr>Example</vt:lpstr>
      <vt:lpstr>Consecutive repetition of SERE</vt:lpstr>
      <vt:lpstr>Example</vt:lpstr>
      <vt:lpstr>verification layer</vt:lpstr>
      <vt:lpstr>Verification layer</vt:lpstr>
      <vt:lpstr>Verification directive</vt:lpstr>
      <vt:lpstr>Verification directive</vt:lpstr>
      <vt:lpstr>Verification directive</vt:lpstr>
      <vt:lpstr>A simple example</vt:lpstr>
      <vt:lpstr>Simple example bus protocol</vt:lpstr>
      <vt:lpstr>Some assertions to check…</vt:lpstr>
      <vt:lpstr>More assertions to check…</vt:lpstr>
      <vt:lpstr>PSL Simple subset</vt:lpstr>
      <vt:lpstr>PSL simple subset</vt:lpstr>
      <vt:lpstr>An illustrative example</vt:lpstr>
      <vt:lpstr>Simple Subset Restrictions</vt:lpstr>
    </vt:vector>
  </TitlesOfParts>
  <Company>Università di Verona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PSL overview</dc:title>
  <dc:creator>Graziano Pravadelli</dc:creator>
  <cp:lastModifiedBy>Alessandro Danese</cp:lastModifiedBy>
  <cp:revision>154</cp:revision>
  <dcterms:created xsi:type="dcterms:W3CDTF">2015-12-18T11:17:54Z</dcterms:created>
  <dcterms:modified xsi:type="dcterms:W3CDTF">2019-01-08T14:29:00Z</dcterms:modified>
</cp:coreProperties>
</file>